
<file path=[Content_Types].xml><?xml version="1.0" encoding="utf-8"?>
<Types xmlns="http://schemas.openxmlformats.org/package/2006/content-types">
  <Override PartName="/ppt/slides/slide41.xml" ContentType="application/vnd.openxmlformats-officedocument.presentationml.slide+xml"/>
  <Override PartName="/ppt/slideLayouts/slideLayout4.xml" ContentType="application/vnd.openxmlformats-officedocument.presentationml.slideLayout+xml"/>
  <Override PartName="/ppt/slides/slide117.xml" ContentType="application/vnd.openxmlformats-officedocument.presentationml.slide+xml"/>
  <Override PartName="/ppt/slides/slide50.xml" ContentType="application/vnd.openxmlformats-officedocument.presentationml.slide+xml"/>
  <Override PartName="/ppt/slides/slide18.xml" ContentType="application/vnd.openxmlformats-officedocument.presentationml.slide+xml"/>
  <Override PartName="/ppt/slides/slide127.xml" ContentType="application/vnd.openxmlformats-officedocument.presentationml.slide+xml"/>
  <Override PartName="/ppt/slides/slide60.xml" ContentType="application/vnd.openxmlformats-officedocument.presentationml.slide+xml"/>
  <Override PartName="/ppt/slides/slide28.xml" ContentType="application/vnd.openxmlformats-officedocument.presentationml.slide+xml"/>
  <Override PartName="/ppt/slides/slide37.xml" ContentType="application/vnd.openxmlformats-officedocument.presentationml.slide+xml"/>
  <Override PartName="/ppt/slides/slide70.xml" ContentType="application/vnd.openxmlformats-officedocument.presentationml.slide+xml"/>
  <Override PartName="/ppt/slides/slide9.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slideLayouts/slideLayout15.xml" ContentType="application/vnd.openxmlformats-officedocument.presentationml.slideLayout+xml"/>
  <Override PartName="/ppt/slides/slide66.xml" ContentType="application/vnd.openxmlformats-officedocument.presentationml.slide+xml"/>
  <Override PartName="/ppt/theme/theme1.xml" ContentType="application/vnd.openxmlformats-officedocument.theme+xml"/>
  <Override PartName="/ppt/notesSlides/notesSlide2.xml" ContentType="application/vnd.openxmlformats-officedocument.presentationml.notesSlide+xml"/>
  <Override PartName="/ppt/slides/slide75.xml" ContentType="application/vnd.openxmlformats-officedocument.presentationml.slide+xml"/>
  <Override PartName="/ppt/slides/slide85.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Default Extension="jpeg" ContentType="image/jpeg"/>
  <Override PartName="/ppt/slides/slide112.xml" ContentType="application/vnd.openxmlformats-officedocument.presentationml.slide+xml"/>
  <Override PartName="/ppt/slides/slide13.xml" ContentType="application/vnd.openxmlformats-officedocument.presentationml.slide+xml"/>
  <Override PartName="/ppt/slides/slide122.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Layouts/slideLayout5.xml" ContentType="application/vnd.openxmlformats-officedocument.presentationml.slideLayout+xml"/>
  <Override PartName="/ppt/slides/slide108.xml" ContentType="application/vnd.openxmlformats-officedocument.presentationml.slide+xml"/>
  <Override PartName="/ppt/slides/slide42.xml" ContentType="application/vnd.openxmlformats-officedocument.presentationml.slide+xml"/>
  <Override PartName="/ppt/slideMasters/slideMaster2.xml" ContentType="application/vnd.openxmlformats-officedocument.presentationml.slideMaster+xml"/>
  <Override PartName="/ppt/slides/slide118.xml" ContentType="application/vnd.openxmlformats-officedocument.presentationml.slide+xml"/>
  <Override PartName="/ppt/slides/slide51.xml" ContentType="application/vnd.openxmlformats-officedocument.presentationml.slide+xml"/>
  <Override PartName="/ppt/slides/slide19.xml" ContentType="application/vnd.openxmlformats-officedocument.presentationml.slide+xml"/>
  <Override PartName="/ppt/slideLayouts/slideLayout10.xml" ContentType="application/vnd.openxmlformats-officedocument.presentationml.slideLayout+xml"/>
  <Override PartName="/ppt/slides/slide61.xml" ContentType="application/vnd.openxmlformats-officedocument.presentationml.slide+xml"/>
  <Override PartName="/ppt/slides/slide128.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90.xml" ContentType="application/vnd.openxmlformats-officedocument.presentationml.slide+xml"/>
  <Override PartName="/ppt/slideLayouts/slideLayout16.xml" ContentType="application/vnd.openxmlformats-officedocument.presentationml.slideLayout+xml"/>
  <Override PartName="/ppt/slides/slide67.xml" ContentType="application/vnd.openxmlformats-officedocument.presentationml.slide+xml"/>
  <Override PartName="/ppt/theme/theme2.xml" ContentType="application/vnd.openxmlformats-officedocument.theme+xml"/>
  <Override PartName="/ppt/notesSlides/notesSlide3.xml" ContentType="application/vnd.openxmlformats-officedocument.presentationml.notesSlide+xml"/>
  <Override PartName="/ppt/slides/slide76.xml" ContentType="application/vnd.openxmlformats-officedocument.presentationml.slide+xml"/>
  <Default Extension="emf" ContentType="image/x-emf"/>
  <Override PartName="/ppt/slides/slide86.xml" ContentType="application/vnd.openxmlformats-officedocument.presentationml.slide+xml"/>
  <Override PartName="/ppt/slides/slide113.xml" ContentType="application/vnd.openxmlformats-officedocument.presentationml.slide+xml"/>
  <Override PartName="/ppt/slides/slide14.xml" ContentType="application/vnd.openxmlformats-officedocument.presentationml.slide+xml"/>
  <Override PartName="/ppt/slides/slide123.xml" ContentType="application/vnd.openxmlformats-officedocument.presentationml.slide+xml"/>
  <Override PartName="/ppt/slides/slide24.xml" ContentType="application/vnd.openxmlformats-officedocument.presentationml.slide+xml"/>
  <Default Extension="bin" ContentType="application/vnd.openxmlformats-officedocument.presentationml.printerSettings"/>
  <Override PartName="/ppt/slides/slide33.xml" ContentType="application/vnd.openxmlformats-officedocument.presentationml.slide+xml"/>
  <Override PartName="/ppt/slides/slide5.xml" ContentType="application/vnd.openxmlformats-officedocument.presentationml.slide+xml"/>
  <Default Extension="xml" ContentType="application/xml"/>
  <Override PartName="/ppt/slides/slide109.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tableStyles.xml" ContentType="application/vnd.openxmlformats-officedocument.presentationml.tableStyles+xml"/>
  <Override PartName="/ppt/slides/slide119.xml" ContentType="application/vnd.openxmlformats-officedocument.presentationml.slide+xml"/>
  <Override PartName="/ppt/slides/slide52.xml" ContentType="application/vnd.openxmlformats-officedocument.presentationml.slide+xml"/>
  <Override PartName="/ppt/slideLayouts/slideLayout11.xml" ContentType="application/vnd.openxmlformats-officedocument.presentationml.slideLayout+xml"/>
  <Override PartName="/ppt/slides/slide62.xml" ContentType="application/vnd.openxmlformats-officedocument.presentationml.slide+xml"/>
  <Override PartName="/ppt/slideLayouts/slideLayout20.xml" ContentType="application/vnd.openxmlformats-officedocument.presentationml.slideLayout+xml"/>
  <Override PartName="/docProps/app.xml" ContentType="application/vnd.openxmlformats-officedocument.extended-properties+xml"/>
  <Override PartName="/ppt/slides/slide39.xml" ContentType="application/vnd.openxmlformats-officedocument.presentationml.slide+xml"/>
  <Override PartName="/ppt/slides/slide81.xml" ContentType="application/vnd.openxmlformats-officedocument.presentationml.slide+xml"/>
  <Override PartName="/ppt/slides/slide49.xml" ContentType="application/vnd.openxmlformats-officedocument.presentationml.slide+xml"/>
  <Override PartName="/ppt/slides/slide58.xml" ContentType="application/vnd.openxmlformats-officedocument.presentationml.slide+xml"/>
  <Override PartName="/ppt/slides/slide91.xml" ContentType="application/vnd.openxmlformats-officedocument.presentationml.slide+xml"/>
  <Override PartName="/docProps/core.xml" ContentType="application/vnd.openxmlformats-package.core-properties+xml"/>
  <Override PartName="/ppt/slideLayouts/slideLayout17.xml" ContentType="application/vnd.openxmlformats-officedocument.presentationml.slideLayout+xml"/>
  <Override PartName="/ppt/slides/slide68.xml" ContentType="application/vnd.openxmlformats-officedocument.presentationml.slide+xml"/>
  <Override PartName="/ppt/theme/theme3.xml" ContentType="application/vnd.openxmlformats-officedocument.theme+xml"/>
  <Override PartName="/ppt/notesSlides/notesSlide4.xml" ContentType="application/vnd.openxmlformats-officedocument.presentationml.notesSlide+xml"/>
  <Override PartName="/ppt/slides/slide77.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Layouts/slideLayout1.xml" ContentType="application/vnd.openxmlformats-officedocument.presentationml.slideLayout+xml"/>
  <Override PartName="/ppt/slides/slide104.xml" ContentType="application/vnd.openxmlformats-officedocument.presentationml.slide+xml"/>
  <Override PartName="/ppt/slides/slide114.xml" ContentType="application/vnd.openxmlformats-officedocument.presentationml.slide+xml"/>
  <Override PartName="/ppt/slides/slide15.xml" ContentType="application/vnd.openxmlformats-officedocument.presentationml.slide+xml"/>
  <Override PartName="/ppt/slides/slide124.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s/slide44.xml" ContentType="application/vnd.openxmlformats-officedocument.presentationml.slide+xml"/>
  <Override PartName="/ppt/slides/slide53.xml" ContentType="application/vnd.openxmlformats-officedocument.presentationml.slide+xml"/>
  <Override PartName="/ppt/slides/slide129.xml" ContentType="application/vnd.openxmlformats-officedocument.presentationml.slide+xml"/>
  <Override PartName="/ppt/slideLayouts/slideLayout12.xml" ContentType="application/vnd.openxmlformats-officedocument.presentationml.slideLayout+xml"/>
  <Override PartName="/ppt/slides/slide63.xml" ContentType="application/vnd.openxmlformats-officedocument.presentationml.slide+xml"/>
  <Override PartName="/ppt/slideLayouts/slideLayout21.xml" ContentType="application/vnd.openxmlformats-officedocument.presentationml.slideLayout+xml"/>
  <Override PartName="/ppt/slides/slide72.xml" ContentType="application/vnd.openxmlformats-officedocument.presentationml.slide+xml"/>
  <Override PartName="/ppt/slides/slide82.xml" ContentType="application/vnd.openxmlformats-officedocument.presentationml.slide+xml"/>
  <Override PartName="/ppt/slides/slide92.xml" ContentType="application/vnd.openxmlformats-officedocument.presentationml.slide+xml"/>
  <Override PartName="/ppt/slides/slide59.xml" ContentType="application/vnd.openxmlformats-officedocument.presentationml.slide+xml"/>
  <Override PartName="/ppt/slideLayouts/slideLayout18.xml" ContentType="application/vnd.openxmlformats-officedocument.presentationml.slideLayout+xml"/>
  <Override PartName="/ppt/slides/slide100.xml" ContentType="application/vnd.openxmlformats-officedocument.presentationml.slide+xml"/>
  <Override PartName="/ppt/slides/slide69.xml" ContentType="application/vnd.openxmlformats-officedocument.presentationml.slide+xml"/>
  <Override PartName="/ppt/theme/theme4.xml" ContentType="application/vnd.openxmlformats-officedocument.theme+xml"/>
  <Override PartName="/ppt/notesSlides/notesSlide5.xml" ContentType="application/vnd.openxmlformats-officedocument.presentationml.notesSlide+xml"/>
  <Override PartName="/ppt/slides/slide78.xml" ContentType="application/vnd.openxmlformats-officedocument.presentationml.slide+xml"/>
  <Override PartName="/ppt/slides/slide10.xml" ContentType="application/vnd.openxmlformats-officedocument.presentationml.slide+xml"/>
  <Override PartName="/ppt/slides/slide88.xml" ContentType="application/vnd.openxmlformats-officedocument.presentationml.slide+xml"/>
  <Override PartName="/ppt/slides/slide20.xml" ContentType="application/vnd.openxmlformats-officedocument.presentationml.slide+xml"/>
  <Override PartName="/ppt/slides/slide97.xml" ContentType="application/vnd.openxmlformats-officedocument.presentationml.slide+xml"/>
  <Override PartName="/ppt/slides/slide1.xml" ContentType="application/vnd.openxmlformats-officedocument.presentationml.slide+xml"/>
  <Override PartName="/ppt/slideLayouts/slideLayout2.xml" ContentType="application/vnd.openxmlformats-officedocument.presentationml.slideLayout+xml"/>
  <Override PartName="/ppt/slides/slide105.xml" ContentType="application/vnd.openxmlformats-officedocument.presentationml.slide+xml"/>
  <Override PartName="/ppt/slides/slide115.xml" ContentType="application/vnd.openxmlformats-officedocument.presentationml.slide+xml"/>
  <Override PartName="/ppt/slides/slide16.xml" ContentType="application/vnd.openxmlformats-officedocument.presentationml.slide+xml"/>
  <Override PartName="/ppt/viewProps.xml" ContentType="application/vnd.openxmlformats-officedocument.presentationml.viewProps+xml"/>
  <Override PartName="/ppt/slides/slide125.xml" ContentType="application/vnd.openxmlformats-officedocument.presentationml.slide+xml"/>
  <Default Extension="rels" ContentType="application/vnd.openxmlformats-package.relationships+xml"/>
  <Override PartName="/ppt/slides/slide26.xml" ContentType="application/vnd.openxmlformats-officedocument.presentationml.slide+xml"/>
  <Override PartName="/ppt/slides/slide35.xml" ContentType="application/vnd.openxmlformats-officedocument.presentationml.slide+xml"/>
  <Override PartName="/ppt/slides/slide7.xml" ContentType="application/vnd.openxmlformats-officedocument.presentationml.slide+xml"/>
  <Override PartName="/ppt/slideLayouts/slideLayout8.xml" ContentType="application/vnd.openxmlformats-officedocument.presentationml.slideLayout+xml"/>
  <Override PartName="/ppt/slides/slide45.xml" ContentType="application/vnd.openxmlformats-officedocument.presentationml.slide+xml"/>
  <Override PartName="/ppt/slides/slide54.xml" ContentType="application/vnd.openxmlformats-officedocument.presentationml.slide+xml"/>
  <Override PartName="/ppt/slideLayouts/slideLayout13.xml" ContentType="application/vnd.openxmlformats-officedocument.presentationml.slideLayout+xml"/>
  <Override PartName="/ppt/slides/slide64.xml" ContentType="application/vnd.openxmlformats-officedocument.presentationml.slide+xml"/>
  <Override PartName="/ppt/presProps.xml" ContentType="application/vnd.openxmlformats-officedocument.presentationml.presProps+xml"/>
  <Override PartName="/ppt/slideLayouts/slideLayout22.xml" ContentType="application/vnd.openxmlformats-officedocument.presentationml.slideLayout+xml"/>
  <Override PartName="/ppt/slides/slide73.xml" ContentType="application/vnd.openxmlformats-officedocument.presentationml.slide+xml"/>
  <Override PartName="/ppt/presentation.xml" ContentType="application/vnd.openxmlformats-officedocument.presentationml.presentation.main+xml"/>
  <Override PartName="/ppt/slides/slide83.xml" ContentType="application/vnd.openxmlformats-officedocument.presentationml.slide+xml"/>
  <Default Extension="tiff" ContentType="image/tiff"/>
  <Override PartName="/ppt/slides/slide93.xml" ContentType="application/vnd.openxmlformats-officedocument.presentationml.slide+xml"/>
  <Override PartName="/ppt/slideLayouts/slideLayout19.xml" ContentType="application/vnd.openxmlformats-officedocument.presentationml.slideLayout+xml"/>
  <Override PartName="/ppt/slides/slide101.xml" ContentType="application/vnd.openxmlformats-officedocument.presentationml.slide+xml"/>
  <Override PartName="/ppt/notesSlides/notesSlide6.xml" ContentType="application/vnd.openxmlformats-officedocument.presentationml.notesSlide+xml"/>
  <Override PartName="/ppt/slides/slide79.xml" ContentType="application/vnd.openxmlformats-officedocument.presentationml.slide+xml"/>
  <Override PartName="/ppt/slides/slide110.xml" ContentType="application/vnd.openxmlformats-officedocument.presentationml.slide+xml"/>
  <Override PartName="/ppt/slides/slide11.xml" ContentType="application/vnd.openxmlformats-officedocument.presentationml.slide+xml"/>
  <Override PartName="/ppt/slides/slide120.xml" ContentType="application/vnd.openxmlformats-officedocument.presentationml.slide+xml"/>
  <Override PartName="/ppt/slides/slide89.xml" ContentType="application/vnd.openxmlformats-officedocument.presentationml.slide+xml"/>
  <Override PartName="/ppt/slides/slide21.xml" ContentType="application/vnd.openxmlformats-officedocument.presentationml.slide+xml"/>
  <Override PartName="/ppt/slides/slide98.xml" ContentType="application/vnd.openxmlformats-officedocument.presentationml.slide+xml"/>
  <Override PartName="/ppt/slides/slide30.xml" ContentType="application/vnd.openxmlformats-officedocument.presentationml.slide+xml"/>
  <Override PartName="/ppt/slides/slide2.xml" ContentType="application/vnd.openxmlformats-officedocument.presentationml.slide+xml"/>
  <Override PartName="/ppt/slides/slide106.xml" ContentType="application/vnd.openxmlformats-officedocument.presentationml.slide+xml"/>
  <Override PartName="/ppt/handoutMasters/handoutMaster1.xml" ContentType="application/vnd.openxmlformats-officedocument.presentationml.handoutMaster+xml"/>
  <Override PartName="/ppt/slides/slide40.xml" ContentType="application/vnd.openxmlformats-officedocument.presentationml.slide+xml"/>
  <Override PartName="/ppt/slideLayouts/slideLayout3.xml" ContentType="application/vnd.openxmlformats-officedocument.presentationml.slideLayout+xml"/>
  <Override PartName="/ppt/slides/slide116.xml" ContentType="application/vnd.openxmlformats-officedocument.presentationml.slide+xml"/>
  <Override PartName="/ppt/slides/slide17.xml" ContentType="application/vnd.openxmlformats-officedocument.presentationml.slide+xml"/>
  <Override PartName="/ppt/slides/slide126.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8.xml" ContentType="application/vnd.openxmlformats-officedocument.presentationml.slide+xml"/>
  <Override PartName="/ppt/slideLayouts/slideLayout9.xml" ContentType="application/vnd.openxmlformats-officedocument.presentationml.slideLayout+xml"/>
  <Override PartName="/ppt/slides/slide46.xml" ContentType="application/vnd.openxmlformats-officedocument.presentationml.slide+xml"/>
  <Override PartName="/ppt/slides/slide55.xml" ContentType="application/vnd.openxmlformats-officedocument.presentationml.slide+xml"/>
  <Override PartName="/ppt/slideLayouts/slideLayout14.xml" ContentType="application/vnd.openxmlformats-officedocument.presentationml.slideLayout+xml"/>
  <Override PartName="/ppt/slides/slide65.xml" ContentType="application/vnd.openxmlformats-officedocument.presentationml.slide+xml"/>
  <Override PartName="/ppt/notesSlides/notesSlide1.xml" ContentType="application/vnd.openxmlformats-officedocument.presentationml.notesSlide+xml"/>
  <Override PartName="/ppt/slides/slide74.xml" ContentType="application/vnd.openxmlformats-officedocument.presentationml.slide+xml"/>
  <Override PartName="/ppt/slides/slide84.xml" ContentType="application/vnd.openxmlformats-officedocument.presentationml.slide+xml"/>
  <Override PartName="/ppt/slides/slide94.xml" ContentType="application/vnd.openxmlformats-officedocument.presentationml.slide+xml"/>
  <Override PartName="/ppt/slides/slide102.xml" ContentType="application/vnd.openxmlformats-officedocument.presentationml.slide+xml"/>
  <Override PartName="/ppt/notesSlides/notesSlide7.xml" ContentType="application/vnd.openxmlformats-officedocument.presentationml.notesSlide+xml"/>
  <Override PartName="/ppt/slides/slide111.xml" ContentType="application/vnd.openxmlformats-officedocument.presentationml.slide+xml"/>
  <Override PartName="/ppt/slides/slide12.xml" ContentType="application/vnd.openxmlformats-officedocument.presentationml.slide+xml"/>
  <Override PartName="/ppt/slides/slide121.xml" ContentType="application/vnd.openxmlformats-officedocument.presentationml.slide+xml"/>
  <Override PartName="/ppt/slides/slide22.xml" ContentType="application/vnd.openxmlformats-officedocument.presentationml.slide+xml"/>
  <Override PartName="/ppt/slides/slide130.xml" ContentType="application/vnd.openxmlformats-officedocument.presentationml.slide+xml"/>
  <Override PartName="/ppt/slides/slide99.xml" ContentType="application/vnd.openxmlformats-officedocument.presentationml.slide+xml"/>
  <Override PartName="/ppt/slides/slide31.xml" ContentType="application/vnd.openxmlformats-officedocument.presentationml.slide+xml"/>
  <Override PartName="/ppt/slides/slide3.xml" ContentType="application/vnd.openxmlformats-officedocument.presentationml.slide+xml"/>
  <Override PartName="/ppt/slides/slide107.xml" ContentType="application/vnd.openxmlformats-officedocument.presentationml.slide+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 id="2147483660" r:id="rId2"/>
  </p:sldMasterIdLst>
  <p:notesMasterIdLst>
    <p:notesMasterId r:id="rId133"/>
  </p:notesMasterIdLst>
  <p:handoutMasterIdLst>
    <p:handoutMasterId r:id="rId134"/>
  </p:handoutMasterIdLst>
  <p:sldIdLst>
    <p:sldId id="256" r:id="rId3"/>
    <p:sldId id="257" r:id="rId4"/>
    <p:sldId id="259" r:id="rId5"/>
    <p:sldId id="258" r:id="rId6"/>
    <p:sldId id="260" r:id="rId7"/>
    <p:sldId id="261" r:id="rId8"/>
    <p:sldId id="262" r:id="rId9"/>
    <p:sldId id="263" r:id="rId10"/>
    <p:sldId id="679" r:id="rId11"/>
    <p:sldId id="267" r:id="rId12"/>
    <p:sldId id="268" r:id="rId13"/>
    <p:sldId id="270" r:id="rId14"/>
    <p:sldId id="272" r:id="rId15"/>
    <p:sldId id="762" r:id="rId16"/>
    <p:sldId id="271" r:id="rId17"/>
    <p:sldId id="273" r:id="rId18"/>
    <p:sldId id="274" r:id="rId19"/>
    <p:sldId id="275" r:id="rId20"/>
    <p:sldId id="539" r:id="rId21"/>
    <p:sldId id="540" r:id="rId22"/>
    <p:sldId id="276" r:id="rId23"/>
    <p:sldId id="855" r:id="rId24"/>
    <p:sldId id="856" r:id="rId25"/>
    <p:sldId id="857" r:id="rId26"/>
    <p:sldId id="854" r:id="rId27"/>
    <p:sldId id="858" r:id="rId28"/>
    <p:sldId id="859" r:id="rId29"/>
    <p:sldId id="667" r:id="rId30"/>
    <p:sldId id="860" r:id="rId31"/>
    <p:sldId id="861" r:id="rId32"/>
    <p:sldId id="862" r:id="rId33"/>
    <p:sldId id="864" r:id="rId34"/>
    <p:sldId id="866" r:id="rId35"/>
    <p:sldId id="867" r:id="rId36"/>
    <p:sldId id="868" r:id="rId37"/>
    <p:sldId id="869" r:id="rId38"/>
    <p:sldId id="871" r:id="rId39"/>
    <p:sldId id="872" r:id="rId40"/>
    <p:sldId id="874" r:id="rId41"/>
    <p:sldId id="875" r:id="rId42"/>
    <p:sldId id="876" r:id="rId43"/>
    <p:sldId id="877" r:id="rId44"/>
    <p:sldId id="878" r:id="rId45"/>
    <p:sldId id="879" r:id="rId46"/>
    <p:sldId id="880" r:id="rId47"/>
    <p:sldId id="881" r:id="rId48"/>
    <p:sldId id="882" r:id="rId49"/>
    <p:sldId id="883" r:id="rId50"/>
    <p:sldId id="884" r:id="rId51"/>
    <p:sldId id="885" r:id="rId52"/>
    <p:sldId id="886" r:id="rId53"/>
    <p:sldId id="887" r:id="rId54"/>
    <p:sldId id="888" r:id="rId55"/>
    <p:sldId id="889" r:id="rId56"/>
    <p:sldId id="890" r:id="rId57"/>
    <p:sldId id="891" r:id="rId58"/>
    <p:sldId id="892" r:id="rId59"/>
    <p:sldId id="893" r:id="rId60"/>
    <p:sldId id="894" r:id="rId61"/>
    <p:sldId id="763" r:id="rId62"/>
    <p:sldId id="764" r:id="rId63"/>
    <p:sldId id="765" r:id="rId64"/>
    <p:sldId id="766" r:id="rId65"/>
    <p:sldId id="767" r:id="rId66"/>
    <p:sldId id="768" r:id="rId67"/>
    <p:sldId id="769" r:id="rId68"/>
    <p:sldId id="770" r:id="rId69"/>
    <p:sldId id="771" r:id="rId70"/>
    <p:sldId id="772" r:id="rId71"/>
    <p:sldId id="773" r:id="rId72"/>
    <p:sldId id="774" r:id="rId73"/>
    <p:sldId id="775" r:id="rId74"/>
    <p:sldId id="776" r:id="rId75"/>
    <p:sldId id="777" r:id="rId76"/>
    <p:sldId id="778" r:id="rId77"/>
    <p:sldId id="779" r:id="rId78"/>
    <p:sldId id="781" r:id="rId79"/>
    <p:sldId id="782" r:id="rId80"/>
    <p:sldId id="783" r:id="rId81"/>
    <p:sldId id="784" r:id="rId82"/>
    <p:sldId id="785" r:id="rId83"/>
    <p:sldId id="786" r:id="rId84"/>
    <p:sldId id="787" r:id="rId85"/>
    <p:sldId id="788" r:id="rId86"/>
    <p:sldId id="790" r:id="rId87"/>
    <p:sldId id="792" r:id="rId88"/>
    <p:sldId id="793" r:id="rId89"/>
    <p:sldId id="796" r:id="rId90"/>
    <p:sldId id="798" r:id="rId91"/>
    <p:sldId id="801" r:id="rId92"/>
    <p:sldId id="802" r:id="rId93"/>
    <p:sldId id="805" r:id="rId94"/>
    <p:sldId id="808" r:id="rId95"/>
    <p:sldId id="811" r:id="rId96"/>
    <p:sldId id="814" r:id="rId97"/>
    <p:sldId id="816" r:id="rId98"/>
    <p:sldId id="817" r:id="rId99"/>
    <p:sldId id="818" r:id="rId100"/>
    <p:sldId id="849" r:id="rId101"/>
    <p:sldId id="850" r:id="rId102"/>
    <p:sldId id="819" r:id="rId103"/>
    <p:sldId id="820" r:id="rId104"/>
    <p:sldId id="821" r:id="rId105"/>
    <p:sldId id="822" r:id="rId106"/>
    <p:sldId id="823" r:id="rId107"/>
    <p:sldId id="824" r:id="rId108"/>
    <p:sldId id="825" r:id="rId109"/>
    <p:sldId id="826" r:id="rId110"/>
    <p:sldId id="827" r:id="rId111"/>
    <p:sldId id="828" r:id="rId112"/>
    <p:sldId id="829" r:id="rId113"/>
    <p:sldId id="831" r:id="rId114"/>
    <p:sldId id="895" r:id="rId115"/>
    <p:sldId id="832" r:id="rId116"/>
    <p:sldId id="833" r:id="rId117"/>
    <p:sldId id="834" r:id="rId118"/>
    <p:sldId id="835" r:id="rId119"/>
    <p:sldId id="836" r:id="rId120"/>
    <p:sldId id="837" r:id="rId121"/>
    <p:sldId id="838" r:id="rId122"/>
    <p:sldId id="839" r:id="rId123"/>
    <p:sldId id="840" r:id="rId124"/>
    <p:sldId id="841" r:id="rId125"/>
    <p:sldId id="896" r:id="rId126"/>
    <p:sldId id="843" r:id="rId127"/>
    <p:sldId id="844" r:id="rId128"/>
    <p:sldId id="845" r:id="rId129"/>
    <p:sldId id="846" r:id="rId130"/>
    <p:sldId id="851" r:id="rId131"/>
    <p:sldId id="853" r:id="rId132"/>
  </p:sldIdLst>
  <p:sldSz cx="9144000" cy="6858000" type="screen4x3"/>
  <p:notesSz cx="6858000" cy="9144000"/>
  <p:defaultTextStyle>
    <a:defPPr>
      <a:defRPr lang="en-US"/>
    </a:defPPr>
    <a:lvl1pPr algn="l" defTabSz="455613" rtl="0" fontAlgn="base">
      <a:spcBef>
        <a:spcPct val="0"/>
      </a:spcBef>
      <a:spcAft>
        <a:spcPct val="0"/>
      </a:spcAft>
      <a:defRPr sz="2400" kern="1200">
        <a:solidFill>
          <a:schemeClr val="tx1"/>
        </a:solidFill>
        <a:latin typeface="Arial" pitchFamily="-112" charset="0"/>
        <a:ea typeface="ＭＳ Ｐゴシック" pitchFamily="-112" charset="-128"/>
        <a:cs typeface="ＭＳ Ｐゴシック" pitchFamily="-112" charset="-128"/>
      </a:defRPr>
    </a:lvl1pPr>
    <a:lvl2pPr marL="455613" indent="1588" algn="l" defTabSz="455613" rtl="0" fontAlgn="base">
      <a:spcBef>
        <a:spcPct val="0"/>
      </a:spcBef>
      <a:spcAft>
        <a:spcPct val="0"/>
      </a:spcAft>
      <a:defRPr sz="2400" kern="1200">
        <a:solidFill>
          <a:schemeClr val="tx1"/>
        </a:solidFill>
        <a:latin typeface="Arial" pitchFamily="-112" charset="0"/>
        <a:ea typeface="ＭＳ Ｐゴシック" pitchFamily="-112" charset="-128"/>
        <a:cs typeface="ＭＳ Ｐゴシック" pitchFamily="-112" charset="-128"/>
      </a:defRPr>
    </a:lvl2pPr>
    <a:lvl3pPr marL="912813" indent="1588" algn="l" defTabSz="455613" rtl="0" fontAlgn="base">
      <a:spcBef>
        <a:spcPct val="0"/>
      </a:spcBef>
      <a:spcAft>
        <a:spcPct val="0"/>
      </a:spcAft>
      <a:defRPr sz="2400" kern="1200">
        <a:solidFill>
          <a:schemeClr val="tx1"/>
        </a:solidFill>
        <a:latin typeface="Arial" pitchFamily="-112" charset="0"/>
        <a:ea typeface="ＭＳ Ｐゴシック" pitchFamily="-112" charset="-128"/>
        <a:cs typeface="ＭＳ Ｐゴシック" pitchFamily="-112" charset="-128"/>
      </a:defRPr>
    </a:lvl3pPr>
    <a:lvl4pPr marL="1370013" indent="1588" algn="l" defTabSz="455613" rtl="0" fontAlgn="base">
      <a:spcBef>
        <a:spcPct val="0"/>
      </a:spcBef>
      <a:spcAft>
        <a:spcPct val="0"/>
      </a:spcAft>
      <a:defRPr sz="2400" kern="1200">
        <a:solidFill>
          <a:schemeClr val="tx1"/>
        </a:solidFill>
        <a:latin typeface="Arial" pitchFamily="-112" charset="0"/>
        <a:ea typeface="ＭＳ Ｐゴシック" pitchFamily="-112" charset="-128"/>
        <a:cs typeface="ＭＳ Ｐゴシック" pitchFamily="-112" charset="-128"/>
      </a:defRPr>
    </a:lvl4pPr>
    <a:lvl5pPr marL="1827213" indent="1588" algn="l" defTabSz="455613" rtl="0" fontAlgn="base">
      <a:spcBef>
        <a:spcPct val="0"/>
      </a:spcBef>
      <a:spcAft>
        <a:spcPct val="0"/>
      </a:spcAft>
      <a:defRPr sz="2400" kern="1200">
        <a:solidFill>
          <a:schemeClr val="tx1"/>
        </a:solidFill>
        <a:latin typeface="Arial" pitchFamily="-112" charset="0"/>
        <a:ea typeface="ＭＳ Ｐゴシック" pitchFamily="-112" charset="-128"/>
        <a:cs typeface="ＭＳ Ｐゴシック" pitchFamily="-112" charset="-128"/>
      </a:defRPr>
    </a:lvl5pPr>
    <a:lvl6pPr marL="2286000" algn="l" defTabSz="457200" rtl="0" eaLnBrk="1" latinLnBrk="0" hangingPunct="1">
      <a:defRPr sz="2400" kern="1200">
        <a:solidFill>
          <a:schemeClr val="tx1"/>
        </a:solidFill>
        <a:latin typeface="Arial" pitchFamily="-112" charset="0"/>
        <a:ea typeface="ＭＳ Ｐゴシック" pitchFamily="-112" charset="-128"/>
        <a:cs typeface="ＭＳ Ｐゴシック" pitchFamily="-112" charset="-128"/>
      </a:defRPr>
    </a:lvl6pPr>
    <a:lvl7pPr marL="2743200" algn="l" defTabSz="457200" rtl="0" eaLnBrk="1" latinLnBrk="0" hangingPunct="1">
      <a:defRPr sz="2400" kern="1200">
        <a:solidFill>
          <a:schemeClr val="tx1"/>
        </a:solidFill>
        <a:latin typeface="Arial" pitchFamily="-112" charset="0"/>
        <a:ea typeface="ＭＳ Ｐゴシック" pitchFamily="-112" charset="-128"/>
        <a:cs typeface="ＭＳ Ｐゴシック" pitchFamily="-112" charset="-128"/>
      </a:defRPr>
    </a:lvl7pPr>
    <a:lvl8pPr marL="3200400" algn="l" defTabSz="457200" rtl="0" eaLnBrk="1" latinLnBrk="0" hangingPunct="1">
      <a:defRPr sz="2400" kern="1200">
        <a:solidFill>
          <a:schemeClr val="tx1"/>
        </a:solidFill>
        <a:latin typeface="Arial" pitchFamily="-112" charset="0"/>
        <a:ea typeface="ＭＳ Ｐゴシック" pitchFamily="-112" charset="-128"/>
        <a:cs typeface="ＭＳ Ｐゴシック" pitchFamily="-112" charset="-128"/>
      </a:defRPr>
    </a:lvl8pPr>
    <a:lvl9pPr marL="3657600" algn="l" defTabSz="457200" rtl="0" eaLnBrk="1" latinLnBrk="0" hangingPunct="1">
      <a:defRPr sz="2400" kern="1200">
        <a:solidFill>
          <a:schemeClr val="tx1"/>
        </a:solidFill>
        <a:latin typeface="Arial" pitchFamily="-112" charset="0"/>
        <a:ea typeface="ＭＳ Ｐゴシック" pitchFamily="-112" charset="-128"/>
        <a:cs typeface="ＭＳ Ｐゴシック" pitchFamily="-112"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6" frameSlides="1"/>
  <p:clrMru>
    <a:srgbClr val="BFE400"/>
    <a:srgbClr val="8EB4E3"/>
    <a:srgbClr val="8EABB2"/>
    <a:srgbClr val="B3633C"/>
    <a:srgbClr val="008000"/>
    <a:srgbClr val="E10300"/>
    <a:srgbClr val="AFFF00"/>
    <a:srgbClr val="3CC5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54" d="100"/>
          <a:sy n="154" d="100"/>
        </p:scale>
        <p:origin x="-1144" y="-104"/>
      </p:cViewPr>
      <p:guideLst>
        <p:guide orient="horz" pos="2160"/>
        <p:guide pos="2880"/>
      </p:guideLst>
    </p:cSldViewPr>
  </p:slideViewPr>
  <p:notesTextViewPr>
    <p:cViewPr>
      <p:scale>
        <a:sx n="100" d="100"/>
        <a:sy n="100" d="100"/>
      </p:scale>
      <p:origin x="0" y="0"/>
    </p:cViewPr>
  </p:notesTextViewPr>
  <p:sorterViewPr>
    <p:cViewPr>
      <p:scale>
        <a:sx n="85" d="100"/>
        <a:sy n="85" d="100"/>
      </p:scale>
      <p:origin x="0" y="0"/>
    </p:cViewPr>
  </p:sorterViewPr>
  <p:notesViewPr>
    <p:cSldViewPr snapToGrid="0" snapToObjects="1">
      <p:cViewPr varScale="1">
        <p:scale>
          <a:sx n="83" d="100"/>
          <a:sy n="83" d="100"/>
        </p:scale>
        <p:origin x="-1992" y="-7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20" Type="http://schemas.openxmlformats.org/officeDocument/2006/relationships/slide" Target="slides/slide118.xml"/><Relationship Id="rId121" Type="http://schemas.openxmlformats.org/officeDocument/2006/relationships/slide" Target="slides/slide119.xml"/><Relationship Id="rId122" Type="http://schemas.openxmlformats.org/officeDocument/2006/relationships/slide" Target="slides/slide120.xml"/><Relationship Id="rId123" Type="http://schemas.openxmlformats.org/officeDocument/2006/relationships/slide" Target="slides/slide121.xml"/><Relationship Id="rId124" Type="http://schemas.openxmlformats.org/officeDocument/2006/relationships/slide" Target="slides/slide122.xml"/><Relationship Id="rId125" Type="http://schemas.openxmlformats.org/officeDocument/2006/relationships/slide" Target="slides/slide123.xml"/><Relationship Id="rId126" Type="http://schemas.openxmlformats.org/officeDocument/2006/relationships/slide" Target="slides/slide124.xml"/><Relationship Id="rId127" Type="http://schemas.openxmlformats.org/officeDocument/2006/relationships/slide" Target="slides/slide125.xml"/><Relationship Id="rId128" Type="http://schemas.openxmlformats.org/officeDocument/2006/relationships/slide" Target="slides/slide126.xml"/><Relationship Id="rId129" Type="http://schemas.openxmlformats.org/officeDocument/2006/relationships/slide" Target="slides/slide1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101" Type="http://schemas.openxmlformats.org/officeDocument/2006/relationships/slide" Target="slides/slide99.xml"/><Relationship Id="rId102" Type="http://schemas.openxmlformats.org/officeDocument/2006/relationships/slide" Target="slides/slide100.xml"/><Relationship Id="rId103" Type="http://schemas.openxmlformats.org/officeDocument/2006/relationships/slide" Target="slides/slide101.xml"/><Relationship Id="rId104" Type="http://schemas.openxmlformats.org/officeDocument/2006/relationships/slide" Target="slides/slide102.xml"/><Relationship Id="rId105" Type="http://schemas.openxmlformats.org/officeDocument/2006/relationships/slide" Target="slides/slide103.xml"/><Relationship Id="rId106" Type="http://schemas.openxmlformats.org/officeDocument/2006/relationships/slide" Target="slides/slide104.xml"/><Relationship Id="rId107" Type="http://schemas.openxmlformats.org/officeDocument/2006/relationships/slide" Target="slides/slide105.xml"/><Relationship Id="rId108" Type="http://schemas.openxmlformats.org/officeDocument/2006/relationships/slide" Target="slides/slide106.xml"/><Relationship Id="rId109" Type="http://schemas.openxmlformats.org/officeDocument/2006/relationships/slide" Target="slides/slide107.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00" Type="http://schemas.openxmlformats.org/officeDocument/2006/relationships/slide" Target="slides/slide98.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30" Type="http://schemas.openxmlformats.org/officeDocument/2006/relationships/slide" Target="slides/slide128.xml"/><Relationship Id="rId131" Type="http://schemas.openxmlformats.org/officeDocument/2006/relationships/slide" Target="slides/slide129.xml"/><Relationship Id="rId132" Type="http://schemas.openxmlformats.org/officeDocument/2006/relationships/slide" Target="slides/slide130.xml"/><Relationship Id="rId133" Type="http://schemas.openxmlformats.org/officeDocument/2006/relationships/notesMaster" Target="notesMasters/notesMaster1.xml"/><Relationship Id="rId134" Type="http://schemas.openxmlformats.org/officeDocument/2006/relationships/handoutMaster" Target="handoutMasters/handoutMaster1.xml"/><Relationship Id="rId135" Type="http://schemas.openxmlformats.org/officeDocument/2006/relationships/printerSettings" Target="printerSettings/printerSettings1.bin"/><Relationship Id="rId136" Type="http://schemas.openxmlformats.org/officeDocument/2006/relationships/presProps" Target="presProps.xml"/><Relationship Id="rId137" Type="http://schemas.openxmlformats.org/officeDocument/2006/relationships/viewProps" Target="viewProps.xml"/><Relationship Id="rId138" Type="http://schemas.openxmlformats.org/officeDocument/2006/relationships/theme" Target="theme/theme1.xml"/><Relationship Id="rId13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110" Type="http://schemas.openxmlformats.org/officeDocument/2006/relationships/slide" Target="slides/slide108.xml"/><Relationship Id="rId111" Type="http://schemas.openxmlformats.org/officeDocument/2006/relationships/slide" Target="slides/slide109.xml"/><Relationship Id="rId112" Type="http://schemas.openxmlformats.org/officeDocument/2006/relationships/slide" Target="slides/slide110.xml"/><Relationship Id="rId113" Type="http://schemas.openxmlformats.org/officeDocument/2006/relationships/slide" Target="slides/slide111.xml"/><Relationship Id="rId114" Type="http://schemas.openxmlformats.org/officeDocument/2006/relationships/slide" Target="slides/slide112.xml"/><Relationship Id="rId115" Type="http://schemas.openxmlformats.org/officeDocument/2006/relationships/slide" Target="slides/slide113.xml"/><Relationship Id="rId116" Type="http://schemas.openxmlformats.org/officeDocument/2006/relationships/slide" Target="slides/slide114.xml"/><Relationship Id="rId117" Type="http://schemas.openxmlformats.org/officeDocument/2006/relationships/slide" Target="slides/slide115.xml"/><Relationship Id="rId118" Type="http://schemas.openxmlformats.org/officeDocument/2006/relationships/slide" Target="slides/slide116.xml"/><Relationship Id="rId119" Type="http://schemas.openxmlformats.org/officeDocument/2006/relationships/slide" Target="slides/slide1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8F3AB175-5E83-C64E-AC4B-2F18C47133BF}" type="datetime1">
              <a:rPr lang="en-US"/>
              <a:pPr/>
              <a:t>7/5/13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5D39263-03C7-8649-96A5-B8AB232823C0}"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457190">
              <a:defRPr sz="1200">
                <a:latin typeface="Arial" pitchFamily="-106" charset="0"/>
                <a:ea typeface="Geneva" pitchFamily="-106" charset="-128"/>
                <a:cs typeface="Geneva" pitchFamily="-106"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A74E1977-20FF-A84A-8144-D76A0392ACA3}" type="datetime1">
              <a:rPr lang="en-US"/>
              <a:pPr/>
              <a:t>7/5/13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457190">
              <a:defRPr sz="1200">
                <a:latin typeface="Arial" pitchFamily="-106" charset="0"/>
                <a:ea typeface="Geneva" pitchFamily="-106" charset="-128"/>
                <a:cs typeface="Geneva" pitchFamily="-106"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3B0B3D5B-B81B-8443-89E4-33F525195A73}" type="slidenum">
              <a:rPr lang="en-US"/>
              <a:pPr/>
              <a:t>‹#›</a:t>
            </a:fld>
            <a:endParaRPr lang="en-US"/>
          </a:p>
        </p:txBody>
      </p:sp>
    </p:spTree>
  </p:cSld>
  <p:clrMap bg1="lt1" tx1="dk1" bg2="lt2" tx2="dk2" accent1="accent1" accent2="accent2" accent3="accent3" accent4="accent4" accent5="accent5" accent6="accent6" hlink="hlink" folHlink="folHlink"/>
  <p:notesStyle>
    <a:lvl1pPr algn="l" defTabSz="455613" rtl="0" eaLnBrk="0" fontAlgn="base" hangingPunct="0">
      <a:spcBef>
        <a:spcPct val="30000"/>
      </a:spcBef>
      <a:spcAft>
        <a:spcPct val="0"/>
      </a:spcAft>
      <a:defRPr sz="1200" kern="1200">
        <a:solidFill>
          <a:schemeClr val="tx1"/>
        </a:solidFill>
        <a:latin typeface="+mn-lt"/>
        <a:ea typeface="ＭＳ Ｐゴシック" charset="0"/>
        <a:cs typeface="Geneva" charset="-128"/>
      </a:defRPr>
    </a:lvl1pPr>
    <a:lvl2pPr marL="455613" algn="l" defTabSz="455613" rtl="0" eaLnBrk="0" fontAlgn="base" hangingPunct="0">
      <a:spcBef>
        <a:spcPct val="30000"/>
      </a:spcBef>
      <a:spcAft>
        <a:spcPct val="0"/>
      </a:spcAft>
      <a:defRPr sz="1200" kern="1200">
        <a:solidFill>
          <a:schemeClr val="tx1"/>
        </a:solidFill>
        <a:latin typeface="+mn-lt"/>
        <a:ea typeface="Geneva" charset="-128"/>
        <a:cs typeface="Geneva" charset="0"/>
      </a:defRPr>
    </a:lvl2pPr>
    <a:lvl3pPr marL="912813" algn="l" defTabSz="455613" rtl="0" eaLnBrk="0" fontAlgn="base" hangingPunct="0">
      <a:spcBef>
        <a:spcPct val="30000"/>
      </a:spcBef>
      <a:spcAft>
        <a:spcPct val="0"/>
      </a:spcAft>
      <a:defRPr sz="1200" kern="1200">
        <a:solidFill>
          <a:schemeClr val="tx1"/>
        </a:solidFill>
        <a:latin typeface="+mn-lt"/>
        <a:ea typeface="ヒラギノ角ゴ Pro W3" charset="-128"/>
        <a:cs typeface="ヒラギノ角ゴ Pro W3" charset="-128"/>
      </a:defRPr>
    </a:lvl3pPr>
    <a:lvl4pPr marL="1370013" algn="l" defTabSz="455613" rtl="0" eaLnBrk="0" fontAlgn="base" hangingPunct="0">
      <a:spcBef>
        <a:spcPct val="30000"/>
      </a:spcBef>
      <a:spcAft>
        <a:spcPct val="0"/>
      </a:spcAft>
      <a:defRPr sz="1200" kern="1200">
        <a:solidFill>
          <a:schemeClr val="tx1"/>
        </a:solidFill>
        <a:latin typeface="+mn-lt"/>
        <a:ea typeface="ヒラギノ角ゴ Pro W3" charset="-128"/>
        <a:cs typeface="ヒラギノ角ゴ Pro W3"/>
      </a:defRPr>
    </a:lvl4pPr>
    <a:lvl5pPr marL="1827213" algn="l" defTabSz="455613" rtl="0" eaLnBrk="0" fontAlgn="base" hangingPunct="0">
      <a:spcBef>
        <a:spcPct val="30000"/>
      </a:spcBef>
      <a:spcAft>
        <a:spcPct val="0"/>
      </a:spcAft>
      <a:defRPr sz="1200" kern="1200">
        <a:solidFill>
          <a:schemeClr val="tx1"/>
        </a:solidFill>
        <a:latin typeface="+mn-lt"/>
        <a:ea typeface="ヒラギノ角ゴ Pro W3" charset="-128"/>
        <a:cs typeface="ヒラギノ角ゴ Pro W3"/>
      </a:defRPr>
    </a:lvl5pPr>
    <a:lvl6pPr marL="2285950" algn="l" defTabSz="457190" rtl="0" eaLnBrk="1" latinLnBrk="0" hangingPunct="1">
      <a:defRPr sz="1200" kern="1200">
        <a:solidFill>
          <a:schemeClr val="tx1"/>
        </a:solidFill>
        <a:latin typeface="+mn-lt"/>
        <a:ea typeface="+mn-ea"/>
        <a:cs typeface="+mn-cs"/>
      </a:defRPr>
    </a:lvl6pPr>
    <a:lvl7pPr marL="2743140" algn="l" defTabSz="457190" rtl="0" eaLnBrk="1" latinLnBrk="0" hangingPunct="1">
      <a:defRPr sz="1200" kern="1200">
        <a:solidFill>
          <a:schemeClr val="tx1"/>
        </a:solidFill>
        <a:latin typeface="+mn-lt"/>
        <a:ea typeface="+mn-ea"/>
        <a:cs typeface="+mn-cs"/>
      </a:defRPr>
    </a:lvl7pPr>
    <a:lvl8pPr marL="3200329" algn="l" defTabSz="457190" rtl="0" eaLnBrk="1" latinLnBrk="0" hangingPunct="1">
      <a:defRPr sz="1200" kern="1200">
        <a:solidFill>
          <a:schemeClr val="tx1"/>
        </a:solidFill>
        <a:latin typeface="+mn-lt"/>
        <a:ea typeface="+mn-ea"/>
        <a:cs typeface="+mn-cs"/>
      </a:defRPr>
    </a:lvl8pPr>
    <a:lvl9pPr marL="3657520" algn="l" defTabSz="45719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112" charset="-128"/>
              <a:cs typeface="Geneva" pitchFamily="-112" charset="0"/>
            </a:endParaRPr>
          </a:p>
        </p:txBody>
      </p:sp>
      <p:sp>
        <p:nvSpPr>
          <p:cNvPr id="27652" name="Slide Number Placeholder 3"/>
          <p:cNvSpPr>
            <a:spLocks noGrp="1"/>
          </p:cNvSpPr>
          <p:nvPr>
            <p:ph type="sldNum" sz="quarter" idx="5"/>
          </p:nvPr>
        </p:nvSpPr>
        <p:spPr bwMode="auto">
          <a:noFill/>
          <a:ln>
            <a:miter lim="800000"/>
            <a:headEnd/>
            <a:tailEnd/>
          </a:ln>
        </p:spPr>
        <p:txBody>
          <a:bodyPr/>
          <a:lstStyle/>
          <a:p>
            <a:fld id="{3AE5EF3D-D681-794C-96F0-395411D7E28F}" type="slidenum">
              <a:rPr lang="en-US"/>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112" charset="-128"/>
              <a:cs typeface="Geneva" pitchFamily="-112" charset="0"/>
            </a:endParaRPr>
          </a:p>
        </p:txBody>
      </p:sp>
      <p:sp>
        <p:nvSpPr>
          <p:cNvPr id="28676" name="Slide Number Placeholder 3"/>
          <p:cNvSpPr>
            <a:spLocks noGrp="1"/>
          </p:cNvSpPr>
          <p:nvPr>
            <p:ph type="sldNum" sz="quarter" idx="5"/>
          </p:nvPr>
        </p:nvSpPr>
        <p:spPr bwMode="auto">
          <a:noFill/>
          <a:ln>
            <a:miter lim="800000"/>
            <a:headEnd/>
            <a:tailEnd/>
          </a:ln>
        </p:spPr>
        <p:txBody>
          <a:bodyPr/>
          <a:lstStyle/>
          <a:p>
            <a:fld id="{559E6F99-4ABE-5244-983D-E4F3D74F32F0}" type="slidenum">
              <a:rPr lang="en-US"/>
              <a:pPr/>
              <a:t>18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ja-JP">
                <a:latin typeface="Arial" pitchFamily="-112" charset="0"/>
                <a:ea typeface="ＭＳ Ｐゴシック" pitchFamily="-112" charset="-128"/>
                <a:cs typeface="Geneva" pitchFamily="-112" charset="0"/>
              </a:rPr>
              <a:t>First thing you should do is activate your ACN Direct Online Store, your personalized online store. In fact, you may have already activated it during the sign up process! </a:t>
            </a:r>
          </a:p>
          <a:p>
            <a:r>
              <a:rPr lang="en-US">
                <a:solidFill>
                  <a:srgbClr val="FFFFFF"/>
                </a:solidFill>
                <a:ea typeface="ＭＳ Ｐゴシック" pitchFamily="-112" charset="-128"/>
                <a:cs typeface="Geneva" pitchFamily="-112" charset="0"/>
              </a:rPr>
              <a:t>With ACN'</a:t>
            </a:r>
            <a:r>
              <a:rPr lang="en-US" altLang="ja-JP">
                <a:solidFill>
                  <a:srgbClr val="FFFFFF"/>
                </a:solidFill>
                <a:ea typeface="ＭＳ Ｐゴシック" pitchFamily="-112" charset="-128"/>
                <a:cs typeface="Geneva" pitchFamily="-112" charset="0"/>
              </a:rPr>
              <a:t>s Direct Online Store, feel confident about presenting ACN’s products and services to potential customers! Let the site work for you – providing all the information your customers need to select the services that are right for them! </a:t>
            </a:r>
            <a:endParaRPr lang="en-US">
              <a:solidFill>
                <a:srgbClr val="FFFFFF"/>
              </a:solidFill>
              <a:ea typeface="ＭＳ Ｐゴシック" pitchFamily="-112" charset="-128"/>
              <a:cs typeface="Geneva" pitchFamily="-112" charset="0"/>
            </a:endParaRPr>
          </a:p>
          <a:p>
            <a:endParaRPr lang="en-US">
              <a:ea typeface="ＭＳ Ｐゴシック" pitchFamily="-112" charset="-128"/>
              <a:cs typeface="Geneva" pitchFamily="-112" charset="0"/>
            </a:endParaRPr>
          </a:p>
        </p:txBody>
      </p:sp>
      <p:sp>
        <p:nvSpPr>
          <p:cNvPr id="29700" name="Slide Number Placeholder 3"/>
          <p:cNvSpPr>
            <a:spLocks noGrp="1"/>
          </p:cNvSpPr>
          <p:nvPr>
            <p:ph type="sldNum" sz="quarter" idx="5"/>
          </p:nvPr>
        </p:nvSpPr>
        <p:spPr bwMode="auto">
          <a:noFill/>
          <a:ln>
            <a:miter lim="800000"/>
            <a:headEnd/>
            <a:tailEnd/>
          </a:ln>
        </p:spPr>
        <p:txBody>
          <a:bodyPr/>
          <a:lstStyle/>
          <a:p>
            <a:fld id="{CD740C57-B9C2-024D-9CA1-2DDE9F908170}" type="slidenum">
              <a:rPr lang="en-US"/>
              <a:pPr/>
              <a:t>19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a:solidFill>
                  <a:srgbClr val="3EC3DC"/>
                </a:solidFill>
                <a:ea typeface="ＭＳ Ｐゴシック" pitchFamily="-112" charset="-128"/>
                <a:cs typeface="Geneva" pitchFamily="-112" charset="0"/>
              </a:rPr>
              <a:t>If you</a:t>
            </a:r>
            <a:r>
              <a:rPr lang="ja-JP" altLang="en-US">
                <a:solidFill>
                  <a:srgbClr val="3EC3DC"/>
                </a:solidFill>
                <a:ea typeface="ＭＳ Ｐゴシック" pitchFamily="-112" charset="-128"/>
                <a:cs typeface="Geneva" pitchFamily="-112" charset="0"/>
              </a:rPr>
              <a:t>’</a:t>
            </a:r>
            <a:r>
              <a:rPr lang="en-US" altLang="ja-JP">
                <a:solidFill>
                  <a:srgbClr val="3EC3DC"/>
                </a:solidFill>
                <a:ea typeface="ＭＳ Ｐゴシック" pitchFamily="-112" charset="-128"/>
                <a:cs typeface="Geneva" pitchFamily="-112" charset="0"/>
              </a:rPr>
              <a:t>re an existing IBO, activate your ACN Direct Online Store by following these steps: </a:t>
            </a:r>
          </a:p>
          <a:p>
            <a:pPr eaLnBrk="1" hangingPunct="1">
              <a:spcBef>
                <a:spcPts val="1800"/>
              </a:spcBef>
              <a:buFont typeface="Calibri" pitchFamily="-112" charset="0"/>
              <a:buAutoNum type="arabicPeriod"/>
            </a:pPr>
            <a:r>
              <a:rPr lang="en-US">
                <a:solidFill>
                  <a:srgbClr val="FFFFFF"/>
                </a:solidFill>
                <a:ea typeface="ＭＳ Ｐゴシック" pitchFamily="-112" charset="-128"/>
                <a:cs typeface="Geneva" pitchFamily="-112" charset="0"/>
              </a:rPr>
              <a:t>Log on to the IBO Back Office </a:t>
            </a:r>
          </a:p>
          <a:p>
            <a:pPr eaLnBrk="1" hangingPunct="1">
              <a:spcBef>
                <a:spcPts val="1800"/>
              </a:spcBef>
              <a:buFont typeface="Calibri" pitchFamily="-112" charset="0"/>
              <a:buAutoNum type="arabicPeriod"/>
            </a:pPr>
            <a:r>
              <a:rPr lang="en-US">
                <a:solidFill>
                  <a:srgbClr val="FFFFFF"/>
                </a:solidFill>
                <a:ea typeface="ＭＳ Ｐゴシック" pitchFamily="-112" charset="-128"/>
                <a:cs typeface="Geneva" pitchFamily="-112" charset="0"/>
              </a:rPr>
              <a:t>Click on the homepage image directing you to </a:t>
            </a:r>
            <a:r>
              <a:rPr lang="ja-JP" altLang="en-US">
                <a:solidFill>
                  <a:srgbClr val="FFFFFF"/>
                </a:solidFill>
                <a:ea typeface="ＭＳ Ｐゴシック" pitchFamily="-112" charset="-128"/>
                <a:cs typeface="Geneva" pitchFamily="-112" charset="0"/>
              </a:rPr>
              <a:t>“</a:t>
            </a:r>
            <a:r>
              <a:rPr lang="en-US" altLang="ja-JP">
                <a:solidFill>
                  <a:srgbClr val="FFFFFF"/>
                </a:solidFill>
                <a:ea typeface="ＭＳ Ｐゴシック" pitchFamily="-112" charset="-128"/>
                <a:cs typeface="Geneva" pitchFamily="-112" charset="0"/>
              </a:rPr>
              <a:t>Activate your ACN Direct Online Store</a:t>
            </a:r>
            <a:r>
              <a:rPr lang="ja-JP" altLang="en-US">
                <a:solidFill>
                  <a:srgbClr val="FFFFFF"/>
                </a:solidFill>
                <a:ea typeface="ＭＳ Ｐゴシック" pitchFamily="-112" charset="-128"/>
                <a:cs typeface="Geneva" pitchFamily="-112" charset="0"/>
              </a:rPr>
              <a:t>”</a:t>
            </a:r>
            <a:r>
              <a:rPr lang="en-US" altLang="ja-JP">
                <a:solidFill>
                  <a:srgbClr val="FFFFFF"/>
                </a:solidFill>
                <a:ea typeface="ＭＳ Ｐゴシック" pitchFamily="-112" charset="-128"/>
                <a:cs typeface="Geneva" pitchFamily="-112" charset="0"/>
              </a:rPr>
              <a:t> </a:t>
            </a:r>
          </a:p>
          <a:p>
            <a:pPr eaLnBrk="1" hangingPunct="1">
              <a:spcBef>
                <a:spcPts val="1800"/>
              </a:spcBef>
              <a:buFont typeface="Calibri" pitchFamily="-112" charset="0"/>
              <a:buAutoNum type="arabicPeriod"/>
            </a:pPr>
            <a:r>
              <a:rPr lang="en-US">
                <a:solidFill>
                  <a:srgbClr val="FFFFFF"/>
                </a:solidFill>
                <a:ea typeface="ＭＳ Ｐゴシック" pitchFamily="-112" charset="-128"/>
                <a:cs typeface="Geneva" pitchFamily="-112" charset="0"/>
              </a:rPr>
              <a:t>On the store activation page, simply type your preferred username in the field in front of acndirect.com </a:t>
            </a:r>
          </a:p>
          <a:p>
            <a:pPr eaLnBrk="1" hangingPunct="1">
              <a:spcBef>
                <a:spcPts val="1800"/>
              </a:spcBef>
              <a:buFont typeface="Calibri" pitchFamily="-112" charset="0"/>
              <a:buAutoNum type="arabicPeriod"/>
            </a:pPr>
            <a:r>
              <a:rPr lang="en-US">
                <a:solidFill>
                  <a:srgbClr val="FFFFFF"/>
                </a:solidFill>
                <a:ea typeface="ＭＳ Ｐゴシック" pitchFamily="-112" charset="-128"/>
                <a:cs typeface="Geneva" pitchFamily="-112" charset="0"/>
              </a:rPr>
              <a:t>If the username is available, the site will be activated and your new website address will now be shown on the activation page </a:t>
            </a:r>
          </a:p>
          <a:p>
            <a:endParaRPr lang="en-US">
              <a:ea typeface="ＭＳ Ｐゴシック" pitchFamily="-112" charset="-128"/>
              <a:cs typeface="Geneva" pitchFamily="-112" charset="0"/>
            </a:endParaRPr>
          </a:p>
        </p:txBody>
      </p:sp>
      <p:sp>
        <p:nvSpPr>
          <p:cNvPr id="30724" name="Slide Number Placeholder 3"/>
          <p:cNvSpPr>
            <a:spLocks noGrp="1"/>
          </p:cNvSpPr>
          <p:nvPr>
            <p:ph type="sldNum" sz="quarter" idx="5"/>
          </p:nvPr>
        </p:nvSpPr>
        <p:spPr bwMode="auto">
          <a:noFill/>
          <a:ln>
            <a:miter lim="800000"/>
            <a:headEnd/>
            <a:tailEnd/>
          </a:ln>
        </p:spPr>
        <p:txBody>
          <a:bodyPr/>
          <a:lstStyle/>
          <a:p>
            <a:fld id="{954E64BB-345A-8748-9DC9-018B0FBB2190}" type="slidenum">
              <a:rPr lang="en-US"/>
              <a:pPr/>
              <a:t>20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bwMode="auto">
          <a:noFill/>
          <a:ln>
            <a:solidFill>
              <a:srgbClr val="000000"/>
            </a:solidFill>
            <a:miter lim="800000"/>
            <a:headEnd/>
            <a:tailEnd/>
          </a:ln>
        </p:spPr>
      </p:sp>
      <p:sp>
        <p:nvSpPr>
          <p:cNvPr id="9625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112" charset="-128"/>
            </a:endParaRPr>
          </a:p>
        </p:txBody>
      </p:sp>
      <p:sp>
        <p:nvSpPr>
          <p:cNvPr id="96259" name="Slide Number Placeholder 3"/>
          <p:cNvSpPr>
            <a:spLocks noGrp="1"/>
          </p:cNvSpPr>
          <p:nvPr>
            <p:ph type="sldNum" sz="quarter" idx="5"/>
          </p:nvPr>
        </p:nvSpPr>
        <p:spPr bwMode="auto">
          <a:noFill/>
          <a:ln>
            <a:miter lim="800000"/>
            <a:headEnd/>
            <a:tailEnd/>
          </a:ln>
        </p:spPr>
        <p:txBody>
          <a:bodyPr/>
          <a:lstStyle/>
          <a:p>
            <a:fld id="{BB5414F8-A893-FF43-9319-610B92295CA8}" type="slidenum">
              <a:rPr lang="en-US"/>
              <a:pPr/>
              <a:t>39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5" name="Slide Image Placeholder 1"/>
          <p:cNvSpPr>
            <a:spLocks noGrp="1" noRot="1" noChangeAspect="1" noTextEdit="1"/>
          </p:cNvSpPr>
          <p:nvPr>
            <p:ph type="sldImg"/>
          </p:nvPr>
        </p:nvSpPr>
        <p:spPr bwMode="auto">
          <a:noFill/>
          <a:ln>
            <a:solidFill>
              <a:srgbClr val="000000"/>
            </a:solidFill>
            <a:miter lim="800000"/>
            <a:headEnd/>
            <a:tailEnd/>
          </a:ln>
        </p:spPr>
      </p:sp>
      <p:sp>
        <p:nvSpPr>
          <p:cNvPr id="9830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ea typeface="ＭＳ Ｐゴシック" pitchFamily="-112" charset="-128"/>
            </a:endParaRPr>
          </a:p>
        </p:txBody>
      </p:sp>
      <p:sp>
        <p:nvSpPr>
          <p:cNvPr id="98307" name="Slide Number Placeholder 3"/>
          <p:cNvSpPr>
            <a:spLocks noGrp="1"/>
          </p:cNvSpPr>
          <p:nvPr>
            <p:ph type="sldNum" sz="quarter" idx="5"/>
          </p:nvPr>
        </p:nvSpPr>
        <p:spPr bwMode="auto">
          <a:noFill/>
          <a:ln>
            <a:miter lim="800000"/>
            <a:headEnd/>
            <a:tailEnd/>
          </a:ln>
        </p:spPr>
        <p:txBody>
          <a:bodyPr/>
          <a:lstStyle/>
          <a:p>
            <a:fld id="{DFF149D5-6BA4-4E4A-874E-4513F908BDCB}" type="slidenum">
              <a:rPr lang="en-US"/>
              <a:pPr/>
              <a:t>40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ea typeface="ヒラギノ角ゴ Pro W3" pitchFamily="-112" charset="-128"/>
              <a:cs typeface="ヒラギノ角ゴ Pro W3" pitchFamily="-112" charset="-128"/>
            </a:endParaRPr>
          </a:p>
        </p:txBody>
      </p:sp>
      <p:sp>
        <p:nvSpPr>
          <p:cNvPr id="16387" name="Slide Number Placeholder 3"/>
          <p:cNvSpPr>
            <a:spLocks noGrp="1"/>
          </p:cNvSpPr>
          <p:nvPr>
            <p:ph type="sldNum" sz="quarter" idx="5"/>
          </p:nvPr>
        </p:nvSpPr>
        <p:spPr bwMode="auto">
          <a:noFill/>
          <a:ln>
            <a:miter lim="800000"/>
            <a:headEnd/>
            <a:tailEnd/>
          </a:ln>
        </p:spPr>
        <p:txBody>
          <a:bodyPr/>
          <a:lstStyle/>
          <a:p>
            <a:fld id="{9EC151E3-30FA-9749-8F99-A4745BE3B943}" type="slidenum">
              <a:rPr lang="en-US"/>
              <a:pPr/>
              <a:t>130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90" indent="0" algn="ctr">
              <a:buNone/>
              <a:defRPr>
                <a:solidFill>
                  <a:schemeClr val="tx1">
                    <a:tint val="75000"/>
                  </a:schemeClr>
                </a:solidFill>
              </a:defRPr>
            </a:lvl2pPr>
            <a:lvl3pPr marL="914380" indent="0" algn="ctr">
              <a:buNone/>
              <a:defRPr>
                <a:solidFill>
                  <a:schemeClr val="tx1">
                    <a:tint val="75000"/>
                  </a:schemeClr>
                </a:solidFill>
              </a:defRPr>
            </a:lvl3pPr>
            <a:lvl4pPr marL="1371570" indent="0" algn="ctr">
              <a:buNone/>
              <a:defRPr>
                <a:solidFill>
                  <a:schemeClr val="tx1">
                    <a:tint val="75000"/>
                  </a:schemeClr>
                </a:solidFill>
              </a:defRPr>
            </a:lvl4pPr>
            <a:lvl5pPr marL="1828760" indent="0" algn="ctr">
              <a:buNone/>
              <a:defRPr>
                <a:solidFill>
                  <a:schemeClr val="tx1">
                    <a:tint val="75000"/>
                  </a:schemeClr>
                </a:solidFill>
              </a:defRPr>
            </a:lvl5pPr>
            <a:lvl6pPr marL="2285950" indent="0" algn="ctr">
              <a:buNone/>
              <a:defRPr>
                <a:solidFill>
                  <a:schemeClr val="tx1">
                    <a:tint val="75000"/>
                  </a:schemeClr>
                </a:solidFill>
              </a:defRPr>
            </a:lvl6pPr>
            <a:lvl7pPr marL="2743140" indent="0" algn="ctr">
              <a:buNone/>
              <a:defRPr>
                <a:solidFill>
                  <a:schemeClr val="tx1">
                    <a:tint val="75000"/>
                  </a:schemeClr>
                </a:solidFill>
              </a:defRPr>
            </a:lvl7pPr>
            <a:lvl8pPr marL="3200329" indent="0" algn="ctr">
              <a:buNone/>
              <a:defRPr>
                <a:solidFill>
                  <a:schemeClr val="tx1">
                    <a:tint val="75000"/>
                  </a:schemeClr>
                </a:solidFill>
              </a:defRPr>
            </a:lvl8pPr>
            <a:lvl9pPr marL="365752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C3D992AD-D09D-3B43-A289-CF68D322ECAF}" type="datetime1">
              <a:rPr lang="en-US"/>
              <a:pPr/>
              <a:t>7/5/13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DFA74B08-3D9C-A14B-8051-2C2F658800E7}"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2D350D4-8D93-C24F-84E2-6FFB50C2843D}" type="datetime1">
              <a:rPr lang="en-US"/>
              <a:pPr/>
              <a:t>7/5/13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E750A367-12DA-FC44-8EFF-3564B027DA26}"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6CEFFF8-C053-7F41-9386-B8F4FC9E3457}" type="datetime1">
              <a:rPr lang="en-US"/>
              <a:pPr/>
              <a:t>7/5/13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2C90A79-2CC1-C042-98EB-4A5636B26F06}"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41"/>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90" indent="0" algn="ctr">
              <a:buNone/>
              <a:defRPr>
                <a:solidFill>
                  <a:schemeClr val="tx1">
                    <a:tint val="75000"/>
                  </a:schemeClr>
                </a:solidFill>
              </a:defRPr>
            </a:lvl2pPr>
            <a:lvl3pPr marL="914380" indent="0" algn="ctr">
              <a:buNone/>
              <a:defRPr>
                <a:solidFill>
                  <a:schemeClr val="tx1">
                    <a:tint val="75000"/>
                  </a:schemeClr>
                </a:solidFill>
              </a:defRPr>
            </a:lvl3pPr>
            <a:lvl4pPr marL="1371570" indent="0" algn="ctr">
              <a:buNone/>
              <a:defRPr>
                <a:solidFill>
                  <a:schemeClr val="tx1">
                    <a:tint val="75000"/>
                  </a:schemeClr>
                </a:solidFill>
              </a:defRPr>
            </a:lvl4pPr>
            <a:lvl5pPr marL="1828760" indent="0" algn="ctr">
              <a:buNone/>
              <a:defRPr>
                <a:solidFill>
                  <a:schemeClr val="tx1">
                    <a:tint val="75000"/>
                  </a:schemeClr>
                </a:solidFill>
              </a:defRPr>
            </a:lvl5pPr>
            <a:lvl6pPr marL="2285950" indent="0" algn="ctr">
              <a:buNone/>
              <a:defRPr>
                <a:solidFill>
                  <a:schemeClr val="tx1">
                    <a:tint val="75000"/>
                  </a:schemeClr>
                </a:solidFill>
              </a:defRPr>
            </a:lvl6pPr>
            <a:lvl7pPr marL="2743140" indent="0" algn="ctr">
              <a:buNone/>
              <a:defRPr>
                <a:solidFill>
                  <a:schemeClr val="tx1">
                    <a:tint val="75000"/>
                  </a:schemeClr>
                </a:solidFill>
              </a:defRPr>
            </a:lvl7pPr>
            <a:lvl8pPr marL="3200329" indent="0" algn="ctr">
              <a:buNone/>
              <a:defRPr>
                <a:solidFill>
                  <a:schemeClr val="tx1">
                    <a:tint val="75000"/>
                  </a:schemeClr>
                </a:solidFill>
              </a:defRPr>
            </a:lvl8pPr>
            <a:lvl9pPr marL="365752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E9DF81F4-9145-F341-B8CB-3743790D4AED}" type="datetime1">
              <a:rPr lang="en-US"/>
              <a:pPr/>
              <a:t>7/5/13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3ED2EB3-1F2C-1246-A266-8A99DDF2FF02}"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D15C56DD-7A0C-5E44-BD4B-372AFF334155}" type="datetime1">
              <a:rPr lang="en-US"/>
              <a:pPr/>
              <a:t>7/5/13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32CD093-0A71-D743-A263-4A1F08E87035}"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190" indent="0">
              <a:buNone/>
              <a:defRPr sz="1800">
                <a:solidFill>
                  <a:schemeClr val="tx1">
                    <a:tint val="75000"/>
                  </a:schemeClr>
                </a:solidFill>
              </a:defRPr>
            </a:lvl2pPr>
            <a:lvl3pPr marL="914380" indent="0">
              <a:buNone/>
              <a:defRPr sz="1600">
                <a:solidFill>
                  <a:schemeClr val="tx1">
                    <a:tint val="75000"/>
                  </a:schemeClr>
                </a:solidFill>
              </a:defRPr>
            </a:lvl3pPr>
            <a:lvl4pPr marL="1371570" indent="0">
              <a:buNone/>
              <a:defRPr sz="1400">
                <a:solidFill>
                  <a:schemeClr val="tx1">
                    <a:tint val="75000"/>
                  </a:schemeClr>
                </a:solidFill>
              </a:defRPr>
            </a:lvl4pPr>
            <a:lvl5pPr marL="1828760" indent="0">
              <a:buNone/>
              <a:defRPr sz="1400">
                <a:solidFill>
                  <a:schemeClr val="tx1">
                    <a:tint val="75000"/>
                  </a:schemeClr>
                </a:solidFill>
              </a:defRPr>
            </a:lvl5pPr>
            <a:lvl6pPr marL="2285950" indent="0">
              <a:buNone/>
              <a:defRPr sz="1400">
                <a:solidFill>
                  <a:schemeClr val="tx1">
                    <a:tint val="75000"/>
                  </a:schemeClr>
                </a:solidFill>
              </a:defRPr>
            </a:lvl6pPr>
            <a:lvl7pPr marL="2743140" indent="0">
              <a:buNone/>
              <a:defRPr sz="1400">
                <a:solidFill>
                  <a:schemeClr val="tx1">
                    <a:tint val="75000"/>
                  </a:schemeClr>
                </a:solidFill>
              </a:defRPr>
            </a:lvl7pPr>
            <a:lvl8pPr marL="3200329" indent="0">
              <a:buNone/>
              <a:defRPr sz="1400">
                <a:solidFill>
                  <a:schemeClr val="tx1">
                    <a:tint val="75000"/>
                  </a:schemeClr>
                </a:solidFill>
              </a:defRPr>
            </a:lvl8pPr>
            <a:lvl9pPr marL="365752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27DE55C-989E-A741-920D-25B881BE7779}" type="datetime1">
              <a:rPr lang="en-US"/>
              <a:pPr/>
              <a:t>7/5/13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C3C1404-5BB7-2846-B2A5-2DEB0AB50A24}"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97DB7F1F-BF6C-F044-8D0F-46EAEBEC23B3}" type="datetime1">
              <a:rPr lang="en-US"/>
              <a:pPr/>
              <a:t>7/5/13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97CE012-36F1-FB46-94D5-76F81B67DD49}"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190" indent="0">
              <a:buNone/>
              <a:defRPr sz="2000" b="1"/>
            </a:lvl2pPr>
            <a:lvl3pPr marL="914380" indent="0">
              <a:buNone/>
              <a:defRPr sz="1800" b="1"/>
            </a:lvl3pPr>
            <a:lvl4pPr marL="1371570" indent="0">
              <a:buNone/>
              <a:defRPr sz="1600" b="1"/>
            </a:lvl4pPr>
            <a:lvl5pPr marL="1828760" indent="0">
              <a:buNone/>
              <a:defRPr sz="1600" b="1"/>
            </a:lvl5pPr>
            <a:lvl6pPr marL="2285950" indent="0">
              <a:buNone/>
              <a:defRPr sz="1600" b="1"/>
            </a:lvl6pPr>
            <a:lvl7pPr marL="2743140" indent="0">
              <a:buNone/>
              <a:defRPr sz="1600" b="1"/>
            </a:lvl7pPr>
            <a:lvl8pPr marL="3200329" indent="0">
              <a:buNone/>
              <a:defRPr sz="1600" b="1"/>
            </a:lvl8pPr>
            <a:lvl9pPr marL="365752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535113"/>
            <a:ext cx="4041775" cy="639763"/>
          </a:xfrm>
        </p:spPr>
        <p:txBody>
          <a:bodyPr anchor="b"/>
          <a:lstStyle>
            <a:lvl1pPr marL="0" indent="0">
              <a:buNone/>
              <a:defRPr sz="2400" b="1"/>
            </a:lvl1pPr>
            <a:lvl2pPr marL="457190" indent="0">
              <a:buNone/>
              <a:defRPr sz="2000" b="1"/>
            </a:lvl2pPr>
            <a:lvl3pPr marL="914380" indent="0">
              <a:buNone/>
              <a:defRPr sz="1800" b="1"/>
            </a:lvl3pPr>
            <a:lvl4pPr marL="1371570" indent="0">
              <a:buNone/>
              <a:defRPr sz="1600" b="1"/>
            </a:lvl4pPr>
            <a:lvl5pPr marL="1828760" indent="0">
              <a:buNone/>
              <a:defRPr sz="1600" b="1"/>
            </a:lvl5pPr>
            <a:lvl6pPr marL="2285950" indent="0">
              <a:buNone/>
              <a:defRPr sz="1600" b="1"/>
            </a:lvl6pPr>
            <a:lvl7pPr marL="2743140" indent="0">
              <a:buNone/>
              <a:defRPr sz="1600" b="1"/>
            </a:lvl7pPr>
            <a:lvl8pPr marL="3200329" indent="0">
              <a:buNone/>
              <a:defRPr sz="1600" b="1"/>
            </a:lvl8pPr>
            <a:lvl9pPr marL="365752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E05AF003-37B5-8746-8B23-842AFF82E531}" type="datetime1">
              <a:rPr lang="en-US"/>
              <a:pPr/>
              <a:t>7/5/13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D8F53742-3F8E-0249-B4FA-08F848367A88}"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D972ABBA-78B0-1E46-A9C4-DD4C27AF4997}" type="datetime1">
              <a:rPr lang="en-US"/>
              <a:pPr/>
              <a:t>7/5/13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C80C76DA-F5C3-5045-BDC1-1B72DF919FC6}"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3CE57DEB-6D5A-2047-B30F-3CC34EA2E66E}" type="datetime1">
              <a:rPr lang="en-US"/>
              <a:pPr/>
              <a:t>7/5/13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6F31E700-03C5-1040-A1C9-2B4EC97275C6}"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9" y="1435104"/>
            <a:ext cx="3008313" cy="4691063"/>
          </a:xfrm>
        </p:spPr>
        <p:txBody>
          <a:bodyPr/>
          <a:lstStyle>
            <a:lvl1pPr marL="0" indent="0">
              <a:buNone/>
              <a:defRPr sz="1400"/>
            </a:lvl1pPr>
            <a:lvl2pPr marL="457190" indent="0">
              <a:buNone/>
              <a:defRPr sz="1200"/>
            </a:lvl2pPr>
            <a:lvl3pPr marL="914380" indent="0">
              <a:buNone/>
              <a:defRPr sz="1000"/>
            </a:lvl3pPr>
            <a:lvl4pPr marL="1371570" indent="0">
              <a:buNone/>
              <a:defRPr sz="900"/>
            </a:lvl4pPr>
            <a:lvl5pPr marL="1828760" indent="0">
              <a:buNone/>
              <a:defRPr sz="900"/>
            </a:lvl5pPr>
            <a:lvl6pPr marL="2285950" indent="0">
              <a:buNone/>
              <a:defRPr sz="900"/>
            </a:lvl6pPr>
            <a:lvl7pPr marL="2743140" indent="0">
              <a:buNone/>
              <a:defRPr sz="900"/>
            </a:lvl7pPr>
            <a:lvl8pPr marL="3200329" indent="0">
              <a:buNone/>
              <a:defRPr sz="900"/>
            </a:lvl8pPr>
            <a:lvl9pPr marL="365752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92967DD-01B8-0343-9B9A-8CC6418CA8F0}" type="datetime1">
              <a:rPr lang="en-US"/>
              <a:pPr/>
              <a:t>7/5/13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10D251EA-492D-6248-B054-C867E2542A2F}"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A2437B8-7EDF-6042-9C51-10D0F4B0D9CA}" type="datetime1">
              <a:rPr lang="en-US"/>
              <a:pPr/>
              <a:t>7/5/13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4333A2B-16B0-C94A-9FB4-304C276F0666}"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190" indent="0">
              <a:buNone/>
              <a:defRPr sz="2800"/>
            </a:lvl2pPr>
            <a:lvl3pPr marL="914380" indent="0">
              <a:buNone/>
              <a:defRPr sz="2400"/>
            </a:lvl3pPr>
            <a:lvl4pPr marL="1371570" indent="0">
              <a:buNone/>
              <a:defRPr sz="2000"/>
            </a:lvl4pPr>
            <a:lvl5pPr marL="1828760" indent="0">
              <a:buNone/>
              <a:defRPr sz="2000"/>
            </a:lvl5pPr>
            <a:lvl6pPr marL="2285950" indent="0">
              <a:buNone/>
              <a:defRPr sz="2000"/>
            </a:lvl6pPr>
            <a:lvl7pPr marL="2743140" indent="0">
              <a:buNone/>
              <a:defRPr sz="2000"/>
            </a:lvl7pPr>
            <a:lvl8pPr marL="3200329" indent="0">
              <a:buNone/>
              <a:defRPr sz="2000"/>
            </a:lvl8pPr>
            <a:lvl9pPr marL="3657520" indent="0">
              <a:buNone/>
              <a:defRPr sz="2000"/>
            </a:lvl9pPr>
          </a:lstStyle>
          <a:p>
            <a:pPr lvl="0"/>
            <a:endParaRPr lang="en-US" noProof="0" smtClean="0"/>
          </a:p>
        </p:txBody>
      </p:sp>
      <p:sp>
        <p:nvSpPr>
          <p:cNvPr id="4" name="Text Placeholder 3"/>
          <p:cNvSpPr>
            <a:spLocks noGrp="1"/>
          </p:cNvSpPr>
          <p:nvPr>
            <p:ph type="body" sz="half" idx="2"/>
          </p:nvPr>
        </p:nvSpPr>
        <p:spPr>
          <a:xfrm>
            <a:off x="1792288" y="5367351"/>
            <a:ext cx="5486400" cy="804863"/>
          </a:xfrm>
        </p:spPr>
        <p:txBody>
          <a:bodyPr/>
          <a:lstStyle>
            <a:lvl1pPr marL="0" indent="0">
              <a:buNone/>
              <a:defRPr sz="1400"/>
            </a:lvl1pPr>
            <a:lvl2pPr marL="457190" indent="0">
              <a:buNone/>
              <a:defRPr sz="1200"/>
            </a:lvl2pPr>
            <a:lvl3pPr marL="914380" indent="0">
              <a:buNone/>
              <a:defRPr sz="1000"/>
            </a:lvl3pPr>
            <a:lvl4pPr marL="1371570" indent="0">
              <a:buNone/>
              <a:defRPr sz="900"/>
            </a:lvl4pPr>
            <a:lvl5pPr marL="1828760" indent="0">
              <a:buNone/>
              <a:defRPr sz="900"/>
            </a:lvl5pPr>
            <a:lvl6pPr marL="2285950" indent="0">
              <a:buNone/>
              <a:defRPr sz="900"/>
            </a:lvl6pPr>
            <a:lvl7pPr marL="2743140" indent="0">
              <a:buNone/>
              <a:defRPr sz="900"/>
            </a:lvl7pPr>
            <a:lvl8pPr marL="3200329" indent="0">
              <a:buNone/>
              <a:defRPr sz="900"/>
            </a:lvl8pPr>
            <a:lvl9pPr marL="365752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8BB8C56-585F-1347-BA9C-BF8A189A0F45}" type="datetime1">
              <a:rPr lang="en-US"/>
              <a:pPr/>
              <a:t>7/5/13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C01BE74-60E1-894F-A503-1D0576BDDD10}"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E4BF98AF-9FA0-E049-8A78-EE9E0130821B}" type="datetime1">
              <a:rPr lang="en-US"/>
              <a:pPr/>
              <a:t>7/5/13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F7291FF-C99A-5847-B219-A4AD54283A83}"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94D7A75-3E84-174C-9F71-47EEB08B26F4}" type="datetime1">
              <a:rPr lang="en-US"/>
              <a:pPr/>
              <a:t>7/5/13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BF43D55-1591-5549-A015-A0CCD0A5A4C1}"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190" indent="0">
              <a:buNone/>
              <a:defRPr sz="1800">
                <a:solidFill>
                  <a:schemeClr val="tx1">
                    <a:tint val="75000"/>
                  </a:schemeClr>
                </a:solidFill>
              </a:defRPr>
            </a:lvl2pPr>
            <a:lvl3pPr marL="914380" indent="0">
              <a:buNone/>
              <a:defRPr sz="1600">
                <a:solidFill>
                  <a:schemeClr val="tx1">
                    <a:tint val="75000"/>
                  </a:schemeClr>
                </a:solidFill>
              </a:defRPr>
            </a:lvl3pPr>
            <a:lvl4pPr marL="1371570" indent="0">
              <a:buNone/>
              <a:defRPr sz="1400">
                <a:solidFill>
                  <a:schemeClr val="tx1">
                    <a:tint val="75000"/>
                  </a:schemeClr>
                </a:solidFill>
              </a:defRPr>
            </a:lvl4pPr>
            <a:lvl5pPr marL="1828760" indent="0">
              <a:buNone/>
              <a:defRPr sz="1400">
                <a:solidFill>
                  <a:schemeClr val="tx1">
                    <a:tint val="75000"/>
                  </a:schemeClr>
                </a:solidFill>
              </a:defRPr>
            </a:lvl5pPr>
            <a:lvl6pPr marL="2285950" indent="0">
              <a:buNone/>
              <a:defRPr sz="1400">
                <a:solidFill>
                  <a:schemeClr val="tx1">
                    <a:tint val="75000"/>
                  </a:schemeClr>
                </a:solidFill>
              </a:defRPr>
            </a:lvl6pPr>
            <a:lvl7pPr marL="2743140" indent="0">
              <a:buNone/>
              <a:defRPr sz="1400">
                <a:solidFill>
                  <a:schemeClr val="tx1">
                    <a:tint val="75000"/>
                  </a:schemeClr>
                </a:solidFill>
              </a:defRPr>
            </a:lvl7pPr>
            <a:lvl8pPr marL="3200329" indent="0">
              <a:buNone/>
              <a:defRPr sz="1400">
                <a:solidFill>
                  <a:schemeClr val="tx1">
                    <a:tint val="75000"/>
                  </a:schemeClr>
                </a:solidFill>
              </a:defRPr>
            </a:lvl8pPr>
            <a:lvl9pPr marL="365752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60500007-483C-494F-8017-04849DC3D7EB}" type="datetime1">
              <a:rPr lang="en-US"/>
              <a:pPr/>
              <a:t>7/5/13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0A48029-112F-6A47-87D7-9B1E07E34EF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47498F61-547F-AC4C-BAAA-CBE406AFD1DE}" type="datetime1">
              <a:rPr lang="en-US"/>
              <a:pPr/>
              <a:t>7/5/13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F9C5E43-C1C4-B84E-ABD2-FD875A34B9E4}"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90" indent="0">
              <a:buNone/>
              <a:defRPr sz="2000" b="1"/>
            </a:lvl2pPr>
            <a:lvl3pPr marL="914380" indent="0">
              <a:buNone/>
              <a:defRPr sz="1800" b="1"/>
            </a:lvl3pPr>
            <a:lvl4pPr marL="1371570" indent="0">
              <a:buNone/>
              <a:defRPr sz="1600" b="1"/>
            </a:lvl4pPr>
            <a:lvl5pPr marL="1828760" indent="0">
              <a:buNone/>
              <a:defRPr sz="1600" b="1"/>
            </a:lvl5pPr>
            <a:lvl6pPr marL="2285950" indent="0">
              <a:buNone/>
              <a:defRPr sz="1600" b="1"/>
            </a:lvl6pPr>
            <a:lvl7pPr marL="2743140" indent="0">
              <a:buNone/>
              <a:defRPr sz="1600" b="1"/>
            </a:lvl7pPr>
            <a:lvl8pPr marL="3200329" indent="0">
              <a:buNone/>
              <a:defRPr sz="1600" b="1"/>
            </a:lvl8pPr>
            <a:lvl9pPr marL="365752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90" indent="0">
              <a:buNone/>
              <a:defRPr sz="2000" b="1"/>
            </a:lvl2pPr>
            <a:lvl3pPr marL="914380" indent="0">
              <a:buNone/>
              <a:defRPr sz="1800" b="1"/>
            </a:lvl3pPr>
            <a:lvl4pPr marL="1371570" indent="0">
              <a:buNone/>
              <a:defRPr sz="1600" b="1"/>
            </a:lvl4pPr>
            <a:lvl5pPr marL="1828760" indent="0">
              <a:buNone/>
              <a:defRPr sz="1600" b="1"/>
            </a:lvl5pPr>
            <a:lvl6pPr marL="2285950" indent="0">
              <a:buNone/>
              <a:defRPr sz="1600" b="1"/>
            </a:lvl6pPr>
            <a:lvl7pPr marL="2743140" indent="0">
              <a:buNone/>
              <a:defRPr sz="1600" b="1"/>
            </a:lvl7pPr>
            <a:lvl8pPr marL="3200329" indent="0">
              <a:buNone/>
              <a:defRPr sz="1600" b="1"/>
            </a:lvl8pPr>
            <a:lvl9pPr marL="365752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256A0243-A919-AA45-AA1C-A834DA537F25}" type="datetime1">
              <a:rPr lang="en-US"/>
              <a:pPr/>
              <a:t>7/5/13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BF6BED74-7547-6746-845B-FA6241064BC1}"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57E57EE9-916C-C14F-9E55-D51FD3A2E428}" type="datetime1">
              <a:rPr lang="en-US"/>
              <a:pPr/>
              <a:t>7/5/13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7344CB85-6463-F74D-A000-B9A59685C22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6D6B5EDC-4F0D-3145-B9BA-5207D08E9454}" type="datetime1">
              <a:rPr lang="en-US"/>
              <a:pPr/>
              <a:t>7/5/13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1FAD813E-495C-D449-8F7F-58E1393B2FD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1"/>
            <a:ext cx="3008313" cy="4691063"/>
          </a:xfrm>
        </p:spPr>
        <p:txBody>
          <a:bodyPr/>
          <a:lstStyle>
            <a:lvl1pPr marL="0" indent="0">
              <a:buNone/>
              <a:defRPr sz="1400"/>
            </a:lvl1pPr>
            <a:lvl2pPr marL="457190" indent="0">
              <a:buNone/>
              <a:defRPr sz="1200"/>
            </a:lvl2pPr>
            <a:lvl3pPr marL="914380" indent="0">
              <a:buNone/>
              <a:defRPr sz="1000"/>
            </a:lvl3pPr>
            <a:lvl4pPr marL="1371570" indent="0">
              <a:buNone/>
              <a:defRPr sz="900"/>
            </a:lvl4pPr>
            <a:lvl5pPr marL="1828760" indent="0">
              <a:buNone/>
              <a:defRPr sz="900"/>
            </a:lvl5pPr>
            <a:lvl6pPr marL="2285950" indent="0">
              <a:buNone/>
              <a:defRPr sz="900"/>
            </a:lvl6pPr>
            <a:lvl7pPr marL="2743140" indent="0">
              <a:buNone/>
              <a:defRPr sz="900"/>
            </a:lvl7pPr>
            <a:lvl8pPr marL="3200329" indent="0">
              <a:buNone/>
              <a:defRPr sz="900"/>
            </a:lvl8pPr>
            <a:lvl9pPr marL="365752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71925F01-E6B5-9546-94E4-4D8A570FB759}" type="datetime1">
              <a:rPr lang="en-US"/>
              <a:pPr/>
              <a:t>7/5/13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B436E73-F5B9-DB4D-96E7-B68BF9713AC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190" indent="0">
              <a:buNone/>
              <a:defRPr sz="2800"/>
            </a:lvl2pPr>
            <a:lvl3pPr marL="914380" indent="0">
              <a:buNone/>
              <a:defRPr sz="2400"/>
            </a:lvl3pPr>
            <a:lvl4pPr marL="1371570" indent="0">
              <a:buNone/>
              <a:defRPr sz="2000"/>
            </a:lvl4pPr>
            <a:lvl5pPr marL="1828760" indent="0">
              <a:buNone/>
              <a:defRPr sz="2000"/>
            </a:lvl5pPr>
            <a:lvl6pPr marL="2285950" indent="0">
              <a:buNone/>
              <a:defRPr sz="2000"/>
            </a:lvl6pPr>
            <a:lvl7pPr marL="2743140" indent="0">
              <a:buNone/>
              <a:defRPr sz="2000"/>
            </a:lvl7pPr>
            <a:lvl8pPr marL="3200329" indent="0">
              <a:buNone/>
              <a:defRPr sz="2000"/>
            </a:lvl8pPr>
            <a:lvl9pPr marL="365752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90" indent="0">
              <a:buNone/>
              <a:defRPr sz="1200"/>
            </a:lvl2pPr>
            <a:lvl3pPr marL="914380" indent="0">
              <a:buNone/>
              <a:defRPr sz="1000"/>
            </a:lvl3pPr>
            <a:lvl4pPr marL="1371570" indent="0">
              <a:buNone/>
              <a:defRPr sz="900"/>
            </a:lvl4pPr>
            <a:lvl5pPr marL="1828760" indent="0">
              <a:buNone/>
              <a:defRPr sz="900"/>
            </a:lvl5pPr>
            <a:lvl6pPr marL="2285950" indent="0">
              <a:buNone/>
              <a:defRPr sz="900"/>
            </a:lvl6pPr>
            <a:lvl7pPr marL="2743140" indent="0">
              <a:buNone/>
              <a:defRPr sz="900"/>
            </a:lvl7pPr>
            <a:lvl8pPr marL="3200329" indent="0">
              <a:buNone/>
              <a:defRPr sz="900"/>
            </a:lvl8pPr>
            <a:lvl9pPr marL="365752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F87642F-EFC9-034E-A21A-42D7B3FBFA23}" type="datetime1">
              <a:rPr lang="en-US"/>
              <a:pPr/>
              <a:t>7/5/13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993E5E0-3D7E-2D4B-B577-3BD549CBB1CA}"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e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38" tIns="45719" rIns="91438" bIns="45719"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38" tIns="45719" rIns="91438" bIns="45719"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38" tIns="45719" rIns="91438" bIns="45719" numCol="1" anchor="ctr" anchorCtr="0" compatLnSpc="1">
            <a:prstTxWarp prst="textNoShape">
              <a:avLst/>
            </a:prstTxWarp>
          </a:bodyPr>
          <a:lstStyle>
            <a:lvl1pPr>
              <a:defRPr sz="1200">
                <a:solidFill>
                  <a:srgbClr val="898989"/>
                </a:solidFill>
                <a:latin typeface="Calibri" pitchFamily="-112" charset="0"/>
              </a:defRPr>
            </a:lvl1pPr>
          </a:lstStyle>
          <a:p>
            <a:fld id="{E37669C4-82B7-E449-A797-16345E4CBB1E}" type="datetime1">
              <a:rPr lang="en-US"/>
              <a:pPr/>
              <a:t>7/5/13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38" tIns="45719" rIns="91438" bIns="45719" rtlCol="0" anchor="ctr"/>
          <a:lstStyle>
            <a:lvl1pPr algn="ctr" defTabSz="457190"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38" tIns="45719" rIns="91438" bIns="45719" numCol="1" anchor="ctr" anchorCtr="0" compatLnSpc="1">
            <a:prstTxWarp prst="textNoShape">
              <a:avLst/>
            </a:prstTxWarp>
          </a:bodyPr>
          <a:lstStyle>
            <a:lvl1pPr algn="r">
              <a:defRPr sz="1200">
                <a:solidFill>
                  <a:srgbClr val="898989"/>
                </a:solidFill>
                <a:latin typeface="Calibri" pitchFamily="-112" charset="0"/>
              </a:defRPr>
            </a:lvl1pPr>
          </a:lstStyle>
          <a:p>
            <a:fld id="{67ACF3A0-4E82-0446-97FB-7AC9D8F5F4C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5613" rtl="0" eaLnBrk="0" fontAlgn="base" hangingPunct="0">
        <a:spcBef>
          <a:spcPct val="0"/>
        </a:spcBef>
        <a:spcAft>
          <a:spcPct val="0"/>
        </a:spcAft>
        <a:defRPr sz="4400" kern="1200">
          <a:solidFill>
            <a:schemeClr val="bg1"/>
          </a:solidFill>
          <a:latin typeface="Arial"/>
          <a:ea typeface="ＭＳ Ｐゴシック" charset="0"/>
          <a:cs typeface="Geneva" charset="-128"/>
        </a:defRPr>
      </a:lvl1pPr>
      <a:lvl2pPr algn="ctr" defTabSz="455613" rtl="0" eaLnBrk="0" fontAlgn="base" hangingPunct="0">
        <a:spcBef>
          <a:spcPct val="0"/>
        </a:spcBef>
        <a:spcAft>
          <a:spcPct val="0"/>
        </a:spcAft>
        <a:defRPr sz="4400">
          <a:solidFill>
            <a:schemeClr val="bg1"/>
          </a:solidFill>
          <a:latin typeface="Arial" pitchFamily="-106" charset="0"/>
          <a:ea typeface="ＭＳ Ｐゴシック" charset="0"/>
          <a:cs typeface="Geneva" charset="-128"/>
        </a:defRPr>
      </a:lvl2pPr>
      <a:lvl3pPr algn="ctr" defTabSz="455613" rtl="0" eaLnBrk="0" fontAlgn="base" hangingPunct="0">
        <a:spcBef>
          <a:spcPct val="0"/>
        </a:spcBef>
        <a:spcAft>
          <a:spcPct val="0"/>
        </a:spcAft>
        <a:defRPr sz="4400">
          <a:solidFill>
            <a:schemeClr val="bg1"/>
          </a:solidFill>
          <a:latin typeface="Arial" pitchFamily="-106" charset="0"/>
          <a:ea typeface="ＭＳ Ｐゴシック" charset="0"/>
          <a:cs typeface="Geneva" charset="-128"/>
        </a:defRPr>
      </a:lvl3pPr>
      <a:lvl4pPr algn="ctr" defTabSz="455613" rtl="0" eaLnBrk="0" fontAlgn="base" hangingPunct="0">
        <a:spcBef>
          <a:spcPct val="0"/>
        </a:spcBef>
        <a:spcAft>
          <a:spcPct val="0"/>
        </a:spcAft>
        <a:defRPr sz="4400">
          <a:solidFill>
            <a:schemeClr val="bg1"/>
          </a:solidFill>
          <a:latin typeface="Arial" pitchFamily="-106" charset="0"/>
          <a:ea typeface="ＭＳ Ｐゴシック" charset="0"/>
          <a:cs typeface="Geneva" charset="-128"/>
        </a:defRPr>
      </a:lvl4pPr>
      <a:lvl5pPr algn="ctr" defTabSz="455613" rtl="0" eaLnBrk="0" fontAlgn="base" hangingPunct="0">
        <a:spcBef>
          <a:spcPct val="0"/>
        </a:spcBef>
        <a:spcAft>
          <a:spcPct val="0"/>
        </a:spcAft>
        <a:defRPr sz="4400">
          <a:solidFill>
            <a:schemeClr val="bg1"/>
          </a:solidFill>
          <a:latin typeface="Arial" pitchFamily="-106" charset="0"/>
          <a:ea typeface="ＭＳ Ｐゴシック" charset="0"/>
          <a:cs typeface="Geneva" charset="-128"/>
        </a:defRPr>
      </a:lvl5pPr>
      <a:lvl6pPr marL="457190" algn="ctr" defTabSz="457190" rtl="0" fontAlgn="base">
        <a:spcBef>
          <a:spcPct val="0"/>
        </a:spcBef>
        <a:spcAft>
          <a:spcPct val="0"/>
        </a:spcAft>
        <a:defRPr sz="4400">
          <a:solidFill>
            <a:schemeClr val="bg1"/>
          </a:solidFill>
          <a:latin typeface="Arial" pitchFamily="-106" charset="0"/>
          <a:ea typeface="Geneva" pitchFamily="-106" charset="-128"/>
        </a:defRPr>
      </a:lvl6pPr>
      <a:lvl7pPr marL="914380" algn="ctr" defTabSz="457190" rtl="0" fontAlgn="base">
        <a:spcBef>
          <a:spcPct val="0"/>
        </a:spcBef>
        <a:spcAft>
          <a:spcPct val="0"/>
        </a:spcAft>
        <a:defRPr sz="4400">
          <a:solidFill>
            <a:schemeClr val="bg1"/>
          </a:solidFill>
          <a:latin typeface="Arial" pitchFamily="-106" charset="0"/>
          <a:ea typeface="Geneva" pitchFamily="-106" charset="-128"/>
        </a:defRPr>
      </a:lvl7pPr>
      <a:lvl8pPr marL="1371570" algn="ctr" defTabSz="457190" rtl="0" fontAlgn="base">
        <a:spcBef>
          <a:spcPct val="0"/>
        </a:spcBef>
        <a:spcAft>
          <a:spcPct val="0"/>
        </a:spcAft>
        <a:defRPr sz="4400">
          <a:solidFill>
            <a:schemeClr val="bg1"/>
          </a:solidFill>
          <a:latin typeface="Arial" pitchFamily="-106" charset="0"/>
          <a:ea typeface="Geneva" pitchFamily="-106" charset="-128"/>
        </a:defRPr>
      </a:lvl8pPr>
      <a:lvl9pPr marL="1828760" algn="ctr" defTabSz="457190" rtl="0" fontAlgn="base">
        <a:spcBef>
          <a:spcPct val="0"/>
        </a:spcBef>
        <a:spcAft>
          <a:spcPct val="0"/>
        </a:spcAft>
        <a:defRPr sz="4400">
          <a:solidFill>
            <a:schemeClr val="bg1"/>
          </a:solidFill>
          <a:latin typeface="Arial" pitchFamily="-106" charset="0"/>
          <a:ea typeface="Geneva" pitchFamily="-106" charset="-128"/>
        </a:defRPr>
      </a:lvl9pPr>
    </p:titleStyle>
    <p:bodyStyle>
      <a:lvl1pPr marL="341313" indent="-341313" algn="l" defTabSz="455613" rtl="0" eaLnBrk="0" fontAlgn="base" hangingPunct="0">
        <a:spcBef>
          <a:spcPct val="20000"/>
        </a:spcBef>
        <a:spcAft>
          <a:spcPct val="0"/>
        </a:spcAft>
        <a:buFont typeface="Arial" pitchFamily="-112" charset="0"/>
        <a:buChar char="•"/>
        <a:defRPr sz="3200" kern="1200">
          <a:solidFill>
            <a:srgbClr val="FFFFFF"/>
          </a:solidFill>
          <a:latin typeface="Arial"/>
          <a:ea typeface="ＭＳ Ｐゴシック" charset="0"/>
          <a:cs typeface="Geneva" charset="-128"/>
        </a:defRPr>
      </a:lvl1pPr>
      <a:lvl2pPr marL="741363" indent="-284163" algn="l" defTabSz="455613" rtl="0" eaLnBrk="0" fontAlgn="base" hangingPunct="0">
        <a:spcBef>
          <a:spcPct val="20000"/>
        </a:spcBef>
        <a:spcAft>
          <a:spcPct val="0"/>
        </a:spcAft>
        <a:buFont typeface="Arial" pitchFamily="-112" charset="0"/>
        <a:buChar char="–"/>
        <a:defRPr sz="2800" kern="1200">
          <a:solidFill>
            <a:srgbClr val="FFFFFF"/>
          </a:solidFill>
          <a:latin typeface="Arial"/>
          <a:ea typeface="Arial" charset="0"/>
          <a:cs typeface="Arial"/>
        </a:defRPr>
      </a:lvl2pPr>
      <a:lvl3pPr marL="1141413" indent="-227013" algn="l" defTabSz="455613" rtl="0" eaLnBrk="0" fontAlgn="base" hangingPunct="0">
        <a:spcBef>
          <a:spcPct val="20000"/>
        </a:spcBef>
        <a:spcAft>
          <a:spcPct val="0"/>
        </a:spcAft>
        <a:buFont typeface="Arial" pitchFamily="-112" charset="0"/>
        <a:buChar char="•"/>
        <a:defRPr sz="2400" kern="1200">
          <a:solidFill>
            <a:srgbClr val="FFFFFF"/>
          </a:solidFill>
          <a:latin typeface="Arial"/>
          <a:ea typeface="Arial" charset="0"/>
          <a:cs typeface="Arial"/>
        </a:defRPr>
      </a:lvl3pPr>
      <a:lvl4pPr marL="1598613" indent="-227013" algn="l" defTabSz="455613" rtl="0" eaLnBrk="0" fontAlgn="base" hangingPunct="0">
        <a:spcBef>
          <a:spcPct val="20000"/>
        </a:spcBef>
        <a:spcAft>
          <a:spcPct val="0"/>
        </a:spcAft>
        <a:buFont typeface="Arial" pitchFamily="-112" charset="0"/>
        <a:buChar char="–"/>
        <a:defRPr sz="2000" kern="1200">
          <a:solidFill>
            <a:srgbClr val="FFFFFF"/>
          </a:solidFill>
          <a:latin typeface="Arial"/>
          <a:ea typeface="Arial" charset="0"/>
          <a:cs typeface="Arial"/>
        </a:defRPr>
      </a:lvl4pPr>
      <a:lvl5pPr marL="2055813" indent="-227013" algn="l" defTabSz="455613" rtl="0" eaLnBrk="0" fontAlgn="base" hangingPunct="0">
        <a:spcBef>
          <a:spcPct val="20000"/>
        </a:spcBef>
        <a:spcAft>
          <a:spcPct val="0"/>
        </a:spcAft>
        <a:buFont typeface="Arial" pitchFamily="-112" charset="0"/>
        <a:buChar char="»"/>
        <a:defRPr sz="2000" kern="1200">
          <a:solidFill>
            <a:srgbClr val="FFFFFF"/>
          </a:solidFill>
          <a:latin typeface="Arial"/>
          <a:ea typeface="Arial" charset="0"/>
          <a:cs typeface="Arial"/>
        </a:defRPr>
      </a:lvl5pPr>
      <a:lvl6pPr marL="2514545" indent="-228595" algn="l" defTabSz="457190" rtl="0" eaLnBrk="1" latinLnBrk="0" hangingPunct="1">
        <a:spcBef>
          <a:spcPct val="20000"/>
        </a:spcBef>
        <a:buFont typeface="Arial"/>
        <a:buChar char="•"/>
        <a:defRPr sz="2000" kern="1200">
          <a:solidFill>
            <a:schemeClr val="tx1"/>
          </a:solidFill>
          <a:latin typeface="+mn-lt"/>
          <a:ea typeface="+mn-ea"/>
          <a:cs typeface="+mn-cs"/>
        </a:defRPr>
      </a:lvl6pPr>
      <a:lvl7pPr marL="2971735" indent="-228595" algn="l" defTabSz="457190" rtl="0" eaLnBrk="1" latinLnBrk="0" hangingPunct="1">
        <a:spcBef>
          <a:spcPct val="20000"/>
        </a:spcBef>
        <a:buFont typeface="Arial"/>
        <a:buChar char="•"/>
        <a:defRPr sz="2000" kern="1200">
          <a:solidFill>
            <a:schemeClr val="tx1"/>
          </a:solidFill>
          <a:latin typeface="+mn-lt"/>
          <a:ea typeface="+mn-ea"/>
          <a:cs typeface="+mn-cs"/>
        </a:defRPr>
      </a:lvl7pPr>
      <a:lvl8pPr marL="3428925" indent="-228595" algn="l" defTabSz="457190" rtl="0" eaLnBrk="1" latinLnBrk="0" hangingPunct="1">
        <a:spcBef>
          <a:spcPct val="20000"/>
        </a:spcBef>
        <a:buFont typeface="Arial"/>
        <a:buChar char="•"/>
        <a:defRPr sz="2000" kern="1200">
          <a:solidFill>
            <a:schemeClr val="tx1"/>
          </a:solidFill>
          <a:latin typeface="+mn-lt"/>
          <a:ea typeface="+mn-ea"/>
          <a:cs typeface="+mn-cs"/>
        </a:defRPr>
      </a:lvl8pPr>
      <a:lvl9pPr marL="3886115" indent="-228595" algn="l" defTabSz="45719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90" rtl="0" eaLnBrk="1" latinLnBrk="0" hangingPunct="1">
        <a:defRPr sz="1800" kern="1200">
          <a:solidFill>
            <a:schemeClr val="tx1"/>
          </a:solidFill>
          <a:latin typeface="+mn-lt"/>
          <a:ea typeface="+mn-ea"/>
          <a:cs typeface="+mn-cs"/>
        </a:defRPr>
      </a:lvl1pPr>
      <a:lvl2pPr marL="457190" algn="l" defTabSz="457190" rtl="0" eaLnBrk="1" latinLnBrk="0" hangingPunct="1">
        <a:defRPr sz="1800" kern="1200">
          <a:solidFill>
            <a:schemeClr val="tx1"/>
          </a:solidFill>
          <a:latin typeface="+mn-lt"/>
          <a:ea typeface="+mn-ea"/>
          <a:cs typeface="+mn-cs"/>
        </a:defRPr>
      </a:lvl2pPr>
      <a:lvl3pPr marL="914380" algn="l" defTabSz="457190" rtl="0" eaLnBrk="1" latinLnBrk="0" hangingPunct="1">
        <a:defRPr sz="1800" kern="1200">
          <a:solidFill>
            <a:schemeClr val="tx1"/>
          </a:solidFill>
          <a:latin typeface="+mn-lt"/>
          <a:ea typeface="+mn-ea"/>
          <a:cs typeface="+mn-cs"/>
        </a:defRPr>
      </a:lvl3pPr>
      <a:lvl4pPr marL="1371570" algn="l" defTabSz="457190" rtl="0" eaLnBrk="1" latinLnBrk="0" hangingPunct="1">
        <a:defRPr sz="1800" kern="1200">
          <a:solidFill>
            <a:schemeClr val="tx1"/>
          </a:solidFill>
          <a:latin typeface="+mn-lt"/>
          <a:ea typeface="+mn-ea"/>
          <a:cs typeface="+mn-cs"/>
        </a:defRPr>
      </a:lvl4pPr>
      <a:lvl5pPr marL="1828760" algn="l" defTabSz="457190" rtl="0" eaLnBrk="1" latinLnBrk="0" hangingPunct="1">
        <a:defRPr sz="1800" kern="1200">
          <a:solidFill>
            <a:schemeClr val="tx1"/>
          </a:solidFill>
          <a:latin typeface="+mn-lt"/>
          <a:ea typeface="+mn-ea"/>
          <a:cs typeface="+mn-cs"/>
        </a:defRPr>
      </a:lvl5pPr>
      <a:lvl6pPr marL="2285950" algn="l" defTabSz="457190" rtl="0" eaLnBrk="1" latinLnBrk="0" hangingPunct="1">
        <a:defRPr sz="1800" kern="1200">
          <a:solidFill>
            <a:schemeClr val="tx1"/>
          </a:solidFill>
          <a:latin typeface="+mn-lt"/>
          <a:ea typeface="+mn-ea"/>
          <a:cs typeface="+mn-cs"/>
        </a:defRPr>
      </a:lvl6pPr>
      <a:lvl7pPr marL="2743140" algn="l" defTabSz="457190" rtl="0" eaLnBrk="1" latinLnBrk="0" hangingPunct="1">
        <a:defRPr sz="1800" kern="1200">
          <a:solidFill>
            <a:schemeClr val="tx1"/>
          </a:solidFill>
          <a:latin typeface="+mn-lt"/>
          <a:ea typeface="+mn-ea"/>
          <a:cs typeface="+mn-cs"/>
        </a:defRPr>
      </a:lvl7pPr>
      <a:lvl8pPr marL="3200329" algn="l" defTabSz="457190" rtl="0" eaLnBrk="1" latinLnBrk="0" hangingPunct="1">
        <a:defRPr sz="1800" kern="1200">
          <a:solidFill>
            <a:schemeClr val="tx1"/>
          </a:solidFill>
          <a:latin typeface="+mn-lt"/>
          <a:ea typeface="+mn-ea"/>
          <a:cs typeface="+mn-cs"/>
        </a:defRPr>
      </a:lvl8pPr>
      <a:lvl9pPr marL="3657520" algn="l" defTabSz="45719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38" tIns="45719" rIns="91438" bIns="45719"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38" tIns="45719" rIns="91438" bIns="45719"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38" tIns="45719" rIns="91438" bIns="45719" numCol="1" anchor="ctr" anchorCtr="0" compatLnSpc="1">
            <a:prstTxWarp prst="textNoShape">
              <a:avLst/>
            </a:prstTxWarp>
          </a:bodyPr>
          <a:lstStyle>
            <a:lvl1pPr>
              <a:defRPr sz="1200">
                <a:solidFill>
                  <a:srgbClr val="898989"/>
                </a:solidFill>
                <a:latin typeface="Calibri" pitchFamily="-112" charset="0"/>
                <a:ea typeface="Geneva" pitchFamily="-112" charset="0"/>
                <a:cs typeface="Geneva" pitchFamily="-112" charset="0"/>
              </a:defRPr>
            </a:lvl1pPr>
          </a:lstStyle>
          <a:p>
            <a:fld id="{13F99AB6-DFF0-1049-8423-78480C008BEE}" type="datetime1">
              <a:rPr lang="en-US"/>
              <a:pPr/>
              <a:t>7/5/13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38" tIns="45719" rIns="91438" bIns="45719" rtlCol="0" anchor="ctr"/>
          <a:lstStyle>
            <a:lvl1pPr algn="ctr" defTabSz="457190"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38" tIns="45719" rIns="91438" bIns="45719" numCol="1" anchor="ctr" anchorCtr="0" compatLnSpc="1">
            <a:prstTxWarp prst="textNoShape">
              <a:avLst/>
            </a:prstTxWarp>
          </a:bodyPr>
          <a:lstStyle>
            <a:lvl1pPr algn="r">
              <a:defRPr sz="1200">
                <a:solidFill>
                  <a:srgbClr val="898989"/>
                </a:solidFill>
                <a:latin typeface="Calibri" pitchFamily="-112" charset="0"/>
                <a:ea typeface="Geneva" pitchFamily="-112" charset="0"/>
                <a:cs typeface="Geneva" pitchFamily="-112" charset="0"/>
              </a:defRPr>
            </a:lvl1pPr>
          </a:lstStyle>
          <a:p>
            <a:fld id="{E52947B1-F893-3D4C-BD36-C01F0E4F1561}"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5613" rtl="0" eaLnBrk="0" fontAlgn="base" hangingPunct="0">
        <a:spcBef>
          <a:spcPct val="0"/>
        </a:spcBef>
        <a:spcAft>
          <a:spcPct val="0"/>
        </a:spcAft>
        <a:defRPr sz="4400" kern="1200">
          <a:solidFill>
            <a:schemeClr val="bg1"/>
          </a:solidFill>
          <a:latin typeface="Arial"/>
          <a:ea typeface="ＭＳ Ｐゴシック" charset="0"/>
          <a:cs typeface="Geneva" charset="-128"/>
        </a:defRPr>
      </a:lvl1pPr>
      <a:lvl2pPr algn="ctr" defTabSz="455613" rtl="0" eaLnBrk="0" fontAlgn="base" hangingPunct="0">
        <a:spcBef>
          <a:spcPct val="0"/>
        </a:spcBef>
        <a:spcAft>
          <a:spcPct val="0"/>
        </a:spcAft>
        <a:defRPr sz="4400">
          <a:solidFill>
            <a:schemeClr val="bg1"/>
          </a:solidFill>
          <a:latin typeface="Arial" pitchFamily="-106" charset="0"/>
          <a:ea typeface="ＭＳ Ｐゴシック" charset="0"/>
          <a:cs typeface="Geneva" charset="-128"/>
        </a:defRPr>
      </a:lvl2pPr>
      <a:lvl3pPr algn="ctr" defTabSz="455613" rtl="0" eaLnBrk="0" fontAlgn="base" hangingPunct="0">
        <a:spcBef>
          <a:spcPct val="0"/>
        </a:spcBef>
        <a:spcAft>
          <a:spcPct val="0"/>
        </a:spcAft>
        <a:defRPr sz="4400">
          <a:solidFill>
            <a:schemeClr val="bg1"/>
          </a:solidFill>
          <a:latin typeface="Arial" pitchFamily="-106" charset="0"/>
          <a:ea typeface="ＭＳ Ｐゴシック" charset="0"/>
          <a:cs typeface="Geneva" charset="-128"/>
        </a:defRPr>
      </a:lvl3pPr>
      <a:lvl4pPr algn="ctr" defTabSz="455613" rtl="0" eaLnBrk="0" fontAlgn="base" hangingPunct="0">
        <a:spcBef>
          <a:spcPct val="0"/>
        </a:spcBef>
        <a:spcAft>
          <a:spcPct val="0"/>
        </a:spcAft>
        <a:defRPr sz="4400">
          <a:solidFill>
            <a:schemeClr val="bg1"/>
          </a:solidFill>
          <a:latin typeface="Arial" pitchFamily="-106" charset="0"/>
          <a:ea typeface="ＭＳ Ｐゴシック" charset="0"/>
          <a:cs typeface="Geneva" charset="-128"/>
        </a:defRPr>
      </a:lvl4pPr>
      <a:lvl5pPr algn="ctr" defTabSz="455613" rtl="0" eaLnBrk="0" fontAlgn="base" hangingPunct="0">
        <a:spcBef>
          <a:spcPct val="0"/>
        </a:spcBef>
        <a:spcAft>
          <a:spcPct val="0"/>
        </a:spcAft>
        <a:defRPr sz="4400">
          <a:solidFill>
            <a:schemeClr val="bg1"/>
          </a:solidFill>
          <a:latin typeface="Arial" pitchFamily="-106" charset="0"/>
          <a:ea typeface="ＭＳ Ｐゴシック" charset="0"/>
          <a:cs typeface="Geneva" charset="-128"/>
        </a:defRPr>
      </a:lvl5pPr>
      <a:lvl6pPr marL="457190" algn="ctr" defTabSz="457190" rtl="0" fontAlgn="base">
        <a:spcBef>
          <a:spcPct val="0"/>
        </a:spcBef>
        <a:spcAft>
          <a:spcPct val="0"/>
        </a:spcAft>
        <a:defRPr sz="4400">
          <a:solidFill>
            <a:schemeClr val="bg1"/>
          </a:solidFill>
          <a:latin typeface="Arial" pitchFamily="-106" charset="0"/>
          <a:ea typeface="Geneva" pitchFamily="-106" charset="-128"/>
        </a:defRPr>
      </a:lvl6pPr>
      <a:lvl7pPr marL="914380" algn="ctr" defTabSz="457190" rtl="0" fontAlgn="base">
        <a:spcBef>
          <a:spcPct val="0"/>
        </a:spcBef>
        <a:spcAft>
          <a:spcPct val="0"/>
        </a:spcAft>
        <a:defRPr sz="4400">
          <a:solidFill>
            <a:schemeClr val="bg1"/>
          </a:solidFill>
          <a:latin typeface="Arial" pitchFamily="-106" charset="0"/>
          <a:ea typeface="Geneva" pitchFamily="-106" charset="-128"/>
        </a:defRPr>
      </a:lvl7pPr>
      <a:lvl8pPr marL="1371570" algn="ctr" defTabSz="457190" rtl="0" fontAlgn="base">
        <a:spcBef>
          <a:spcPct val="0"/>
        </a:spcBef>
        <a:spcAft>
          <a:spcPct val="0"/>
        </a:spcAft>
        <a:defRPr sz="4400">
          <a:solidFill>
            <a:schemeClr val="bg1"/>
          </a:solidFill>
          <a:latin typeface="Arial" pitchFamily="-106" charset="0"/>
          <a:ea typeface="Geneva" pitchFamily="-106" charset="-128"/>
        </a:defRPr>
      </a:lvl8pPr>
      <a:lvl9pPr marL="1828760" algn="ctr" defTabSz="457190" rtl="0" fontAlgn="base">
        <a:spcBef>
          <a:spcPct val="0"/>
        </a:spcBef>
        <a:spcAft>
          <a:spcPct val="0"/>
        </a:spcAft>
        <a:defRPr sz="4400">
          <a:solidFill>
            <a:schemeClr val="bg1"/>
          </a:solidFill>
          <a:latin typeface="Arial" pitchFamily="-106" charset="0"/>
          <a:ea typeface="Geneva" pitchFamily="-106" charset="-128"/>
        </a:defRPr>
      </a:lvl9pPr>
    </p:titleStyle>
    <p:bodyStyle>
      <a:lvl1pPr marL="341313" indent="-341313" algn="l" defTabSz="455613" rtl="0" eaLnBrk="0" fontAlgn="base" hangingPunct="0">
        <a:spcBef>
          <a:spcPct val="20000"/>
        </a:spcBef>
        <a:spcAft>
          <a:spcPct val="0"/>
        </a:spcAft>
        <a:buFont typeface="Arial" pitchFamily="-112" charset="0"/>
        <a:buChar char="•"/>
        <a:defRPr sz="3200" kern="1200">
          <a:solidFill>
            <a:srgbClr val="FFFFFF"/>
          </a:solidFill>
          <a:latin typeface="Arial"/>
          <a:ea typeface="ＭＳ Ｐゴシック" charset="0"/>
          <a:cs typeface="Geneva" charset="-128"/>
        </a:defRPr>
      </a:lvl1pPr>
      <a:lvl2pPr marL="741363" indent="-284163" algn="l" defTabSz="455613" rtl="0" eaLnBrk="0" fontAlgn="base" hangingPunct="0">
        <a:spcBef>
          <a:spcPct val="20000"/>
        </a:spcBef>
        <a:spcAft>
          <a:spcPct val="0"/>
        </a:spcAft>
        <a:buFont typeface="Arial" pitchFamily="-112" charset="0"/>
        <a:buChar char="–"/>
        <a:defRPr sz="2800" kern="1200">
          <a:solidFill>
            <a:srgbClr val="FFFFFF"/>
          </a:solidFill>
          <a:latin typeface="Arial"/>
          <a:ea typeface="Arial" charset="0"/>
          <a:cs typeface="Arial"/>
        </a:defRPr>
      </a:lvl2pPr>
      <a:lvl3pPr marL="1141413" indent="-227013" algn="l" defTabSz="455613" rtl="0" eaLnBrk="0" fontAlgn="base" hangingPunct="0">
        <a:spcBef>
          <a:spcPct val="20000"/>
        </a:spcBef>
        <a:spcAft>
          <a:spcPct val="0"/>
        </a:spcAft>
        <a:buFont typeface="Arial" pitchFamily="-112" charset="0"/>
        <a:buChar char="•"/>
        <a:defRPr sz="2400" kern="1200">
          <a:solidFill>
            <a:srgbClr val="FFFFFF"/>
          </a:solidFill>
          <a:latin typeface="Arial"/>
          <a:ea typeface="Arial" charset="0"/>
          <a:cs typeface="Arial"/>
        </a:defRPr>
      </a:lvl3pPr>
      <a:lvl4pPr marL="1598613" indent="-227013" algn="l" defTabSz="455613" rtl="0" eaLnBrk="0" fontAlgn="base" hangingPunct="0">
        <a:spcBef>
          <a:spcPct val="20000"/>
        </a:spcBef>
        <a:spcAft>
          <a:spcPct val="0"/>
        </a:spcAft>
        <a:buFont typeface="Arial" pitchFamily="-112" charset="0"/>
        <a:buChar char="–"/>
        <a:defRPr sz="2000" kern="1200">
          <a:solidFill>
            <a:srgbClr val="FFFFFF"/>
          </a:solidFill>
          <a:latin typeface="Arial"/>
          <a:ea typeface="Arial" charset="0"/>
          <a:cs typeface="Arial"/>
        </a:defRPr>
      </a:lvl4pPr>
      <a:lvl5pPr marL="2055813" indent="-227013" algn="l" defTabSz="455613" rtl="0" eaLnBrk="0" fontAlgn="base" hangingPunct="0">
        <a:spcBef>
          <a:spcPct val="20000"/>
        </a:spcBef>
        <a:spcAft>
          <a:spcPct val="0"/>
        </a:spcAft>
        <a:buFont typeface="Arial" pitchFamily="-112" charset="0"/>
        <a:buChar char="»"/>
        <a:defRPr sz="2000" kern="1200">
          <a:solidFill>
            <a:srgbClr val="FFFFFF"/>
          </a:solidFill>
          <a:latin typeface="Arial"/>
          <a:ea typeface="Arial" charset="0"/>
          <a:cs typeface="Arial"/>
        </a:defRPr>
      </a:lvl5pPr>
      <a:lvl6pPr marL="2514545" indent="-228595" algn="l" defTabSz="457190" rtl="0" eaLnBrk="1" latinLnBrk="0" hangingPunct="1">
        <a:spcBef>
          <a:spcPct val="20000"/>
        </a:spcBef>
        <a:buFont typeface="Arial"/>
        <a:buChar char="•"/>
        <a:defRPr sz="2000" kern="1200">
          <a:solidFill>
            <a:schemeClr val="tx1"/>
          </a:solidFill>
          <a:latin typeface="+mn-lt"/>
          <a:ea typeface="+mn-ea"/>
          <a:cs typeface="+mn-cs"/>
        </a:defRPr>
      </a:lvl6pPr>
      <a:lvl7pPr marL="2971735" indent="-228595" algn="l" defTabSz="457190" rtl="0" eaLnBrk="1" latinLnBrk="0" hangingPunct="1">
        <a:spcBef>
          <a:spcPct val="20000"/>
        </a:spcBef>
        <a:buFont typeface="Arial"/>
        <a:buChar char="•"/>
        <a:defRPr sz="2000" kern="1200">
          <a:solidFill>
            <a:schemeClr val="tx1"/>
          </a:solidFill>
          <a:latin typeface="+mn-lt"/>
          <a:ea typeface="+mn-ea"/>
          <a:cs typeface="+mn-cs"/>
        </a:defRPr>
      </a:lvl7pPr>
      <a:lvl8pPr marL="3428925" indent="-228595" algn="l" defTabSz="457190" rtl="0" eaLnBrk="1" latinLnBrk="0" hangingPunct="1">
        <a:spcBef>
          <a:spcPct val="20000"/>
        </a:spcBef>
        <a:buFont typeface="Arial"/>
        <a:buChar char="•"/>
        <a:defRPr sz="2000" kern="1200">
          <a:solidFill>
            <a:schemeClr val="tx1"/>
          </a:solidFill>
          <a:latin typeface="+mn-lt"/>
          <a:ea typeface="+mn-ea"/>
          <a:cs typeface="+mn-cs"/>
        </a:defRPr>
      </a:lvl8pPr>
      <a:lvl9pPr marL="3886115" indent="-228595" algn="l" defTabSz="45719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90" rtl="0" eaLnBrk="1" latinLnBrk="0" hangingPunct="1">
        <a:defRPr sz="1800" kern="1200">
          <a:solidFill>
            <a:schemeClr val="tx1"/>
          </a:solidFill>
          <a:latin typeface="+mn-lt"/>
          <a:ea typeface="+mn-ea"/>
          <a:cs typeface="+mn-cs"/>
        </a:defRPr>
      </a:lvl1pPr>
      <a:lvl2pPr marL="457190" algn="l" defTabSz="457190" rtl="0" eaLnBrk="1" latinLnBrk="0" hangingPunct="1">
        <a:defRPr sz="1800" kern="1200">
          <a:solidFill>
            <a:schemeClr val="tx1"/>
          </a:solidFill>
          <a:latin typeface="+mn-lt"/>
          <a:ea typeface="+mn-ea"/>
          <a:cs typeface="+mn-cs"/>
        </a:defRPr>
      </a:lvl2pPr>
      <a:lvl3pPr marL="914380" algn="l" defTabSz="457190" rtl="0" eaLnBrk="1" latinLnBrk="0" hangingPunct="1">
        <a:defRPr sz="1800" kern="1200">
          <a:solidFill>
            <a:schemeClr val="tx1"/>
          </a:solidFill>
          <a:latin typeface="+mn-lt"/>
          <a:ea typeface="+mn-ea"/>
          <a:cs typeface="+mn-cs"/>
        </a:defRPr>
      </a:lvl3pPr>
      <a:lvl4pPr marL="1371570" algn="l" defTabSz="457190" rtl="0" eaLnBrk="1" latinLnBrk="0" hangingPunct="1">
        <a:defRPr sz="1800" kern="1200">
          <a:solidFill>
            <a:schemeClr val="tx1"/>
          </a:solidFill>
          <a:latin typeface="+mn-lt"/>
          <a:ea typeface="+mn-ea"/>
          <a:cs typeface="+mn-cs"/>
        </a:defRPr>
      </a:lvl4pPr>
      <a:lvl5pPr marL="1828760" algn="l" defTabSz="457190" rtl="0" eaLnBrk="1" latinLnBrk="0" hangingPunct="1">
        <a:defRPr sz="1800" kern="1200">
          <a:solidFill>
            <a:schemeClr val="tx1"/>
          </a:solidFill>
          <a:latin typeface="+mn-lt"/>
          <a:ea typeface="+mn-ea"/>
          <a:cs typeface="+mn-cs"/>
        </a:defRPr>
      </a:lvl5pPr>
      <a:lvl6pPr marL="2285950" algn="l" defTabSz="457190" rtl="0" eaLnBrk="1" latinLnBrk="0" hangingPunct="1">
        <a:defRPr sz="1800" kern="1200">
          <a:solidFill>
            <a:schemeClr val="tx1"/>
          </a:solidFill>
          <a:latin typeface="+mn-lt"/>
          <a:ea typeface="+mn-ea"/>
          <a:cs typeface="+mn-cs"/>
        </a:defRPr>
      </a:lvl6pPr>
      <a:lvl7pPr marL="2743140" algn="l" defTabSz="457190" rtl="0" eaLnBrk="1" latinLnBrk="0" hangingPunct="1">
        <a:defRPr sz="1800" kern="1200">
          <a:solidFill>
            <a:schemeClr val="tx1"/>
          </a:solidFill>
          <a:latin typeface="+mn-lt"/>
          <a:ea typeface="+mn-ea"/>
          <a:cs typeface="+mn-cs"/>
        </a:defRPr>
      </a:lvl7pPr>
      <a:lvl8pPr marL="3200329" algn="l" defTabSz="457190" rtl="0" eaLnBrk="1" latinLnBrk="0" hangingPunct="1">
        <a:defRPr sz="1800" kern="1200">
          <a:solidFill>
            <a:schemeClr val="tx1"/>
          </a:solidFill>
          <a:latin typeface="+mn-lt"/>
          <a:ea typeface="+mn-ea"/>
          <a:cs typeface="+mn-cs"/>
        </a:defRPr>
      </a:lvl8pPr>
      <a:lvl9pPr marL="3657520" algn="l" defTabSz="45719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4.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5.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6.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17.jpe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17.jpe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17.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17.jpe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1.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18.jpe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19.tiff"/></Relationships>
</file>

<file path=ppt/slides/_rels/slide115.xml.rels><?xml version="1.0" encoding="UTF-8" standalone="yes"?>
<Relationships xmlns="http://schemas.openxmlformats.org/package/2006/relationships"><Relationship Id="rId3" Type="http://schemas.openxmlformats.org/officeDocument/2006/relationships/image" Target="../media/image120.tiff"/><Relationship Id="rId4" Type="http://schemas.openxmlformats.org/officeDocument/2006/relationships/image" Target="../media/image121.tiff"/><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22.tiff"/></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2.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65.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23.jpe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4.jpe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5.jpe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6.jpe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6.jpe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7.jpe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6.jpeg"/><Relationship Id="rId3" Type="http://schemas.openxmlformats.org/officeDocument/2006/relationships/image" Target="../media/image12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3.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17.jpe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jpeg"/><Relationship Id="rId5" Type="http://schemas.openxmlformats.org/officeDocument/2006/relationships/image" Target="../media/image24.png"/><Relationship Id="rId6"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jpeg"/><Relationship Id="rId5" Type="http://schemas.openxmlformats.org/officeDocument/2006/relationships/image" Target="../media/image32.jpeg"/><Relationship Id="rId1" Type="http://schemas.openxmlformats.org/officeDocument/2006/relationships/slideLayout" Target="../slideLayouts/slideLayout1.xml"/><Relationship Id="rId2" Type="http://schemas.openxmlformats.org/officeDocument/2006/relationships/image" Target="../media/image29.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3.jpeg"/><Relationship Id="rId3"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0.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8.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0.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1.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2.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2.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2.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63.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2.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6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2.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6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66.tiff"/><Relationship Id="rId4" Type="http://schemas.openxmlformats.org/officeDocument/2006/relationships/image" Target="../media/image67.tiff"/><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68.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65.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6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9.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65.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82.xml.rels><?xml version="1.0" encoding="UTF-8" standalone="yes"?>
<Relationships xmlns="http://schemas.openxmlformats.org/package/2006/relationships"><Relationship Id="rId9" Type="http://schemas.openxmlformats.org/officeDocument/2006/relationships/image" Target="../media/image75.jpeg"/><Relationship Id="rId20" Type="http://schemas.openxmlformats.org/officeDocument/2006/relationships/image" Target="../media/image86.jpeg"/><Relationship Id="rId21" Type="http://schemas.openxmlformats.org/officeDocument/2006/relationships/image" Target="../media/image87.png"/><Relationship Id="rId22" Type="http://schemas.openxmlformats.org/officeDocument/2006/relationships/image" Target="../media/image88.jpeg"/><Relationship Id="rId23" Type="http://schemas.openxmlformats.org/officeDocument/2006/relationships/image" Target="../media/image89.jpeg"/><Relationship Id="rId24" Type="http://schemas.openxmlformats.org/officeDocument/2006/relationships/image" Target="../media/image90.png"/><Relationship Id="rId25" Type="http://schemas.openxmlformats.org/officeDocument/2006/relationships/image" Target="../media/image91.jpeg"/><Relationship Id="rId26" Type="http://schemas.openxmlformats.org/officeDocument/2006/relationships/image" Target="../media/image92.jpeg"/><Relationship Id="rId27" Type="http://schemas.openxmlformats.org/officeDocument/2006/relationships/image" Target="../media/image93.png"/><Relationship Id="rId28" Type="http://schemas.openxmlformats.org/officeDocument/2006/relationships/image" Target="../media/image94.png"/><Relationship Id="rId29" Type="http://schemas.openxmlformats.org/officeDocument/2006/relationships/image" Target="../media/image95.png"/><Relationship Id="rId30" Type="http://schemas.openxmlformats.org/officeDocument/2006/relationships/image" Target="../media/image96.jpeg"/><Relationship Id="rId31" Type="http://schemas.openxmlformats.org/officeDocument/2006/relationships/image" Target="../media/image97.png"/><Relationship Id="rId10" Type="http://schemas.openxmlformats.org/officeDocument/2006/relationships/image" Target="../media/image76.jpeg"/><Relationship Id="rId11" Type="http://schemas.openxmlformats.org/officeDocument/2006/relationships/image" Target="../media/image77.jpeg"/><Relationship Id="rId12" Type="http://schemas.openxmlformats.org/officeDocument/2006/relationships/image" Target="../media/image78.jpeg"/><Relationship Id="rId13" Type="http://schemas.openxmlformats.org/officeDocument/2006/relationships/image" Target="../media/image79.jpeg"/><Relationship Id="rId14" Type="http://schemas.openxmlformats.org/officeDocument/2006/relationships/image" Target="../media/image80.jpeg"/><Relationship Id="rId15" Type="http://schemas.openxmlformats.org/officeDocument/2006/relationships/image" Target="../media/image81.png"/><Relationship Id="rId16" Type="http://schemas.openxmlformats.org/officeDocument/2006/relationships/image" Target="../media/image82.jpeg"/><Relationship Id="rId17" Type="http://schemas.openxmlformats.org/officeDocument/2006/relationships/image" Target="../media/image83.jpeg"/><Relationship Id="rId18" Type="http://schemas.openxmlformats.org/officeDocument/2006/relationships/image" Target="../media/image84.jpeg"/><Relationship Id="rId19" Type="http://schemas.openxmlformats.org/officeDocument/2006/relationships/image" Target="../media/image85.jpeg"/><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69.jpeg"/><Relationship Id="rId4" Type="http://schemas.openxmlformats.org/officeDocument/2006/relationships/image" Target="../media/image70.jpeg"/><Relationship Id="rId5" Type="http://schemas.openxmlformats.org/officeDocument/2006/relationships/image" Target="../media/image71.jpeg"/><Relationship Id="rId6" Type="http://schemas.openxmlformats.org/officeDocument/2006/relationships/image" Target="../media/image72.jpeg"/><Relationship Id="rId7" Type="http://schemas.openxmlformats.org/officeDocument/2006/relationships/image" Target="../media/image73.jpeg"/><Relationship Id="rId8" Type="http://schemas.openxmlformats.org/officeDocument/2006/relationships/image" Target="../media/image74.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98.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9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00.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1.jpe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02.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0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70.jpeg"/></Relationships>
</file>

<file path=ppt/slides/_rels/slide91.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5.jpeg"/><Relationship Id="rId5" Type="http://schemas.openxmlformats.org/officeDocument/2006/relationships/image" Target="../media/image76.jpeg"/><Relationship Id="rId1" Type="http://schemas.openxmlformats.org/officeDocument/2006/relationships/slideLayout" Target="../slideLayouts/slideLayout1.xml"/><Relationship Id="rId2" Type="http://schemas.openxmlformats.org/officeDocument/2006/relationships/image" Target="../media/image104.jpeg"/></Relationships>
</file>

<file path=ppt/slides/_rels/slide92.xml.rels><?xml version="1.0" encoding="UTF-8" standalone="yes"?>
<Relationships xmlns="http://schemas.openxmlformats.org/package/2006/relationships"><Relationship Id="rId3" Type="http://schemas.openxmlformats.org/officeDocument/2006/relationships/image" Target="../media/image105.jpeg"/><Relationship Id="rId4" Type="http://schemas.openxmlformats.org/officeDocument/2006/relationships/image" Target="../media/image73.jpeg"/><Relationship Id="rId5" Type="http://schemas.openxmlformats.org/officeDocument/2006/relationships/image" Target="../media/image106.emf"/><Relationship Id="rId6" Type="http://schemas.openxmlformats.org/officeDocument/2006/relationships/image" Target="../media/image69.jpeg"/><Relationship Id="rId7" Type="http://schemas.openxmlformats.org/officeDocument/2006/relationships/image" Target="../media/image77.jpe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93.xml.rels><?xml version="1.0" encoding="UTF-8" standalone="yes"?>
<Relationships xmlns="http://schemas.openxmlformats.org/package/2006/relationships"><Relationship Id="rId11" Type="http://schemas.openxmlformats.org/officeDocument/2006/relationships/image" Target="../media/image90.png"/><Relationship Id="rId12" Type="http://schemas.openxmlformats.org/officeDocument/2006/relationships/image" Target="../media/image82.jpeg"/><Relationship Id="rId13" Type="http://schemas.openxmlformats.org/officeDocument/2006/relationships/image" Target="../media/image92.jpeg"/><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07.jpeg"/><Relationship Id="rId4" Type="http://schemas.openxmlformats.org/officeDocument/2006/relationships/image" Target="../media/image69.jpeg"/><Relationship Id="rId5" Type="http://schemas.openxmlformats.org/officeDocument/2006/relationships/image" Target="../media/image77.jpeg"/><Relationship Id="rId6" Type="http://schemas.openxmlformats.org/officeDocument/2006/relationships/image" Target="../media/image80.jpeg"/><Relationship Id="rId7" Type="http://schemas.openxmlformats.org/officeDocument/2006/relationships/image" Target="../media/image81.png"/><Relationship Id="rId8" Type="http://schemas.openxmlformats.org/officeDocument/2006/relationships/image" Target="../media/image79.jpeg"/><Relationship Id="rId9" Type="http://schemas.openxmlformats.org/officeDocument/2006/relationships/image" Target="../media/image89.jpeg"/><Relationship Id="rId10" Type="http://schemas.openxmlformats.org/officeDocument/2006/relationships/image" Target="../media/image91.jpeg"/></Relationships>
</file>

<file path=ppt/slides/_rels/slide94.xml.rels><?xml version="1.0" encoding="UTF-8" standalone="yes"?>
<Relationships xmlns="http://schemas.openxmlformats.org/package/2006/relationships"><Relationship Id="rId3" Type="http://schemas.openxmlformats.org/officeDocument/2006/relationships/image" Target="../media/image108.jpeg"/><Relationship Id="rId4" Type="http://schemas.openxmlformats.org/officeDocument/2006/relationships/image" Target="../media/image72.jpeg"/><Relationship Id="rId5" Type="http://schemas.openxmlformats.org/officeDocument/2006/relationships/image" Target="../media/image109.jpeg"/><Relationship Id="rId6" Type="http://schemas.openxmlformats.org/officeDocument/2006/relationships/image" Target="../media/image110.jpeg"/><Relationship Id="rId7" Type="http://schemas.openxmlformats.org/officeDocument/2006/relationships/image" Target="../media/image78.jpe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11.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12.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3.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100.jpe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0" y="5700713"/>
            <a:ext cx="9144000" cy="711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Rectangle 3"/>
          <p:cNvSpPr>
            <a:spLocks noChangeArrowheads="1"/>
          </p:cNvSpPr>
          <p:nvPr/>
        </p:nvSpPr>
        <p:spPr bwMode="auto">
          <a:xfrm>
            <a:off x="0" y="4502150"/>
            <a:ext cx="9144000" cy="1346200"/>
          </a:xfrm>
          <a:prstGeom prst="rect">
            <a:avLst/>
          </a:prstGeom>
          <a:solidFill>
            <a:srgbClr val="3EC3DC"/>
          </a:solidFill>
          <a:ln w="9525">
            <a:solidFill>
              <a:srgbClr val="4A7EBB"/>
            </a:solidFill>
            <a:miter lim="800000"/>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2052" name="Title 1"/>
          <p:cNvSpPr>
            <a:spLocks noGrp="1"/>
          </p:cNvSpPr>
          <p:nvPr>
            <p:ph type="ctrTitle"/>
          </p:nvPr>
        </p:nvSpPr>
        <p:spPr>
          <a:xfrm>
            <a:off x="0" y="4395788"/>
            <a:ext cx="9144000" cy="1470025"/>
          </a:xfrm>
        </p:spPr>
        <p:txBody>
          <a:bodyPr/>
          <a:lstStyle/>
          <a:p>
            <a:pPr eaLnBrk="1" hangingPunct="1"/>
            <a:r>
              <a:rPr lang="en-US" sz="7600">
                <a:solidFill>
                  <a:schemeClr val="tx1"/>
                </a:solidFill>
                <a:latin typeface="Arial" pitchFamily="-112" charset="0"/>
                <a:ea typeface="ＭＳ Ｐゴシック" pitchFamily="-112" charset="-128"/>
                <a:cs typeface="Geneva" pitchFamily="-112" charset="0"/>
              </a:rPr>
              <a:t>Weekly Training</a:t>
            </a:r>
          </a:p>
        </p:txBody>
      </p:sp>
      <p:sp>
        <p:nvSpPr>
          <p:cNvPr id="3" name="Subtitle 2"/>
          <p:cNvSpPr>
            <a:spLocks noGrp="1"/>
          </p:cNvSpPr>
          <p:nvPr>
            <p:ph type="subTitle" idx="1"/>
          </p:nvPr>
        </p:nvSpPr>
        <p:spPr>
          <a:xfrm>
            <a:off x="0" y="5838825"/>
            <a:ext cx="9144000" cy="688975"/>
          </a:xfrm>
        </p:spPr>
        <p:txBody>
          <a:bodyPr rtlCol="0">
            <a:normAutofit/>
          </a:bodyPr>
          <a:lstStyle/>
          <a:p>
            <a:pPr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LAUNCHING YOUR BUSINESS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Rectangle 3"/>
          <p:cNvSpPr txBox="1">
            <a:spLocks noChangeArrowheads="1"/>
          </p:cNvSpPr>
          <p:nvPr/>
        </p:nvSpPr>
        <p:spPr bwMode="auto">
          <a:xfrm>
            <a:off x="838200" y="1371600"/>
            <a:ext cx="3481388" cy="3948113"/>
          </a:xfrm>
          <a:prstGeom prst="rect">
            <a:avLst/>
          </a:prstGeom>
          <a:noFill/>
          <a:ln w="9525">
            <a:noFill/>
            <a:miter lim="800000"/>
            <a:headEnd/>
            <a:tailEnd/>
          </a:ln>
        </p:spPr>
        <p:txBody>
          <a:bodyPr lIns="91438" tIns="45719" rIns="91438" bIns="45719">
            <a:prstTxWarp prst="textNoShape">
              <a:avLst/>
            </a:prstTxWarp>
          </a:bodyPr>
          <a:lstStyle/>
          <a:p>
            <a:pPr marL="341313" indent="-341313" defTabSz="912813">
              <a:spcBef>
                <a:spcPts val="1875"/>
              </a:spcBef>
              <a:buFontTx/>
              <a:buChar char="•"/>
            </a:pPr>
            <a:r>
              <a:rPr lang="en-US" sz="2800">
                <a:solidFill>
                  <a:schemeClr val="bg1"/>
                </a:solidFill>
              </a:rPr>
              <a:t>Make a list of everyone you know!</a:t>
            </a:r>
          </a:p>
          <a:p>
            <a:pPr marL="341313" indent="-341313" defTabSz="912813">
              <a:spcBef>
                <a:spcPts val="1875"/>
              </a:spcBef>
              <a:buFontTx/>
              <a:buChar char="•"/>
            </a:pPr>
            <a:r>
              <a:rPr lang="en-US" sz="2800">
                <a:solidFill>
                  <a:schemeClr val="bg1"/>
                </a:solidFill>
              </a:rPr>
              <a:t>Do not pre-judge</a:t>
            </a:r>
          </a:p>
          <a:p>
            <a:pPr marL="341313" indent="-341313" defTabSz="912813">
              <a:spcBef>
                <a:spcPts val="1875"/>
              </a:spcBef>
              <a:buFontTx/>
              <a:buChar char="•"/>
            </a:pPr>
            <a:r>
              <a:rPr lang="en-US" sz="2800">
                <a:solidFill>
                  <a:schemeClr val="bg1"/>
                </a:solidFill>
              </a:rPr>
              <a:t>Your contact</a:t>
            </a:r>
            <a:r>
              <a:rPr lang="ja-JP" altLang="en-US" sz="2800">
                <a:solidFill>
                  <a:schemeClr val="bg1"/>
                </a:solidFill>
              </a:rPr>
              <a:t>’</a:t>
            </a:r>
            <a:r>
              <a:rPr lang="en-US" altLang="ja-JP" sz="2800">
                <a:solidFill>
                  <a:schemeClr val="bg1"/>
                </a:solidFill>
              </a:rPr>
              <a:t>s response is all about timing</a:t>
            </a:r>
            <a:endParaRPr lang="en-US" sz="2800">
              <a:solidFill>
                <a:schemeClr val="bg1"/>
              </a:solidFill>
            </a:endParaRPr>
          </a:p>
        </p:txBody>
      </p:sp>
      <p:sp>
        <p:nvSpPr>
          <p:cNvPr id="9" name="Rectangle 8"/>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Getting Started/Mindset</a:t>
            </a:r>
          </a:p>
        </p:txBody>
      </p:sp>
      <p:sp>
        <p:nvSpPr>
          <p:cNvPr id="12" name="Rectangle 11"/>
          <p:cNvSpPr>
            <a:spLocks noChangeArrowheads="1"/>
          </p:cNvSpPr>
          <p:nvPr/>
        </p:nvSpPr>
        <p:spPr bwMode="auto">
          <a:xfrm>
            <a:off x="4691063" y="1970088"/>
            <a:ext cx="3879850" cy="2547937"/>
          </a:xfrm>
          <a:prstGeom prst="rect">
            <a:avLst/>
          </a:prstGeom>
          <a:solidFill>
            <a:srgbClr val="3EC3DC"/>
          </a:solidFill>
          <a:ln w="9525">
            <a:solidFill>
              <a:srgbClr val="4A7EBB"/>
            </a:solidFill>
            <a:miter lim="800000"/>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11270" name="TextBox 6"/>
          <p:cNvSpPr txBox="1">
            <a:spLocks noChangeArrowheads="1"/>
          </p:cNvSpPr>
          <p:nvPr/>
        </p:nvSpPr>
        <p:spPr bwMode="auto">
          <a:xfrm>
            <a:off x="4870450" y="2087563"/>
            <a:ext cx="3540125" cy="2547937"/>
          </a:xfrm>
          <a:prstGeom prst="rect">
            <a:avLst/>
          </a:prstGeom>
          <a:noFill/>
          <a:ln w="9525">
            <a:noFill/>
            <a:miter lim="800000"/>
            <a:headEnd/>
            <a:tailEnd/>
          </a:ln>
        </p:spPr>
        <p:txBody>
          <a:bodyPr wrap="none">
            <a:prstTxWarp prst="textNoShape">
              <a:avLst/>
            </a:prstTxWarp>
            <a:spAutoFit/>
          </a:bodyPr>
          <a:lstStyle/>
          <a:p>
            <a:pPr marL="341313" indent="-341313" defTabSz="912813">
              <a:spcBef>
                <a:spcPct val="20000"/>
              </a:spcBef>
            </a:pPr>
            <a:r>
              <a:rPr lang="en-US" sz="3600">
                <a:solidFill>
                  <a:srgbClr val="000000"/>
                </a:solidFill>
              </a:rPr>
              <a:t>Remember…</a:t>
            </a:r>
          </a:p>
          <a:p>
            <a:pPr marL="341313" indent="-341313" defTabSz="912813">
              <a:spcBef>
                <a:spcPct val="20000"/>
              </a:spcBef>
            </a:pPr>
            <a:r>
              <a:rPr lang="en-US" sz="2200">
                <a:solidFill>
                  <a:srgbClr val="000000"/>
                </a:solidFill>
              </a:rPr>
              <a:t>Those you think will, won</a:t>
            </a:r>
            <a:r>
              <a:rPr lang="ja-JP" altLang="en-US" sz="2200">
                <a:solidFill>
                  <a:srgbClr val="000000"/>
                </a:solidFill>
              </a:rPr>
              <a:t>’</a:t>
            </a:r>
            <a:r>
              <a:rPr lang="en-US" altLang="ja-JP" sz="2200">
                <a:solidFill>
                  <a:srgbClr val="000000"/>
                </a:solidFill>
              </a:rPr>
              <a:t>t</a:t>
            </a:r>
          </a:p>
          <a:p>
            <a:pPr marL="341313" indent="-341313" defTabSz="912813">
              <a:spcBef>
                <a:spcPct val="20000"/>
              </a:spcBef>
            </a:pPr>
            <a:r>
              <a:rPr lang="en-US" sz="2200">
                <a:solidFill>
                  <a:srgbClr val="000000"/>
                </a:solidFill>
              </a:rPr>
              <a:t>Those you think won</a:t>
            </a:r>
            <a:r>
              <a:rPr lang="ja-JP" altLang="en-US" sz="2200">
                <a:solidFill>
                  <a:srgbClr val="000000"/>
                </a:solidFill>
              </a:rPr>
              <a:t>’</a:t>
            </a:r>
            <a:r>
              <a:rPr lang="en-US" altLang="ja-JP" sz="2200">
                <a:solidFill>
                  <a:srgbClr val="000000"/>
                </a:solidFill>
              </a:rPr>
              <a:t>t, will</a:t>
            </a:r>
          </a:p>
          <a:p>
            <a:pPr marL="341313" indent="-341313" defTabSz="912813">
              <a:spcBef>
                <a:spcPct val="20000"/>
              </a:spcBef>
            </a:pPr>
            <a:r>
              <a:rPr lang="en-US" sz="2200">
                <a:solidFill>
                  <a:srgbClr val="000000"/>
                </a:solidFill>
              </a:rPr>
              <a:t>Those you think can, can</a:t>
            </a:r>
            <a:r>
              <a:rPr lang="ja-JP" altLang="en-US" sz="2200">
                <a:solidFill>
                  <a:srgbClr val="000000"/>
                </a:solidFill>
              </a:rPr>
              <a:t>’</a:t>
            </a:r>
            <a:r>
              <a:rPr lang="en-US" altLang="ja-JP" sz="2200">
                <a:solidFill>
                  <a:srgbClr val="000000"/>
                </a:solidFill>
              </a:rPr>
              <a:t>t</a:t>
            </a:r>
          </a:p>
          <a:p>
            <a:pPr marL="341313" indent="-341313" defTabSz="912813">
              <a:spcBef>
                <a:spcPct val="20000"/>
              </a:spcBef>
            </a:pPr>
            <a:r>
              <a:rPr lang="en-US" sz="2200">
                <a:solidFill>
                  <a:srgbClr val="000000"/>
                </a:solidFill>
              </a:rPr>
              <a:t>Those you think can</a:t>
            </a:r>
            <a:r>
              <a:rPr lang="ja-JP" altLang="en-US" sz="2200">
                <a:solidFill>
                  <a:srgbClr val="000000"/>
                </a:solidFill>
              </a:rPr>
              <a:t>’</a:t>
            </a:r>
            <a:r>
              <a:rPr lang="en-US" altLang="ja-JP" sz="2200">
                <a:solidFill>
                  <a:srgbClr val="000000"/>
                </a:solidFill>
              </a:rPr>
              <a:t>t, can</a:t>
            </a:r>
          </a:p>
          <a:p>
            <a:pPr marL="341313" indent="-341313" defTabSz="912813"/>
            <a:endParaRPr lang="en-US" sz="1800">
              <a:solidFill>
                <a:srgbClr val="000000"/>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2" name="TextBox 8"/>
          <p:cNvSpPr txBox="1">
            <a:spLocks noChangeArrowheads="1"/>
          </p:cNvSpPr>
          <p:nvPr/>
        </p:nvSpPr>
        <p:spPr bwMode="auto">
          <a:xfrm>
            <a:off x="9097963" y="2638425"/>
            <a:ext cx="184150" cy="369888"/>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3" name="Rectangle 12"/>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895" name="Subtitle 2"/>
          <p:cNvSpPr>
            <a:spLocks noGrp="1"/>
          </p:cNvSpPr>
          <p:nvPr>
            <p:ph type="subTitle" idx="1"/>
          </p:nvPr>
        </p:nvSpPr>
        <p:spPr>
          <a:xfrm>
            <a:off x="269875" y="407988"/>
            <a:ext cx="9144000" cy="687387"/>
          </a:xfrm>
        </p:spPr>
        <p:txBody>
          <a:bodyPr/>
          <a:lstStyle/>
          <a:p>
            <a:pPr algn="l" eaLnBrk="1" hangingPunct="1"/>
            <a:r>
              <a:rPr lang="en-US" sz="2900" dirty="0" smtClean="0">
                <a:solidFill>
                  <a:schemeClr val="bg1"/>
                </a:solidFill>
                <a:latin typeface="Arial" pitchFamily="-112" charset="0"/>
                <a:ea typeface="Arial" pitchFamily="-112" charset="0"/>
                <a:cs typeface="Arial" pitchFamily="-112" charset="0"/>
              </a:rPr>
              <a:t>100 Point - </a:t>
            </a:r>
            <a:r>
              <a:rPr lang="en-US" sz="2900" dirty="0" smtClean="0">
                <a:solidFill>
                  <a:srgbClr val="8EB4E3"/>
                </a:solidFill>
                <a:latin typeface="Arial" pitchFamily="-112" charset="0"/>
                <a:ea typeface="Arial" pitchFamily="-112" charset="0"/>
                <a:cs typeface="Arial" pitchFamily="-112" charset="0"/>
              </a:rPr>
              <a:t>“Residual Rock Stars”</a:t>
            </a:r>
            <a:endParaRPr lang="en-US" sz="2900" dirty="0">
              <a:solidFill>
                <a:srgbClr val="8EB4E3"/>
              </a:solidFill>
              <a:latin typeface="Arial" pitchFamily="-112" charset="0"/>
              <a:ea typeface="Arial" pitchFamily="-112" charset="0"/>
              <a:cs typeface="Arial" pitchFamily="-112" charset="0"/>
            </a:endParaRPr>
          </a:p>
        </p:txBody>
      </p:sp>
      <p:sp>
        <p:nvSpPr>
          <p:cNvPr id="14" name="Subtitle 2"/>
          <p:cNvSpPr txBox="1">
            <a:spLocks/>
          </p:cNvSpPr>
          <p:nvPr/>
        </p:nvSpPr>
        <p:spPr bwMode="auto">
          <a:xfrm>
            <a:off x="460716" y="1741047"/>
            <a:ext cx="8190517" cy="4407877"/>
          </a:xfrm>
          <a:prstGeom prst="rect">
            <a:avLst/>
          </a:prstGeom>
          <a:noFill/>
          <a:ln w="9525">
            <a:noFill/>
            <a:miter lim="800000"/>
            <a:headEnd/>
            <a:tailEnd/>
          </a:ln>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solidFill>
                  <a:srgbClr val="FFFFFF"/>
                </a:solidFill>
              </a14:hiddenFill>
            </a:ext>
            <a:ext uri="{91240B29-F687-4F45-9708-019B960494DF}">
              <a14:hiddenLine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w="9525">
                <a:solidFill>
                  <a:srgbClr val="000000"/>
                </a:solidFill>
                <a:miter lim="800000"/>
                <a:headEnd/>
                <a:tailEnd/>
              </a14:hiddenLine>
            </a:ext>
          </a:extLst>
        </p:spPr>
        <p:txBody>
          <a:bodyPr vert="horz" wrap="square" lIns="91440" tIns="45720" rIns="91440" bIns="45720" numCol="2" anchor="t" anchorCtr="0" compatLnSpc="1">
            <a:prstTxWarp prst="textNoShape">
              <a:avLst/>
            </a:prstTxWarp>
          </a:bodyPr>
          <a:lstStyle/>
          <a:p>
            <a:pPr marL="457200" marR="0" lvl="0" indent="-457200" algn="l" defTabSz="457200" rtl="0" eaLnBrk="0" fontAlgn="base" latinLnBrk="0" hangingPunct="0">
              <a:lnSpc>
                <a:spcPct val="100000"/>
              </a:lnSpc>
              <a:spcBef>
                <a:spcPct val="20000"/>
              </a:spcBef>
              <a:spcAft>
                <a:spcPct val="0"/>
              </a:spcAft>
              <a:buClrTx/>
              <a:buSzTx/>
              <a:buFont typeface="Arial" pitchFamily="34" charset="0"/>
              <a:buChar char="•"/>
              <a:tabLst/>
              <a:defRPr/>
            </a:pPr>
            <a:r>
              <a:rPr kumimoji="0" lang="en-US" sz="3200" b="0" i="0" u="none" strike="noStrike" kern="1200" cap="none" spc="0" normalizeH="0" baseline="0" noProof="0" dirty="0" err="1" smtClean="0">
                <a:ln>
                  <a:noFill/>
                </a:ln>
                <a:solidFill>
                  <a:schemeClr val="bg1"/>
                </a:solidFill>
                <a:effectLst/>
                <a:uLnTx/>
                <a:uFillTx/>
                <a:latin typeface="+mn-lt"/>
                <a:ea typeface="ＭＳ Ｐゴシック" pitchFamily="34" charset="-128"/>
                <a:cs typeface="Geneva" pitchFamily="-109" charset="-128"/>
              </a:rPr>
              <a:t>Jebre</a:t>
            </a:r>
            <a:r>
              <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rPr>
              <a:t> Clemmons</a:t>
            </a:r>
          </a:p>
        </p:txBody>
      </p:sp>
      <p:pic>
        <p:nvPicPr>
          <p:cNvPr id="6" name="Picture 2" descr="C:\Users\abbas\AppData\Local\Microsoft\Windows\Temporary Internet Files\Content.IE5\LYO9WOMU\MP900341912[1].jpg"/>
          <p:cNvPicPr>
            <a:picLocks noChangeAspect="1" noChangeArrowheads="1"/>
          </p:cNvPicPr>
          <p:nvPr/>
        </p:nvPicPr>
        <p:blipFill>
          <a:blip r:embed="rId2"/>
          <a:srcRect/>
          <a:stretch>
            <a:fillRect/>
          </a:stretch>
        </p:blipFill>
        <p:spPr bwMode="auto">
          <a:xfrm>
            <a:off x="5844172" y="2007056"/>
            <a:ext cx="2609850"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0" y="5700713"/>
            <a:ext cx="9144000" cy="711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Rectangle 6"/>
          <p:cNvSpPr>
            <a:spLocks noChangeArrowheads="1"/>
          </p:cNvSpPr>
          <p:nvPr/>
        </p:nvSpPr>
        <p:spPr bwMode="auto">
          <a:xfrm>
            <a:off x="0" y="4502150"/>
            <a:ext cx="9144000" cy="1346200"/>
          </a:xfrm>
          <a:prstGeom prst="rect">
            <a:avLst/>
          </a:prstGeom>
          <a:solidFill>
            <a:srgbClr val="3EC3DC"/>
          </a:solidFill>
          <a:ln w="9525">
            <a:solidFill>
              <a:srgbClr val="4A7EBB"/>
            </a:solidFill>
            <a:miter lim="800000"/>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2052" name="Title 1"/>
          <p:cNvSpPr txBox="1">
            <a:spLocks/>
          </p:cNvSpPr>
          <p:nvPr/>
        </p:nvSpPr>
        <p:spPr bwMode="auto">
          <a:xfrm>
            <a:off x="0" y="4395788"/>
            <a:ext cx="9144000" cy="1470025"/>
          </a:xfrm>
          <a:prstGeom prst="rect">
            <a:avLst/>
          </a:prstGeom>
          <a:noFill/>
          <a:ln w="9525">
            <a:noFill/>
            <a:miter lim="800000"/>
            <a:headEnd/>
            <a:tailEnd/>
          </a:ln>
        </p:spPr>
        <p:txBody>
          <a:bodyPr lIns="91438" tIns="45719" rIns="91438" bIns="45719" anchor="ctr">
            <a:prstTxWarp prst="textNoShape">
              <a:avLst/>
            </a:prstTxWarp>
          </a:bodyPr>
          <a:lstStyle/>
          <a:p>
            <a:pPr algn="ctr"/>
            <a:r>
              <a:rPr lang="en-US" sz="7600"/>
              <a:t>Recruiting</a:t>
            </a:r>
          </a:p>
        </p:txBody>
      </p:sp>
      <p:sp>
        <p:nvSpPr>
          <p:cNvPr id="9" name="Subtitle 2"/>
          <p:cNvSpPr txBox="1">
            <a:spLocks/>
          </p:cNvSpPr>
          <p:nvPr/>
        </p:nvSpPr>
        <p:spPr bwMode="auto">
          <a:xfrm>
            <a:off x="0" y="5838825"/>
            <a:ext cx="9144000" cy="688975"/>
          </a:xfrm>
          <a:prstGeom prst="rect">
            <a:avLst/>
          </a:prstGeom>
          <a:noFill/>
          <a:ln w="9525">
            <a:noFill/>
            <a:miter lim="800000"/>
            <a:headEnd/>
            <a:tailEnd/>
          </a:ln>
        </p:spPr>
        <p:txBody>
          <a:bodyPr lIns="91438" tIns="45719" rIns="91438" bIns="45719">
            <a:normAutofit/>
          </a:bodyPr>
          <a:lstStyle/>
          <a:p>
            <a:pPr algn="ctr" defTabSz="457190" fontAlgn="auto">
              <a:spcBef>
                <a:spcPct val="20000"/>
              </a:spcBef>
              <a:spcAft>
                <a:spcPts val="0"/>
              </a:spcAft>
              <a:buFont typeface="Arial" charset="0"/>
              <a:buNone/>
              <a:defRPr/>
            </a:pPr>
            <a:r>
              <a:rPr lang="en-US" sz="2900" dirty="0">
                <a:solidFill>
                  <a:schemeClr val="tx1">
                    <a:lumMod val="50000"/>
                    <a:lumOff val="50000"/>
                  </a:schemeClr>
                </a:solidFill>
                <a:latin typeface="Arial"/>
                <a:ea typeface="+mn-ea"/>
                <a:cs typeface="Arial"/>
              </a:rPr>
              <a:t>INDEPENDENT BUSINESS OWNERS</a:t>
            </a:r>
          </a:p>
        </p:txBody>
      </p:sp>
    </p:spTree>
  </p:cSld>
  <p:clrMapOvr>
    <a:masterClrMapping/>
  </p:clrMapOvr>
  <p:transition>
    <p:wedg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838200" y="1600200"/>
            <a:ext cx="7315200" cy="2554288"/>
          </a:xfrm>
          <a:prstGeom prst="rect">
            <a:avLst/>
          </a:prstGeom>
          <a:noFill/>
          <a:ln w="9525">
            <a:noFill/>
            <a:miter lim="800000"/>
            <a:headEnd/>
            <a:tailEnd/>
          </a:ln>
        </p:spPr>
        <p:txBody>
          <a:bodyPr lIns="91438" tIns="45719" rIns="91438" bIns="45719">
            <a:prstTxWarp prst="textNoShape">
              <a:avLst/>
            </a:prstTxWarp>
            <a:spAutoFit/>
          </a:bodyPr>
          <a:lstStyle/>
          <a:p>
            <a:pPr marL="373063" indent="-373063">
              <a:spcBef>
                <a:spcPts val="2400"/>
              </a:spcBef>
              <a:buFont typeface="Arial" pitchFamily="-112" charset="0"/>
              <a:buChar char="•"/>
            </a:pPr>
            <a:r>
              <a:rPr lang="en-US" sz="3000">
                <a:solidFill>
                  <a:schemeClr val="bg1"/>
                </a:solidFill>
                <a:ea typeface="Arial" pitchFamily="-112" charset="0"/>
                <a:cs typeface="Arial" pitchFamily="-112" charset="0"/>
              </a:rPr>
              <a:t>Build a large growing team of IBOs who acquire customers</a:t>
            </a:r>
          </a:p>
          <a:p>
            <a:pPr marL="373063" indent="-373063">
              <a:spcBef>
                <a:spcPts val="2400"/>
              </a:spcBef>
              <a:buFont typeface="Arial" pitchFamily="-112" charset="0"/>
              <a:buChar char="•"/>
            </a:pPr>
            <a:r>
              <a:rPr lang="en-US" sz="3000">
                <a:solidFill>
                  <a:schemeClr val="bg1"/>
                </a:solidFill>
                <a:ea typeface="Arial" pitchFamily="-112" charset="0"/>
                <a:cs typeface="Arial" pitchFamily="-112" charset="0"/>
              </a:rPr>
              <a:t>Earn ETT &amp; ETL </a:t>
            </a:r>
            <a:r>
              <a:rPr lang="en-US" sz="3000">
                <a:solidFill>
                  <a:srgbClr val="3CC5DD"/>
                </a:solidFill>
                <a:ea typeface="Arial" pitchFamily="-112" charset="0"/>
                <a:cs typeface="Arial" pitchFamily="-112" charset="0"/>
              </a:rPr>
              <a:t>ASAP</a:t>
            </a:r>
            <a:r>
              <a:rPr lang="en-US" sz="3000">
                <a:solidFill>
                  <a:schemeClr val="bg1"/>
                </a:solidFill>
                <a:ea typeface="Arial" pitchFamily="-112" charset="0"/>
                <a:cs typeface="Arial" pitchFamily="-112" charset="0"/>
              </a:rPr>
              <a:t>!</a:t>
            </a:r>
          </a:p>
          <a:p>
            <a:pPr marL="373063" indent="-373063">
              <a:spcBef>
                <a:spcPts val="2400"/>
              </a:spcBef>
              <a:buFont typeface="Arial" pitchFamily="-112" charset="0"/>
              <a:buChar char="•"/>
            </a:pPr>
            <a:r>
              <a:rPr lang="en-US" sz="3000">
                <a:solidFill>
                  <a:schemeClr val="bg1"/>
                </a:solidFill>
                <a:ea typeface="Arial" pitchFamily="-112" charset="0"/>
                <a:cs typeface="Arial" pitchFamily="-112" charset="0"/>
              </a:rPr>
              <a:t>Start Earning Bonuses (Team CABs)</a:t>
            </a:r>
          </a:p>
        </p:txBody>
      </p:sp>
      <p:sp>
        <p:nvSpPr>
          <p:cNvPr id="6" name="Rectangle 5"/>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3077"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Your Objective</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Text Box 3"/>
          <p:cNvSpPr txBox="1">
            <a:spLocks noChangeArrowheads="1"/>
          </p:cNvSpPr>
          <p:nvPr/>
        </p:nvSpPr>
        <p:spPr bwMode="auto">
          <a:xfrm>
            <a:off x="838200" y="1600200"/>
            <a:ext cx="7315200" cy="646113"/>
          </a:xfrm>
          <a:prstGeom prst="rect">
            <a:avLst/>
          </a:prstGeom>
          <a:noFill/>
          <a:ln w="9525">
            <a:noFill/>
            <a:miter lim="800000"/>
            <a:headEnd/>
            <a:tailEnd/>
          </a:ln>
        </p:spPr>
        <p:txBody>
          <a:bodyPr lIns="91438" tIns="45719" rIns="91438" bIns="45719">
            <a:prstTxWarp prst="textNoShape">
              <a:avLst/>
            </a:prstTxWarp>
            <a:spAutoFit/>
          </a:bodyPr>
          <a:lstStyle/>
          <a:p>
            <a:pPr marL="373063" indent="-373063">
              <a:spcBef>
                <a:spcPts val="2400"/>
              </a:spcBef>
            </a:pPr>
            <a:r>
              <a:rPr lang="en-US" sz="3600">
                <a:ea typeface="Arial" pitchFamily="-112" charset="0"/>
                <a:cs typeface="Arial" pitchFamily="-112" charset="0"/>
              </a:rPr>
              <a:t>We Sort Not Sell!</a:t>
            </a:r>
          </a:p>
        </p:txBody>
      </p:sp>
      <p:sp>
        <p:nvSpPr>
          <p:cNvPr id="4099" name="Rectangle 3"/>
          <p:cNvSpPr txBox="1">
            <a:spLocks noChangeArrowheads="1"/>
          </p:cNvSpPr>
          <p:nvPr/>
        </p:nvSpPr>
        <p:spPr bwMode="auto">
          <a:xfrm>
            <a:off x="865188" y="2016125"/>
            <a:ext cx="8229600" cy="4525963"/>
          </a:xfrm>
          <a:prstGeom prst="rect">
            <a:avLst/>
          </a:prstGeom>
          <a:noFill/>
          <a:ln w="9525">
            <a:noFill/>
            <a:miter lim="800000"/>
            <a:headEnd/>
            <a:tailEnd/>
          </a:ln>
        </p:spPr>
        <p:txBody>
          <a:bodyPr lIns="91438" tIns="45719" rIns="91438" bIns="45719">
            <a:prstTxWarp prst="textNoShape">
              <a:avLst/>
            </a:prstTxWarp>
          </a:bodyPr>
          <a:lstStyle/>
          <a:p>
            <a:pPr marL="341313" indent="-341313" eaLnBrk="0" hangingPunct="0">
              <a:spcBef>
                <a:spcPct val="20000"/>
              </a:spcBef>
            </a:pPr>
            <a:endParaRPr lang="en-US" sz="1900">
              <a:solidFill>
                <a:schemeClr val="bg1"/>
              </a:solidFill>
            </a:endParaRPr>
          </a:p>
          <a:p>
            <a:pPr marL="341313" indent="-341313">
              <a:spcBef>
                <a:spcPts val="1200"/>
              </a:spcBef>
              <a:buFontTx/>
              <a:buChar char="•"/>
            </a:pPr>
            <a:r>
              <a:rPr lang="en-US" b="1">
                <a:solidFill>
                  <a:srgbClr val="FF0000"/>
                </a:solidFill>
              </a:rPr>
              <a:t>Red Apples </a:t>
            </a:r>
            <a:br>
              <a:rPr lang="en-US" b="1">
                <a:solidFill>
                  <a:srgbClr val="FF0000"/>
                </a:solidFill>
              </a:rPr>
            </a:br>
            <a:r>
              <a:rPr lang="en-US">
                <a:solidFill>
                  <a:srgbClr val="000000"/>
                </a:solidFill>
              </a:rPr>
              <a:t>(Are very interested)</a:t>
            </a:r>
          </a:p>
          <a:p>
            <a:pPr marL="341313" indent="-341313">
              <a:spcBef>
                <a:spcPts val="1200"/>
              </a:spcBef>
              <a:buFontTx/>
              <a:buChar char="•"/>
            </a:pPr>
            <a:r>
              <a:rPr lang="en-US" b="1">
                <a:solidFill>
                  <a:srgbClr val="008000"/>
                </a:solidFill>
              </a:rPr>
              <a:t>Green Apples </a:t>
            </a:r>
            <a:br>
              <a:rPr lang="en-US" b="1">
                <a:solidFill>
                  <a:srgbClr val="008000"/>
                </a:solidFill>
              </a:rPr>
            </a:br>
            <a:r>
              <a:rPr lang="en-US">
                <a:solidFill>
                  <a:srgbClr val="000000"/>
                </a:solidFill>
              </a:rPr>
              <a:t>(Want to think about it)</a:t>
            </a:r>
          </a:p>
          <a:p>
            <a:pPr marL="341313" indent="-341313">
              <a:spcBef>
                <a:spcPts val="1200"/>
              </a:spcBef>
              <a:buFontTx/>
              <a:buChar char="•"/>
            </a:pPr>
            <a:r>
              <a:rPr lang="en-US" b="1">
                <a:solidFill>
                  <a:srgbClr val="B3633C"/>
                </a:solidFill>
              </a:rPr>
              <a:t>Brown Apples </a:t>
            </a:r>
            <a:br>
              <a:rPr lang="en-US" b="1">
                <a:solidFill>
                  <a:srgbClr val="B3633C"/>
                </a:solidFill>
              </a:rPr>
            </a:br>
            <a:r>
              <a:rPr lang="en-US">
                <a:solidFill>
                  <a:srgbClr val="000000"/>
                </a:solidFill>
              </a:rPr>
              <a:t>(Not interested)</a:t>
            </a:r>
          </a:p>
        </p:txBody>
      </p:sp>
      <p:sp>
        <p:nvSpPr>
          <p:cNvPr id="9" name="Rectangle 8"/>
          <p:cNvSpPr>
            <a:spLocks noChangeArrowheads="1"/>
          </p:cNvSpPr>
          <p:nvPr/>
        </p:nvSpPr>
        <p:spPr bwMode="auto">
          <a:xfrm>
            <a:off x="0" y="417513"/>
            <a:ext cx="9144000" cy="571500"/>
          </a:xfrm>
          <a:prstGeom prst="rect">
            <a:avLst/>
          </a:prstGeom>
          <a:solidFill>
            <a:schemeClr val="bg1"/>
          </a:solidFill>
          <a:ln w="9525">
            <a:noFill/>
            <a:miter lim="800000"/>
            <a:headEnd/>
            <a:tailEnd/>
          </a:ln>
          <a:effectLst>
            <a:outerShdw dist="38100" dir="2700000" rotWithShape="0">
              <a:srgbClr val="808080">
                <a:alpha val="42999"/>
              </a:srgbClr>
            </a:outerShdw>
          </a:effectLst>
        </p:spPr>
        <p:txBody>
          <a:bodyPr anchor="ctr"/>
          <a:lstStyle/>
          <a:p>
            <a:pPr algn="ctr">
              <a:defRPr/>
            </a:pPr>
            <a:endParaRPr lang="en-US">
              <a:solidFill>
                <a:schemeClr val="lt1"/>
              </a:solidFill>
              <a:latin typeface="+mn-lt"/>
              <a:ea typeface="+mn-ea"/>
              <a:cs typeface="+mn-cs"/>
            </a:endParaRPr>
          </a:p>
        </p:txBody>
      </p:sp>
      <p:sp>
        <p:nvSpPr>
          <p:cNvPr id="10"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4102"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Remember…</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Text Box 3"/>
          <p:cNvSpPr txBox="1">
            <a:spLocks noChangeArrowheads="1"/>
          </p:cNvSpPr>
          <p:nvPr/>
        </p:nvSpPr>
        <p:spPr bwMode="auto">
          <a:xfrm>
            <a:off x="838200" y="1546225"/>
            <a:ext cx="4276725" cy="3370263"/>
          </a:xfrm>
          <a:prstGeom prst="rect">
            <a:avLst/>
          </a:prstGeom>
          <a:noFill/>
          <a:ln w="9525">
            <a:noFill/>
            <a:miter lim="800000"/>
            <a:headEnd/>
            <a:tailEnd/>
          </a:ln>
        </p:spPr>
        <p:txBody>
          <a:bodyPr lIns="91438" tIns="45719" rIns="91438" bIns="45719">
            <a:prstTxWarp prst="textNoShape">
              <a:avLst/>
            </a:prstTxWarp>
            <a:spAutoFit/>
          </a:bodyPr>
          <a:lstStyle/>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Pique Interest</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Invite to a Presentation</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Present the ACN Business</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Training</a:t>
            </a:r>
          </a:p>
        </p:txBody>
      </p:sp>
      <p:sp>
        <p:nvSpPr>
          <p:cNvPr id="7" name="Rectangle 6"/>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5125"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How to Recruit</a:t>
            </a:r>
          </a:p>
        </p:txBody>
      </p:sp>
      <p:pic>
        <p:nvPicPr>
          <p:cNvPr id="5126" name="Picture 9" descr="weekly_training27.jpg"/>
          <p:cNvPicPr>
            <a:picLocks noChangeAspect="1"/>
          </p:cNvPicPr>
          <p:nvPr/>
        </p:nvPicPr>
        <p:blipFill>
          <a:blip r:embed="rId3"/>
          <a:srcRect/>
          <a:stretch>
            <a:fillRect/>
          </a:stretch>
        </p:blipFill>
        <p:spPr bwMode="auto">
          <a:xfrm>
            <a:off x="5311775" y="0"/>
            <a:ext cx="38322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Text Box 3"/>
          <p:cNvSpPr txBox="1">
            <a:spLocks noChangeArrowheads="1"/>
          </p:cNvSpPr>
          <p:nvPr/>
        </p:nvSpPr>
        <p:spPr bwMode="auto">
          <a:xfrm>
            <a:off x="838200" y="1546225"/>
            <a:ext cx="4276725" cy="3370263"/>
          </a:xfrm>
          <a:prstGeom prst="rect">
            <a:avLst/>
          </a:prstGeom>
          <a:noFill/>
          <a:ln w="9525">
            <a:noFill/>
            <a:miter lim="800000"/>
            <a:headEnd/>
            <a:tailEnd/>
          </a:ln>
        </p:spPr>
        <p:txBody>
          <a:bodyPr lIns="91438" tIns="45719" rIns="91438" bIns="45719">
            <a:prstTxWarp prst="textNoShape">
              <a:avLst/>
            </a:prstTxWarp>
            <a:spAutoFit/>
          </a:bodyPr>
          <a:lstStyle/>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Pique Interest</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Invite to a Presentation</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Present the ACN Business</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Training</a:t>
            </a:r>
          </a:p>
        </p:txBody>
      </p:sp>
      <p:sp>
        <p:nvSpPr>
          <p:cNvPr id="7" name="Rectangle 6"/>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6149"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Know Your Role</a:t>
            </a:r>
          </a:p>
        </p:txBody>
      </p:sp>
      <p:pic>
        <p:nvPicPr>
          <p:cNvPr id="6150" name="Picture 9" descr="weekly_training27.jpg"/>
          <p:cNvPicPr>
            <a:picLocks noChangeAspect="1"/>
          </p:cNvPicPr>
          <p:nvPr/>
        </p:nvPicPr>
        <p:blipFill>
          <a:blip r:embed="rId3"/>
          <a:srcRect/>
          <a:stretch>
            <a:fillRect/>
          </a:stretch>
        </p:blipFill>
        <p:spPr bwMode="auto">
          <a:xfrm>
            <a:off x="5311775" y="0"/>
            <a:ext cx="3832225" cy="6858000"/>
          </a:xfrm>
          <a:prstGeom prst="rect">
            <a:avLst/>
          </a:prstGeom>
          <a:noFill/>
          <a:ln w="9525">
            <a:noFill/>
            <a:miter lim="800000"/>
            <a:headEnd/>
            <a:tailEnd/>
          </a:ln>
        </p:spPr>
      </p:pic>
      <p:sp>
        <p:nvSpPr>
          <p:cNvPr id="11" name="Rounded Rectangle 10"/>
          <p:cNvSpPr>
            <a:spLocks noChangeArrowheads="1"/>
          </p:cNvSpPr>
          <p:nvPr/>
        </p:nvSpPr>
        <p:spPr bwMode="auto">
          <a:xfrm>
            <a:off x="719138" y="1439863"/>
            <a:ext cx="3916362" cy="1819275"/>
          </a:xfrm>
          <a:prstGeom prst="roundRect">
            <a:avLst>
              <a:gd name="adj" fmla="val 10702"/>
            </a:avLst>
          </a:prstGeom>
          <a:noFill/>
          <a:ln w="38100">
            <a:solidFill>
              <a:srgbClr val="3CC5DD"/>
            </a:solidFill>
            <a:round/>
            <a:headEnd/>
            <a:tailEnd/>
          </a:ln>
          <a:effectLst/>
        </p:spPr>
        <p:txBody>
          <a:bodyPr lIns="91438" tIns="45719" rIns="91438" bIns="45719" anchor="ctr"/>
          <a:lstStyle/>
          <a:p>
            <a:pPr algn="ctr" defTabSz="457190">
              <a:defRPr/>
            </a:pPr>
            <a:endParaRPr lang="en-US" sz="1800" dirty="0">
              <a:solidFill>
                <a:schemeClr val="lt1"/>
              </a:solidFill>
              <a:latin typeface="+mn-lt"/>
              <a:ea typeface="+mn-ea"/>
              <a:cs typeface="+mn-cs"/>
            </a:endParaRPr>
          </a:p>
        </p:txBody>
      </p:sp>
      <p:sp>
        <p:nvSpPr>
          <p:cNvPr id="6152" name="Rectangle 11"/>
          <p:cNvSpPr>
            <a:spLocks noChangeArrowheads="1"/>
          </p:cNvSpPr>
          <p:nvPr/>
        </p:nvSpPr>
        <p:spPr bwMode="auto">
          <a:xfrm>
            <a:off x="719138" y="5114925"/>
            <a:ext cx="4572000" cy="1200150"/>
          </a:xfrm>
          <a:prstGeom prst="rect">
            <a:avLst/>
          </a:prstGeom>
          <a:noFill/>
          <a:ln w="9525">
            <a:noFill/>
            <a:miter lim="800000"/>
            <a:headEnd/>
            <a:tailEnd/>
          </a:ln>
        </p:spPr>
        <p:txBody>
          <a:bodyPr>
            <a:prstTxWarp prst="textNoShape">
              <a:avLst/>
            </a:prstTxWarp>
            <a:spAutoFit/>
          </a:bodyPr>
          <a:lstStyle/>
          <a:p>
            <a:pPr>
              <a:spcBef>
                <a:spcPts val="2400"/>
              </a:spcBef>
            </a:pPr>
            <a:r>
              <a:rPr lang="en-US">
                <a:solidFill>
                  <a:schemeClr val="bg1"/>
                </a:solidFill>
                <a:ea typeface="Arial" pitchFamily="-112" charset="0"/>
                <a:cs typeface="Arial" pitchFamily="-112" charset="0"/>
              </a:rPr>
              <a:t>New Independent Business Owners: </a:t>
            </a:r>
            <a:br>
              <a:rPr lang="en-US">
                <a:solidFill>
                  <a:schemeClr val="bg1"/>
                </a:solidFill>
                <a:ea typeface="Arial" pitchFamily="-112" charset="0"/>
                <a:cs typeface="Arial" pitchFamily="-112" charset="0"/>
              </a:rPr>
            </a:br>
            <a:r>
              <a:rPr lang="en-US">
                <a:solidFill>
                  <a:srgbClr val="3CC5DD"/>
                </a:solidFill>
                <a:ea typeface="Arial" pitchFamily="-112" charset="0"/>
                <a:cs typeface="Arial" pitchFamily="-112" charset="0"/>
              </a:rPr>
              <a:t>Pique Interest and Invite</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Text Box 3"/>
          <p:cNvSpPr txBox="1">
            <a:spLocks noChangeArrowheads="1"/>
          </p:cNvSpPr>
          <p:nvPr/>
        </p:nvSpPr>
        <p:spPr bwMode="auto">
          <a:xfrm>
            <a:off x="838200" y="1546225"/>
            <a:ext cx="4276725" cy="3370263"/>
          </a:xfrm>
          <a:prstGeom prst="rect">
            <a:avLst/>
          </a:prstGeom>
          <a:noFill/>
          <a:ln w="9525">
            <a:noFill/>
            <a:miter lim="800000"/>
            <a:headEnd/>
            <a:tailEnd/>
          </a:ln>
        </p:spPr>
        <p:txBody>
          <a:bodyPr lIns="91438" tIns="45719" rIns="91438" bIns="45719">
            <a:prstTxWarp prst="textNoShape">
              <a:avLst/>
            </a:prstTxWarp>
            <a:spAutoFit/>
          </a:bodyPr>
          <a:lstStyle/>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Pique Interest</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Invite to a Presentation</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Present the ACN Business</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Training</a:t>
            </a:r>
          </a:p>
        </p:txBody>
      </p:sp>
      <p:sp>
        <p:nvSpPr>
          <p:cNvPr id="7" name="Rectangle 6"/>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7173"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Know Your Role</a:t>
            </a:r>
          </a:p>
        </p:txBody>
      </p:sp>
      <p:pic>
        <p:nvPicPr>
          <p:cNvPr id="7174" name="Picture 9" descr="weekly_training27.jpg"/>
          <p:cNvPicPr>
            <a:picLocks noChangeAspect="1"/>
          </p:cNvPicPr>
          <p:nvPr/>
        </p:nvPicPr>
        <p:blipFill>
          <a:blip r:embed="rId3"/>
          <a:srcRect/>
          <a:stretch>
            <a:fillRect/>
          </a:stretch>
        </p:blipFill>
        <p:spPr bwMode="auto">
          <a:xfrm>
            <a:off x="5311775" y="0"/>
            <a:ext cx="3832225" cy="6858000"/>
          </a:xfrm>
          <a:prstGeom prst="rect">
            <a:avLst/>
          </a:prstGeom>
          <a:noFill/>
          <a:ln w="9525">
            <a:noFill/>
            <a:miter lim="800000"/>
            <a:headEnd/>
            <a:tailEnd/>
          </a:ln>
        </p:spPr>
      </p:pic>
      <p:sp>
        <p:nvSpPr>
          <p:cNvPr id="11" name="Rounded Rectangle 10"/>
          <p:cNvSpPr>
            <a:spLocks noChangeArrowheads="1"/>
          </p:cNvSpPr>
          <p:nvPr/>
        </p:nvSpPr>
        <p:spPr bwMode="auto">
          <a:xfrm>
            <a:off x="719138" y="3243263"/>
            <a:ext cx="3916362" cy="1819275"/>
          </a:xfrm>
          <a:prstGeom prst="roundRect">
            <a:avLst>
              <a:gd name="adj" fmla="val 10702"/>
            </a:avLst>
          </a:prstGeom>
          <a:noFill/>
          <a:ln w="38100">
            <a:solidFill>
              <a:srgbClr val="3CC5DD"/>
            </a:solidFill>
            <a:round/>
            <a:headEnd/>
            <a:tailEnd/>
          </a:ln>
          <a:effectLst/>
        </p:spPr>
        <p:txBody>
          <a:bodyPr lIns="91438" tIns="45719" rIns="91438" bIns="45719" anchor="ctr"/>
          <a:lstStyle/>
          <a:p>
            <a:pPr algn="ctr" defTabSz="457190">
              <a:defRPr/>
            </a:pPr>
            <a:endParaRPr lang="en-US" sz="1800" dirty="0">
              <a:solidFill>
                <a:schemeClr val="lt1"/>
              </a:solidFill>
              <a:latin typeface="+mn-lt"/>
              <a:ea typeface="+mn-ea"/>
              <a:cs typeface="+mn-cs"/>
            </a:endParaRPr>
          </a:p>
        </p:txBody>
      </p:sp>
      <p:sp>
        <p:nvSpPr>
          <p:cNvPr id="7176" name="Rectangle 11"/>
          <p:cNvSpPr>
            <a:spLocks noChangeArrowheads="1"/>
          </p:cNvSpPr>
          <p:nvPr/>
        </p:nvSpPr>
        <p:spPr bwMode="auto">
          <a:xfrm>
            <a:off x="719138" y="5114925"/>
            <a:ext cx="4572000" cy="1200150"/>
          </a:xfrm>
          <a:prstGeom prst="rect">
            <a:avLst/>
          </a:prstGeom>
          <a:noFill/>
          <a:ln w="9525">
            <a:noFill/>
            <a:miter lim="800000"/>
            <a:headEnd/>
            <a:tailEnd/>
          </a:ln>
        </p:spPr>
        <p:txBody>
          <a:bodyPr>
            <a:prstTxWarp prst="textNoShape">
              <a:avLst/>
            </a:prstTxWarp>
            <a:spAutoFit/>
          </a:bodyPr>
          <a:lstStyle/>
          <a:p>
            <a:pPr>
              <a:spcBef>
                <a:spcPts val="2400"/>
              </a:spcBef>
            </a:pPr>
            <a:r>
              <a:rPr lang="en-US">
                <a:solidFill>
                  <a:schemeClr val="bg1"/>
                </a:solidFill>
                <a:ea typeface="Arial" pitchFamily="-112" charset="0"/>
                <a:cs typeface="Arial" pitchFamily="-112" charset="0"/>
              </a:rPr>
              <a:t>Experienced Independent Business Owners: </a:t>
            </a:r>
            <a:br>
              <a:rPr lang="en-US">
                <a:solidFill>
                  <a:schemeClr val="bg1"/>
                </a:solidFill>
                <a:ea typeface="Arial" pitchFamily="-112" charset="0"/>
                <a:cs typeface="Arial" pitchFamily="-112" charset="0"/>
              </a:rPr>
            </a:br>
            <a:r>
              <a:rPr lang="en-US">
                <a:solidFill>
                  <a:srgbClr val="3CC5DD"/>
                </a:solidFill>
                <a:ea typeface="Arial" pitchFamily="-112" charset="0"/>
                <a:cs typeface="Arial" pitchFamily="-112" charset="0"/>
              </a:rPr>
              <a:t>Present and Train</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Text Box 3"/>
          <p:cNvSpPr txBox="1">
            <a:spLocks noChangeArrowheads="1"/>
          </p:cNvSpPr>
          <p:nvPr/>
        </p:nvSpPr>
        <p:spPr bwMode="auto">
          <a:xfrm>
            <a:off x="838200" y="1546225"/>
            <a:ext cx="4276725" cy="3370263"/>
          </a:xfrm>
          <a:prstGeom prst="rect">
            <a:avLst/>
          </a:prstGeom>
          <a:noFill/>
          <a:ln w="9525">
            <a:noFill/>
            <a:miter lim="800000"/>
            <a:headEnd/>
            <a:tailEnd/>
          </a:ln>
        </p:spPr>
        <p:txBody>
          <a:bodyPr lIns="91438" tIns="45719" rIns="91438" bIns="45719">
            <a:prstTxWarp prst="textNoShape">
              <a:avLst/>
            </a:prstTxWarp>
            <a:spAutoFit/>
          </a:bodyPr>
          <a:lstStyle/>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Pique Interest</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Invite to a Presentation</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Present the ACN Business</a:t>
            </a:r>
          </a:p>
          <a:p>
            <a:pPr marL="741363" indent="-741363">
              <a:spcBef>
                <a:spcPts val="1800"/>
              </a:spcBef>
              <a:buFont typeface="Calibri" pitchFamily="-112" charset="0"/>
              <a:buAutoNum type="arabicPeriod"/>
            </a:pPr>
            <a:r>
              <a:rPr lang="en-US" sz="2800">
                <a:solidFill>
                  <a:schemeClr val="bg1"/>
                </a:solidFill>
                <a:ea typeface="Arial" pitchFamily="-112" charset="0"/>
                <a:cs typeface="Arial" pitchFamily="-112" charset="0"/>
              </a:rPr>
              <a:t>Training</a:t>
            </a:r>
          </a:p>
        </p:txBody>
      </p:sp>
      <p:sp>
        <p:nvSpPr>
          <p:cNvPr id="7" name="Rectangle 6"/>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8197"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Know Your Role</a:t>
            </a:r>
          </a:p>
        </p:txBody>
      </p:sp>
      <p:pic>
        <p:nvPicPr>
          <p:cNvPr id="8198" name="Picture 9" descr="weekly_training27.jpg"/>
          <p:cNvPicPr>
            <a:picLocks noChangeAspect="1"/>
          </p:cNvPicPr>
          <p:nvPr/>
        </p:nvPicPr>
        <p:blipFill>
          <a:blip r:embed="rId3"/>
          <a:srcRect/>
          <a:stretch>
            <a:fillRect/>
          </a:stretch>
        </p:blipFill>
        <p:spPr bwMode="auto">
          <a:xfrm>
            <a:off x="5311775" y="0"/>
            <a:ext cx="3832225" cy="6858000"/>
          </a:xfrm>
          <a:prstGeom prst="rect">
            <a:avLst/>
          </a:prstGeom>
          <a:noFill/>
          <a:ln w="9525">
            <a:noFill/>
            <a:miter lim="800000"/>
            <a:headEnd/>
            <a:tailEnd/>
          </a:ln>
        </p:spPr>
      </p:pic>
      <p:sp>
        <p:nvSpPr>
          <p:cNvPr id="11" name="Rounded Rectangle 10"/>
          <p:cNvSpPr>
            <a:spLocks noChangeArrowheads="1"/>
          </p:cNvSpPr>
          <p:nvPr/>
        </p:nvSpPr>
        <p:spPr bwMode="auto">
          <a:xfrm>
            <a:off x="719138" y="4289425"/>
            <a:ext cx="3916362" cy="754063"/>
          </a:xfrm>
          <a:prstGeom prst="roundRect">
            <a:avLst>
              <a:gd name="adj" fmla="val 10702"/>
            </a:avLst>
          </a:prstGeom>
          <a:noFill/>
          <a:ln w="38100">
            <a:solidFill>
              <a:srgbClr val="3CC5DD"/>
            </a:solidFill>
            <a:round/>
            <a:headEnd/>
            <a:tailEnd/>
          </a:ln>
          <a:effectLst/>
        </p:spPr>
        <p:txBody>
          <a:bodyPr lIns="91438" tIns="45719" rIns="91438" bIns="45719" anchor="ctr"/>
          <a:lstStyle/>
          <a:p>
            <a:pPr algn="ctr" defTabSz="457190">
              <a:defRPr/>
            </a:pPr>
            <a:endParaRPr lang="en-US" sz="1800" dirty="0">
              <a:ln>
                <a:solidFill>
                  <a:srgbClr val="3CC5DD"/>
                </a:solidFill>
              </a:ln>
              <a:solidFill>
                <a:srgbClr val="3CC5DD"/>
              </a:solidFill>
              <a:latin typeface="+mn-lt"/>
              <a:ea typeface="+mn-ea"/>
              <a:cs typeface="+mn-cs"/>
            </a:endParaRPr>
          </a:p>
        </p:txBody>
      </p:sp>
      <p:sp>
        <p:nvSpPr>
          <p:cNvPr id="8200" name="Rectangle 11"/>
          <p:cNvSpPr>
            <a:spLocks noChangeArrowheads="1"/>
          </p:cNvSpPr>
          <p:nvPr/>
        </p:nvSpPr>
        <p:spPr bwMode="auto">
          <a:xfrm>
            <a:off x="719138" y="5426075"/>
            <a:ext cx="4210050" cy="923925"/>
          </a:xfrm>
          <a:prstGeom prst="rect">
            <a:avLst/>
          </a:prstGeom>
          <a:noFill/>
          <a:ln w="9525">
            <a:noFill/>
            <a:miter lim="800000"/>
            <a:headEnd/>
            <a:tailEnd/>
          </a:ln>
        </p:spPr>
        <p:txBody>
          <a:bodyPr>
            <a:prstTxWarp prst="textNoShape">
              <a:avLst/>
            </a:prstTxWarp>
            <a:spAutoFit/>
          </a:bodyPr>
          <a:lstStyle/>
          <a:p>
            <a:pPr>
              <a:spcBef>
                <a:spcPts val="2400"/>
              </a:spcBef>
            </a:pPr>
            <a:r>
              <a:rPr lang="en-US" sz="1800" i="1">
                <a:solidFill>
                  <a:schemeClr val="bg1"/>
                </a:solidFill>
                <a:ea typeface="Arial" pitchFamily="-112" charset="0"/>
                <a:cs typeface="Arial" pitchFamily="-112" charset="0"/>
              </a:rPr>
              <a:t>If there is not an experienced presenter available use the Business Overview video on the DVD</a:t>
            </a:r>
            <a:endParaRPr lang="en-US" sz="1800" i="1">
              <a:solidFill>
                <a:srgbClr val="BFE400"/>
              </a:solidFill>
              <a:ea typeface="Arial" pitchFamily="-112" charset="0"/>
              <a:cs typeface="Arial" pitchFamily="-112" charset="0"/>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Text Box 3"/>
          <p:cNvSpPr txBox="1">
            <a:spLocks noChangeArrowheads="1"/>
          </p:cNvSpPr>
          <p:nvPr/>
        </p:nvSpPr>
        <p:spPr bwMode="auto">
          <a:xfrm>
            <a:off x="838200" y="1600200"/>
            <a:ext cx="8108950" cy="2954338"/>
          </a:xfrm>
          <a:prstGeom prst="rect">
            <a:avLst/>
          </a:prstGeom>
          <a:noFill/>
          <a:ln w="9525">
            <a:noFill/>
            <a:miter lim="800000"/>
            <a:headEnd/>
            <a:tailEnd/>
          </a:ln>
        </p:spPr>
        <p:txBody>
          <a:bodyPr lIns="91438" tIns="45719" rIns="91438" bIns="45719">
            <a:prstTxWarp prst="textNoShape">
              <a:avLst/>
            </a:prstTxWarp>
            <a:spAutoFit/>
          </a:bodyPr>
          <a:lstStyle/>
          <a:p>
            <a:pPr marL="741363" indent="-741363">
              <a:spcBef>
                <a:spcPts val="2400"/>
              </a:spcBef>
            </a:pPr>
            <a:r>
              <a:rPr lang="en-US" sz="4200">
                <a:solidFill>
                  <a:srgbClr val="3CC5DD"/>
                </a:solidFill>
                <a:ea typeface="Arial" pitchFamily="-112" charset="0"/>
                <a:cs typeface="Arial" pitchFamily="-112" charset="0"/>
              </a:rPr>
              <a:t>Types of Presentations:</a:t>
            </a:r>
          </a:p>
          <a:p>
            <a:pPr marL="741363" indent="-741363">
              <a:spcBef>
                <a:spcPts val="2400"/>
              </a:spcBef>
              <a:buFont typeface="Calibri" pitchFamily="-112" charset="0"/>
              <a:buAutoNum type="arabicPeriod"/>
            </a:pPr>
            <a:r>
              <a:rPr lang="en-US" sz="2800">
                <a:solidFill>
                  <a:schemeClr val="bg1"/>
                </a:solidFill>
                <a:ea typeface="Arial" pitchFamily="-112" charset="0"/>
                <a:cs typeface="Arial" pitchFamily="-112" charset="0"/>
              </a:rPr>
              <a:t>Personal Presentation</a:t>
            </a:r>
          </a:p>
          <a:p>
            <a:pPr marL="741363" indent="-741363">
              <a:spcBef>
                <a:spcPts val="2400"/>
              </a:spcBef>
              <a:buFont typeface="Calibri" pitchFamily="-112" charset="0"/>
              <a:buAutoNum type="arabicPeriod"/>
            </a:pPr>
            <a:r>
              <a:rPr lang="en-US" sz="2800">
                <a:solidFill>
                  <a:schemeClr val="bg1"/>
                </a:solidFill>
                <a:ea typeface="Arial" pitchFamily="-112" charset="0"/>
                <a:cs typeface="Arial" pitchFamily="-112" charset="0"/>
              </a:rPr>
              <a:t>In Home Presentation</a:t>
            </a:r>
          </a:p>
          <a:p>
            <a:pPr marL="741363" indent="-741363">
              <a:spcBef>
                <a:spcPts val="2400"/>
              </a:spcBef>
              <a:buFont typeface="Calibri" pitchFamily="-112" charset="0"/>
              <a:buAutoNum type="arabicPeriod"/>
            </a:pPr>
            <a:r>
              <a:rPr lang="en-US" sz="2800">
                <a:solidFill>
                  <a:schemeClr val="bg1"/>
                </a:solidFill>
                <a:ea typeface="Arial" pitchFamily="-112" charset="0"/>
                <a:cs typeface="Arial" pitchFamily="-112" charset="0"/>
              </a:rPr>
              <a:t>Group Presentation</a:t>
            </a:r>
          </a:p>
        </p:txBody>
      </p:sp>
      <p:sp>
        <p:nvSpPr>
          <p:cNvPr id="6" name="Rectangle 5"/>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9221"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Invite Prospects to a Presentation</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Text Box 3"/>
          <p:cNvSpPr txBox="1">
            <a:spLocks noChangeArrowheads="1"/>
          </p:cNvSpPr>
          <p:nvPr/>
        </p:nvSpPr>
        <p:spPr bwMode="auto">
          <a:xfrm>
            <a:off x="838200" y="1600200"/>
            <a:ext cx="8108950" cy="4308475"/>
          </a:xfrm>
          <a:prstGeom prst="rect">
            <a:avLst/>
          </a:prstGeom>
          <a:noFill/>
          <a:ln w="9525">
            <a:noFill/>
            <a:miter lim="800000"/>
            <a:headEnd/>
            <a:tailEnd/>
          </a:ln>
        </p:spPr>
        <p:txBody>
          <a:bodyPr lIns="91438" tIns="45719" rIns="91438" bIns="45719">
            <a:prstTxWarp prst="textNoShape">
              <a:avLst/>
            </a:prstTxWarp>
            <a:spAutoFit/>
          </a:bodyPr>
          <a:lstStyle/>
          <a:p>
            <a:pPr marL="741363" indent="-741363">
              <a:spcBef>
                <a:spcPts val="2400"/>
              </a:spcBef>
            </a:pPr>
            <a:r>
              <a:rPr lang="en-US" sz="4200">
                <a:solidFill>
                  <a:srgbClr val="3CC5DD"/>
                </a:solidFill>
                <a:ea typeface="Arial" pitchFamily="-112" charset="0"/>
                <a:cs typeface="Arial" pitchFamily="-112" charset="0"/>
              </a:rPr>
              <a:t>Types of Presentations:</a:t>
            </a:r>
          </a:p>
          <a:p>
            <a:pPr marL="741363" indent="-741363">
              <a:spcBef>
                <a:spcPts val="2400"/>
              </a:spcBef>
              <a:buFont typeface="Calibri" pitchFamily="-112" charset="0"/>
              <a:buAutoNum type="arabicPeriod"/>
            </a:pPr>
            <a:r>
              <a:rPr lang="en-US" sz="2800">
                <a:solidFill>
                  <a:schemeClr val="bg1"/>
                </a:solidFill>
                <a:ea typeface="Arial" pitchFamily="-112" charset="0"/>
                <a:cs typeface="Arial" pitchFamily="-112" charset="0"/>
              </a:rPr>
              <a:t>Personal Presentation</a:t>
            </a:r>
          </a:p>
          <a:p>
            <a:pPr marL="1314450" lvl="2" indent="-571500">
              <a:spcBef>
                <a:spcPts val="2400"/>
              </a:spcBef>
              <a:buFont typeface="Arial" pitchFamily="-112" charset="0"/>
              <a:buChar char="•"/>
            </a:pPr>
            <a:r>
              <a:rPr lang="en-US">
                <a:solidFill>
                  <a:srgbClr val="3CC5DD"/>
                </a:solidFill>
                <a:ea typeface="Arial" pitchFamily="-112" charset="0"/>
                <a:cs typeface="Arial" pitchFamily="-112" charset="0"/>
              </a:rPr>
              <a:t>Anywhere, Any time, Any place</a:t>
            </a:r>
          </a:p>
          <a:p>
            <a:pPr marL="1314450" lvl="2" indent="-571500">
              <a:spcBef>
                <a:spcPts val="2400"/>
              </a:spcBef>
              <a:buFont typeface="Arial" pitchFamily="-112" charset="0"/>
              <a:buChar char="•"/>
            </a:pPr>
            <a:r>
              <a:rPr lang="en-US">
                <a:solidFill>
                  <a:srgbClr val="3CC5DD"/>
                </a:solidFill>
                <a:ea typeface="Arial" pitchFamily="-112" charset="0"/>
                <a:cs typeface="Arial" pitchFamily="-112" charset="0"/>
              </a:rPr>
              <a:t>You, Prospect and Presenter</a:t>
            </a:r>
            <a:endParaRPr lang="en-US" sz="2800">
              <a:solidFill>
                <a:srgbClr val="3CC5DD"/>
              </a:solidFill>
              <a:ea typeface="Arial" pitchFamily="-112" charset="0"/>
              <a:cs typeface="Arial" pitchFamily="-112" charset="0"/>
            </a:endParaRPr>
          </a:p>
          <a:p>
            <a:pPr marL="741363" indent="-741363">
              <a:spcBef>
                <a:spcPts val="2400"/>
              </a:spcBef>
              <a:buFont typeface="Calibri" pitchFamily="-112" charset="0"/>
              <a:buAutoNum type="arabicPeriod"/>
            </a:pPr>
            <a:r>
              <a:rPr lang="en-US" sz="2800">
                <a:solidFill>
                  <a:schemeClr val="bg1"/>
                </a:solidFill>
                <a:ea typeface="Arial" pitchFamily="-112" charset="0"/>
                <a:cs typeface="Arial" pitchFamily="-112" charset="0"/>
              </a:rPr>
              <a:t>In Home Presentation</a:t>
            </a:r>
          </a:p>
          <a:p>
            <a:pPr marL="741363" indent="-741363">
              <a:spcBef>
                <a:spcPts val="2400"/>
              </a:spcBef>
              <a:buFont typeface="Calibri" pitchFamily="-112" charset="0"/>
              <a:buAutoNum type="arabicPeriod"/>
            </a:pPr>
            <a:r>
              <a:rPr lang="en-US" sz="2800">
                <a:solidFill>
                  <a:schemeClr val="bg1"/>
                </a:solidFill>
                <a:ea typeface="Arial" pitchFamily="-112" charset="0"/>
                <a:cs typeface="Arial" pitchFamily="-112" charset="0"/>
              </a:rPr>
              <a:t>Group Presentation</a:t>
            </a:r>
          </a:p>
        </p:txBody>
      </p:sp>
      <p:sp>
        <p:nvSpPr>
          <p:cNvPr id="6" name="Rectangle 5"/>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10245"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Invite Prospects to a Presentation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2290" name="Picture 12" descr="weekly_training9.jpg"/>
          <p:cNvPicPr>
            <a:picLocks noChangeAspect="1"/>
          </p:cNvPicPr>
          <p:nvPr/>
        </p:nvPicPr>
        <p:blipFill>
          <a:blip r:embed="rId3"/>
          <a:srcRect/>
          <a:stretch>
            <a:fillRect/>
          </a:stretch>
        </p:blipFill>
        <p:spPr bwMode="auto">
          <a:xfrm>
            <a:off x="5105400" y="0"/>
            <a:ext cx="4038600" cy="6858000"/>
          </a:xfrm>
          <a:prstGeom prst="rect">
            <a:avLst/>
          </a:prstGeom>
          <a:noFill/>
          <a:ln w="9525">
            <a:noFill/>
            <a:miter lim="800000"/>
            <a:headEnd/>
            <a:tailEnd/>
          </a:ln>
        </p:spPr>
      </p:pic>
      <p:sp>
        <p:nvSpPr>
          <p:cNvPr id="12291" name="Rectangle 3"/>
          <p:cNvSpPr txBox="1">
            <a:spLocks noChangeArrowheads="1"/>
          </p:cNvSpPr>
          <p:nvPr/>
        </p:nvSpPr>
        <p:spPr bwMode="auto">
          <a:xfrm>
            <a:off x="661988" y="1295400"/>
            <a:ext cx="4718050" cy="4525963"/>
          </a:xfrm>
          <a:prstGeom prst="rect">
            <a:avLst/>
          </a:prstGeom>
          <a:noFill/>
          <a:ln w="9525">
            <a:noFill/>
            <a:miter lim="800000"/>
            <a:headEnd/>
            <a:tailEnd/>
          </a:ln>
        </p:spPr>
        <p:txBody>
          <a:bodyPr lIns="91438" tIns="45719" rIns="91438" bIns="45719">
            <a:prstTxWarp prst="textNoShape">
              <a:avLst/>
            </a:prstTxWarp>
          </a:bodyPr>
          <a:lstStyle/>
          <a:p>
            <a:pPr eaLnBrk="0" hangingPunct="0">
              <a:spcBef>
                <a:spcPct val="20000"/>
              </a:spcBef>
            </a:pPr>
            <a:r>
              <a:rPr lang="en-US" sz="3800">
                <a:solidFill>
                  <a:srgbClr val="3CC5DD"/>
                </a:solidFill>
              </a:rPr>
              <a:t>Make Your </a:t>
            </a:r>
            <a:br>
              <a:rPr lang="en-US" sz="3800">
                <a:solidFill>
                  <a:srgbClr val="3CC5DD"/>
                </a:solidFill>
              </a:rPr>
            </a:br>
            <a:r>
              <a:rPr lang="en-US" sz="3800">
                <a:solidFill>
                  <a:srgbClr val="3CC5DD"/>
                </a:solidFill>
              </a:rPr>
              <a:t>Contact List</a:t>
            </a:r>
          </a:p>
          <a:p>
            <a:pPr>
              <a:spcBef>
                <a:spcPts val="500"/>
              </a:spcBef>
              <a:buFont typeface="Arial" pitchFamily="-112" charset="0"/>
              <a:buChar char="•"/>
            </a:pPr>
            <a:r>
              <a:rPr lang="en-US" sz="2200">
                <a:solidFill>
                  <a:schemeClr val="bg1"/>
                </a:solidFill>
              </a:rPr>
              <a:t>Friends</a:t>
            </a:r>
          </a:p>
          <a:p>
            <a:pPr>
              <a:spcBef>
                <a:spcPts val="500"/>
              </a:spcBef>
              <a:buFont typeface="Arial" pitchFamily="-112" charset="0"/>
              <a:buChar char="•"/>
            </a:pPr>
            <a:r>
              <a:rPr lang="en-US" sz="2200">
                <a:solidFill>
                  <a:schemeClr val="bg1"/>
                </a:solidFill>
              </a:rPr>
              <a:t>Family</a:t>
            </a:r>
          </a:p>
          <a:p>
            <a:pPr>
              <a:spcBef>
                <a:spcPts val="500"/>
              </a:spcBef>
              <a:buFont typeface="Arial" pitchFamily="-112" charset="0"/>
              <a:buChar char="•"/>
            </a:pPr>
            <a:r>
              <a:rPr lang="en-US" sz="2200">
                <a:solidFill>
                  <a:schemeClr val="bg1"/>
                </a:solidFill>
              </a:rPr>
              <a:t>People from work</a:t>
            </a:r>
          </a:p>
          <a:p>
            <a:pPr>
              <a:spcBef>
                <a:spcPts val="500"/>
              </a:spcBef>
              <a:buFont typeface="Arial" pitchFamily="-112" charset="0"/>
              <a:buChar char="•"/>
            </a:pPr>
            <a:r>
              <a:rPr lang="en-US" sz="2200">
                <a:solidFill>
                  <a:schemeClr val="bg1"/>
                </a:solidFill>
              </a:rPr>
              <a:t>Church/Temple</a:t>
            </a:r>
          </a:p>
          <a:p>
            <a:pPr>
              <a:spcBef>
                <a:spcPts val="500"/>
              </a:spcBef>
              <a:buFont typeface="Arial" pitchFamily="-112" charset="0"/>
              <a:buChar char="•"/>
            </a:pPr>
            <a:r>
              <a:rPr lang="en-US" sz="2200">
                <a:solidFill>
                  <a:schemeClr val="bg1"/>
                </a:solidFill>
              </a:rPr>
              <a:t>School</a:t>
            </a:r>
          </a:p>
          <a:p>
            <a:pPr>
              <a:spcBef>
                <a:spcPts val="500"/>
              </a:spcBef>
              <a:buFont typeface="Arial" pitchFamily="-112" charset="0"/>
              <a:buChar char="•"/>
            </a:pPr>
            <a:r>
              <a:rPr lang="en-US" sz="2200">
                <a:solidFill>
                  <a:schemeClr val="bg1"/>
                </a:solidFill>
              </a:rPr>
              <a:t>Places You Spend Your Money</a:t>
            </a:r>
          </a:p>
          <a:p>
            <a:pPr>
              <a:spcBef>
                <a:spcPts val="500"/>
              </a:spcBef>
              <a:buFont typeface="Arial" pitchFamily="-112" charset="0"/>
              <a:buChar char="•"/>
            </a:pPr>
            <a:r>
              <a:rPr lang="en-US" sz="2200">
                <a:solidFill>
                  <a:schemeClr val="bg1"/>
                </a:solidFill>
              </a:rPr>
              <a:t>Sports/Clubs/Associations</a:t>
            </a:r>
          </a:p>
          <a:p>
            <a:pPr>
              <a:spcBef>
                <a:spcPts val="500"/>
              </a:spcBef>
              <a:buFont typeface="Arial" pitchFamily="-112" charset="0"/>
              <a:buChar char="•"/>
            </a:pPr>
            <a:r>
              <a:rPr lang="en-US" sz="3200" b="1">
                <a:solidFill>
                  <a:schemeClr val="bg1"/>
                </a:solidFill>
              </a:rPr>
              <a:t>Business Owners</a:t>
            </a:r>
          </a:p>
        </p:txBody>
      </p:sp>
      <p:sp>
        <p:nvSpPr>
          <p:cNvPr id="11" name="Rectangle 10"/>
          <p:cNvSpPr>
            <a:spLocks noChangeArrowheads="1"/>
          </p:cNvSpPr>
          <p:nvPr/>
        </p:nvSpPr>
        <p:spPr bwMode="auto">
          <a:xfrm>
            <a:off x="0" y="417513"/>
            <a:ext cx="9144000" cy="571500"/>
          </a:xfrm>
          <a:prstGeom prst="rect">
            <a:avLst/>
          </a:prstGeom>
          <a:solidFill>
            <a:schemeClr val="bg1"/>
          </a:solidFill>
          <a:ln w="9525">
            <a:noFill/>
            <a:miter lim="800000"/>
            <a:headEnd/>
            <a:tailEnd/>
          </a:ln>
          <a:effectLst>
            <a:outerShdw dist="38100" dir="2700000" rotWithShape="0">
              <a:srgbClr val="808080">
                <a:alpha val="42999"/>
              </a:srgbClr>
            </a:outerShdw>
          </a:effectLst>
        </p:spPr>
        <p:txBody>
          <a:bodyPr anchor="ctr"/>
          <a:lstStyle/>
          <a:p>
            <a:pPr algn="ctr">
              <a:defRPr/>
            </a:pPr>
            <a:endParaRPr lang="en-US">
              <a:solidFill>
                <a:schemeClr val="lt1"/>
              </a:solidFill>
              <a:latin typeface="+mn-lt"/>
              <a:ea typeface="+mn-ea"/>
              <a:cs typeface="+mn-cs"/>
            </a:endParaRPr>
          </a:p>
        </p:txBody>
      </p:sp>
      <p:sp>
        <p:nvSpPr>
          <p:cNvPr id="12"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Getting Started/Mindset</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Text Box 3"/>
          <p:cNvSpPr txBox="1">
            <a:spLocks noChangeArrowheads="1"/>
          </p:cNvSpPr>
          <p:nvPr/>
        </p:nvSpPr>
        <p:spPr bwMode="auto">
          <a:xfrm>
            <a:off x="838200" y="1600200"/>
            <a:ext cx="8108950" cy="4308475"/>
          </a:xfrm>
          <a:prstGeom prst="rect">
            <a:avLst/>
          </a:prstGeom>
          <a:noFill/>
          <a:ln w="9525">
            <a:noFill/>
            <a:miter lim="800000"/>
            <a:headEnd/>
            <a:tailEnd/>
          </a:ln>
        </p:spPr>
        <p:txBody>
          <a:bodyPr lIns="91438" tIns="45719" rIns="91438" bIns="45719">
            <a:prstTxWarp prst="textNoShape">
              <a:avLst/>
            </a:prstTxWarp>
            <a:spAutoFit/>
          </a:bodyPr>
          <a:lstStyle/>
          <a:p>
            <a:pPr marL="741363" indent="-741363">
              <a:spcBef>
                <a:spcPts val="2400"/>
              </a:spcBef>
            </a:pPr>
            <a:r>
              <a:rPr lang="en-US" sz="4200">
                <a:solidFill>
                  <a:srgbClr val="3CC5DD"/>
                </a:solidFill>
                <a:ea typeface="Arial" pitchFamily="-112" charset="0"/>
                <a:cs typeface="Arial" pitchFamily="-112" charset="0"/>
              </a:rPr>
              <a:t>Types of Presentations:</a:t>
            </a:r>
          </a:p>
          <a:p>
            <a:pPr marL="741363" indent="-741363">
              <a:spcBef>
                <a:spcPts val="2400"/>
              </a:spcBef>
              <a:buFont typeface="Calibri" pitchFamily="-112" charset="0"/>
              <a:buAutoNum type="arabicPeriod"/>
            </a:pPr>
            <a:r>
              <a:rPr lang="en-US" sz="2800">
                <a:solidFill>
                  <a:schemeClr val="bg1"/>
                </a:solidFill>
                <a:ea typeface="Arial" pitchFamily="-112" charset="0"/>
                <a:cs typeface="Arial" pitchFamily="-112" charset="0"/>
              </a:rPr>
              <a:t>Personal Presentation</a:t>
            </a:r>
          </a:p>
          <a:p>
            <a:pPr marL="741363" indent="-741363">
              <a:spcBef>
                <a:spcPts val="2400"/>
              </a:spcBef>
              <a:buFont typeface="Calibri" pitchFamily="-112" charset="0"/>
              <a:buAutoNum type="arabicPeriod"/>
            </a:pPr>
            <a:r>
              <a:rPr lang="en-US" sz="2800">
                <a:solidFill>
                  <a:schemeClr val="bg1"/>
                </a:solidFill>
                <a:ea typeface="Arial" pitchFamily="-112" charset="0"/>
                <a:cs typeface="Arial" pitchFamily="-112" charset="0"/>
              </a:rPr>
              <a:t>In Home Presentation</a:t>
            </a:r>
          </a:p>
          <a:p>
            <a:pPr marL="1314450" lvl="2" indent="-571500">
              <a:spcBef>
                <a:spcPts val="2400"/>
              </a:spcBef>
              <a:buFont typeface="Arial" pitchFamily="-112" charset="0"/>
              <a:buChar char="•"/>
            </a:pPr>
            <a:r>
              <a:rPr lang="en-US">
                <a:solidFill>
                  <a:srgbClr val="3CC5DD"/>
                </a:solidFill>
                <a:ea typeface="Arial" pitchFamily="-112" charset="0"/>
                <a:cs typeface="Arial" pitchFamily="-112" charset="0"/>
              </a:rPr>
              <a:t>Also called PBRs or Private Business Receptions</a:t>
            </a:r>
          </a:p>
          <a:p>
            <a:pPr marL="1314450" lvl="2" indent="-571500">
              <a:spcBef>
                <a:spcPts val="2400"/>
              </a:spcBef>
              <a:buFont typeface="Arial" pitchFamily="-112" charset="0"/>
              <a:buChar char="•"/>
            </a:pPr>
            <a:r>
              <a:rPr lang="en-US">
                <a:solidFill>
                  <a:srgbClr val="3CC5DD"/>
                </a:solidFill>
                <a:ea typeface="Arial" pitchFamily="-112" charset="0"/>
                <a:cs typeface="Arial" pitchFamily="-112" charset="0"/>
              </a:rPr>
              <a:t>Most effective way to launch your ACN Business</a:t>
            </a:r>
            <a:endParaRPr lang="en-US" sz="2800">
              <a:solidFill>
                <a:srgbClr val="3CC5DD"/>
              </a:solidFill>
              <a:ea typeface="Arial" pitchFamily="-112" charset="0"/>
              <a:cs typeface="Arial" pitchFamily="-112" charset="0"/>
            </a:endParaRPr>
          </a:p>
          <a:p>
            <a:pPr marL="741363" indent="-741363">
              <a:spcBef>
                <a:spcPts val="2400"/>
              </a:spcBef>
              <a:buFont typeface="Calibri" pitchFamily="-112" charset="0"/>
              <a:buAutoNum type="arabicPeriod"/>
            </a:pPr>
            <a:r>
              <a:rPr lang="en-US" sz="2800">
                <a:solidFill>
                  <a:schemeClr val="bg1"/>
                </a:solidFill>
                <a:ea typeface="Arial" pitchFamily="-112" charset="0"/>
                <a:cs typeface="Arial" pitchFamily="-112" charset="0"/>
              </a:rPr>
              <a:t>Group Presentation</a:t>
            </a:r>
          </a:p>
        </p:txBody>
      </p:sp>
      <p:sp>
        <p:nvSpPr>
          <p:cNvPr id="6" name="Rectangle 5"/>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11269"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Invite Prospects to a Presentation</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2290" name="Picture 9" descr="weekly_training28.jpg"/>
          <p:cNvPicPr>
            <a:picLocks noChangeAspect="1"/>
          </p:cNvPicPr>
          <p:nvPr/>
        </p:nvPicPr>
        <p:blipFill>
          <a:blip r:embed="rId3"/>
          <a:srcRect/>
          <a:stretch>
            <a:fillRect/>
          </a:stretch>
        </p:blipFill>
        <p:spPr bwMode="auto">
          <a:xfrm>
            <a:off x="5634038" y="0"/>
            <a:ext cx="3509962" cy="6858000"/>
          </a:xfrm>
          <a:prstGeom prst="rect">
            <a:avLst/>
          </a:prstGeom>
          <a:noFill/>
          <a:ln w="9525">
            <a:noFill/>
            <a:miter lim="800000"/>
            <a:headEnd/>
            <a:tailEnd/>
          </a:ln>
        </p:spPr>
      </p:pic>
      <p:sp>
        <p:nvSpPr>
          <p:cNvPr id="6" name="Rectangle 5"/>
          <p:cNvSpPr>
            <a:spLocks noChangeArrowheads="1"/>
          </p:cNvSpPr>
          <p:nvPr/>
        </p:nvSpPr>
        <p:spPr bwMode="auto">
          <a:xfrm>
            <a:off x="0" y="417513"/>
            <a:ext cx="9144000" cy="571500"/>
          </a:xfrm>
          <a:prstGeom prst="rect">
            <a:avLst/>
          </a:prstGeom>
          <a:solidFill>
            <a:schemeClr val="bg1"/>
          </a:solidFill>
          <a:ln w="9525">
            <a:noFill/>
            <a:miter lim="800000"/>
            <a:headEnd/>
            <a:tailEnd/>
          </a:ln>
          <a:effectLst>
            <a:outerShdw dist="38100" dir="2700000" rotWithShape="0">
              <a:srgbClr val="808080">
                <a:alpha val="42999"/>
              </a:srgbClr>
            </a:outerShdw>
          </a:effectLst>
        </p:spPr>
        <p:txBody>
          <a:bodyPr anchor="ctr"/>
          <a:lstStyle/>
          <a:p>
            <a:pPr algn="ctr">
              <a:defRPr/>
            </a:pPr>
            <a:endParaRPr lang="en-US">
              <a:solidFill>
                <a:schemeClr val="lt1"/>
              </a:solidFill>
              <a:latin typeface="+mn-lt"/>
              <a:ea typeface="+mn-ea"/>
              <a:cs typeface="+mn-cs"/>
            </a:endParaRPr>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12293"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Invite Prospects to a Presentation</a:t>
            </a:r>
          </a:p>
        </p:txBody>
      </p:sp>
      <p:sp>
        <p:nvSpPr>
          <p:cNvPr id="12294" name="Text Box 3"/>
          <p:cNvSpPr txBox="1">
            <a:spLocks noChangeArrowheads="1"/>
          </p:cNvSpPr>
          <p:nvPr/>
        </p:nvSpPr>
        <p:spPr bwMode="auto">
          <a:xfrm>
            <a:off x="838200" y="1600200"/>
            <a:ext cx="4854575" cy="3908425"/>
          </a:xfrm>
          <a:prstGeom prst="rect">
            <a:avLst/>
          </a:prstGeom>
          <a:noFill/>
          <a:ln w="9525">
            <a:noFill/>
            <a:miter lim="800000"/>
            <a:headEnd/>
            <a:tailEnd/>
          </a:ln>
        </p:spPr>
        <p:txBody>
          <a:bodyPr lIns="91438" tIns="45719" rIns="91438" bIns="45719">
            <a:prstTxWarp prst="textNoShape">
              <a:avLst/>
            </a:prstTxWarp>
            <a:spAutoFit/>
          </a:bodyPr>
          <a:lstStyle/>
          <a:p>
            <a:pPr>
              <a:spcBef>
                <a:spcPts val="2400"/>
              </a:spcBef>
            </a:pPr>
            <a:r>
              <a:rPr lang="en-US" sz="3200">
                <a:solidFill>
                  <a:srgbClr val="3CC5DD"/>
                </a:solidFill>
                <a:ea typeface="Arial" pitchFamily="-112" charset="0"/>
                <a:cs typeface="Arial" pitchFamily="-112" charset="0"/>
              </a:rPr>
              <a:t>Schedule your first PBR/In Home Presentation right away</a:t>
            </a:r>
          </a:p>
          <a:p>
            <a:pPr>
              <a:spcBef>
                <a:spcPts val="2400"/>
              </a:spcBef>
              <a:buFont typeface="Calibri" pitchFamily="-112" charset="0"/>
              <a:buAutoNum type="arabicPeriod"/>
            </a:pPr>
            <a:r>
              <a:rPr lang="en-US" sz="2800">
                <a:solidFill>
                  <a:schemeClr val="bg1"/>
                </a:solidFill>
                <a:ea typeface="Arial" pitchFamily="-112" charset="0"/>
                <a:cs typeface="Arial" pitchFamily="-112" charset="0"/>
              </a:rPr>
              <a:t> Pick a presentation date/time that works both for you and the presenter</a:t>
            </a:r>
          </a:p>
          <a:p>
            <a:pPr>
              <a:spcBef>
                <a:spcPts val="2400"/>
              </a:spcBef>
              <a:buFont typeface="Calibri" pitchFamily="-112" charset="0"/>
              <a:buAutoNum type="arabicPeriod"/>
            </a:pPr>
            <a:r>
              <a:rPr lang="en-US" sz="2800">
                <a:solidFill>
                  <a:schemeClr val="bg1"/>
                </a:solidFill>
                <a:ea typeface="Arial" pitchFamily="-112" charset="0"/>
                <a:cs typeface="Arial" pitchFamily="-112" charset="0"/>
              </a:rPr>
              <a:t> Start piquing and inviting</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Text Box 3"/>
          <p:cNvSpPr txBox="1">
            <a:spLocks noChangeArrowheads="1"/>
          </p:cNvSpPr>
          <p:nvPr/>
        </p:nvSpPr>
        <p:spPr bwMode="auto">
          <a:xfrm>
            <a:off x="838200" y="1600200"/>
            <a:ext cx="8108950" cy="3170238"/>
          </a:xfrm>
          <a:prstGeom prst="rect">
            <a:avLst/>
          </a:prstGeom>
          <a:noFill/>
          <a:ln w="9525">
            <a:noFill/>
            <a:miter lim="800000"/>
            <a:headEnd/>
            <a:tailEnd/>
          </a:ln>
        </p:spPr>
        <p:txBody>
          <a:bodyPr lIns="91438" tIns="45719" rIns="91438" bIns="45719">
            <a:prstTxWarp prst="textNoShape">
              <a:avLst/>
            </a:prstTxWarp>
            <a:spAutoFit/>
          </a:bodyPr>
          <a:lstStyle/>
          <a:p>
            <a:pPr marL="512763" indent="-512763">
              <a:spcBef>
                <a:spcPts val="2400"/>
              </a:spcBef>
              <a:buFont typeface="Calibri" pitchFamily="-112" charset="0"/>
              <a:buAutoNum type="arabicPeriod"/>
            </a:pPr>
            <a:r>
              <a:rPr lang="en-US" sz="2800">
                <a:solidFill>
                  <a:schemeClr val="bg1"/>
                </a:solidFill>
                <a:ea typeface="Arial" pitchFamily="-112" charset="0"/>
                <a:cs typeface="Arial" pitchFamily="-112" charset="0"/>
              </a:rPr>
              <a:t>Are you looking at something outside of what you are currently doing?</a:t>
            </a:r>
          </a:p>
          <a:p>
            <a:pPr marL="512763" indent="-512763">
              <a:spcBef>
                <a:spcPts val="2400"/>
              </a:spcBef>
              <a:buFont typeface="Calibri" pitchFamily="-112" charset="0"/>
              <a:buAutoNum type="arabicPeriod"/>
            </a:pPr>
            <a:r>
              <a:rPr lang="en-US" sz="2800">
                <a:solidFill>
                  <a:schemeClr val="bg1"/>
                </a:solidFill>
                <a:ea typeface="Arial" pitchFamily="-112" charset="0"/>
                <a:cs typeface="Arial" pitchFamily="-112" charset="0"/>
              </a:rPr>
              <a:t>Are you open to making some extra money?</a:t>
            </a:r>
          </a:p>
          <a:p>
            <a:pPr marL="512763" indent="-512763">
              <a:spcBef>
                <a:spcPts val="2400"/>
              </a:spcBef>
              <a:buFont typeface="Calibri" pitchFamily="-112" charset="0"/>
              <a:buAutoNum type="arabicPeriod"/>
            </a:pPr>
            <a:r>
              <a:rPr lang="en-US" sz="2800">
                <a:solidFill>
                  <a:schemeClr val="bg1"/>
                </a:solidFill>
                <a:ea typeface="Arial" pitchFamily="-112" charset="0"/>
                <a:cs typeface="Arial" pitchFamily="-112" charset="0"/>
              </a:rPr>
              <a:t>Are you open to diversifying your income?</a:t>
            </a:r>
          </a:p>
          <a:p>
            <a:pPr marL="512763" indent="-512763">
              <a:spcBef>
                <a:spcPts val="2400"/>
              </a:spcBef>
              <a:buFont typeface="Calibri" pitchFamily="-112" charset="0"/>
              <a:buAutoNum type="arabicPeriod"/>
            </a:pPr>
            <a:r>
              <a:rPr lang="en-US" sz="2800">
                <a:solidFill>
                  <a:schemeClr val="bg1"/>
                </a:solidFill>
                <a:ea typeface="Arial" pitchFamily="-112" charset="0"/>
                <a:cs typeface="Arial" pitchFamily="-112" charset="0"/>
              </a:rPr>
              <a:t>Can I get your opinion about something?</a:t>
            </a:r>
          </a:p>
        </p:txBody>
      </p:sp>
      <p:sp>
        <p:nvSpPr>
          <p:cNvPr id="27651" name="TextBox 6"/>
          <p:cNvSpPr txBox="1">
            <a:spLocks noChangeArrowheads="1"/>
          </p:cNvSpPr>
          <p:nvPr/>
        </p:nvSpPr>
        <p:spPr bwMode="auto">
          <a:xfrm>
            <a:off x="0" y="5172075"/>
            <a:ext cx="9144000" cy="523875"/>
          </a:xfrm>
          <a:prstGeom prst="rect">
            <a:avLst/>
          </a:prstGeom>
          <a:noFill/>
          <a:ln w="9525">
            <a:noFill/>
            <a:miter lim="800000"/>
            <a:headEnd/>
            <a:tailEnd/>
          </a:ln>
        </p:spPr>
        <p:txBody>
          <a:bodyPr lIns="91438" tIns="45719" rIns="91438" bIns="45719">
            <a:spAutoFit/>
          </a:bodyPr>
          <a:lstStyle/>
          <a:p>
            <a:pPr algn="ctr">
              <a:defRPr/>
            </a:pPr>
            <a:r>
              <a:rPr lang="en-US" sz="2800" b="1" dirty="0">
                <a:solidFill>
                  <a:srgbClr val="E10300"/>
                </a:solidFill>
                <a:latin typeface="Arial" charset="0"/>
                <a:ea typeface="ＭＳ Ｐゴシック" charset="-128"/>
                <a:cs typeface="ＭＳ Ｐゴシック" charset="-128"/>
              </a:rPr>
              <a:t>Red</a:t>
            </a:r>
            <a:r>
              <a:rPr lang="en-US" sz="2800" dirty="0">
                <a:solidFill>
                  <a:srgbClr val="FFFFFF"/>
                </a:solidFill>
                <a:latin typeface="Arial" charset="0"/>
                <a:ea typeface="ＭＳ Ｐゴシック" charset="-128"/>
                <a:cs typeface="ＭＳ Ｐゴシック" charset="-128"/>
              </a:rPr>
              <a:t>=Yes    </a:t>
            </a:r>
            <a:r>
              <a:rPr lang="en-US" sz="2800" b="1" dirty="0">
                <a:solidFill>
                  <a:srgbClr val="008000"/>
                </a:solidFill>
                <a:latin typeface="Arial" charset="0"/>
                <a:ea typeface="ＭＳ Ｐゴシック" charset="-128"/>
                <a:cs typeface="ＭＳ Ｐゴシック" charset="-128"/>
              </a:rPr>
              <a:t>Green</a:t>
            </a:r>
            <a:r>
              <a:rPr lang="en-US" sz="2800" dirty="0">
                <a:solidFill>
                  <a:srgbClr val="FFFFFF"/>
                </a:solidFill>
                <a:latin typeface="Arial" charset="0"/>
                <a:ea typeface="ＭＳ Ｐゴシック" charset="-128"/>
                <a:cs typeface="ＭＳ Ｐゴシック" charset="-128"/>
              </a:rPr>
              <a:t>=Questions     </a:t>
            </a:r>
            <a:r>
              <a:rPr lang="en-US" sz="2800" b="1" dirty="0">
                <a:solidFill>
                  <a:schemeClr val="accent6">
                    <a:lumMod val="50000"/>
                  </a:schemeClr>
                </a:solidFill>
                <a:latin typeface="Arial" charset="0"/>
                <a:ea typeface="ＭＳ Ｐゴシック" charset="-128"/>
                <a:cs typeface="ＭＳ Ｐゴシック" charset="-128"/>
              </a:rPr>
              <a:t>Brown</a:t>
            </a:r>
            <a:r>
              <a:rPr lang="en-US" sz="2800" dirty="0">
                <a:solidFill>
                  <a:srgbClr val="FFFFFF"/>
                </a:solidFill>
                <a:latin typeface="Arial" charset="0"/>
                <a:ea typeface="ＭＳ Ｐゴシック" charset="-128"/>
                <a:cs typeface="ＭＳ Ｐゴシック" charset="-128"/>
              </a:rPr>
              <a:t>=No</a:t>
            </a:r>
          </a:p>
        </p:txBody>
      </p:sp>
      <p:sp>
        <p:nvSpPr>
          <p:cNvPr id="9" name="Rectangle 8"/>
          <p:cNvSpPr>
            <a:spLocks noChangeArrowheads="1"/>
          </p:cNvSpPr>
          <p:nvPr/>
        </p:nvSpPr>
        <p:spPr bwMode="auto">
          <a:xfrm>
            <a:off x="827088" y="5126038"/>
            <a:ext cx="7502525" cy="685800"/>
          </a:xfrm>
          <a:prstGeom prst="rect">
            <a:avLst/>
          </a:prstGeom>
          <a:noFill/>
          <a:ln w="9525">
            <a:solidFill>
              <a:schemeClr val="bg1"/>
            </a:solidFill>
            <a:miter lim="800000"/>
            <a:headEnd/>
            <a:tailEnd/>
          </a:ln>
          <a:effectLst>
            <a:outerShdw dist="23000" dir="5400000" rotWithShape="0">
              <a:srgbClr val="808080">
                <a:alpha val="34998"/>
              </a:srgbClr>
            </a:outerShdw>
          </a:effectLst>
        </p:spPr>
        <p:txBody>
          <a:bodyPr lIns="91438" tIns="45719" rIns="91438" bIns="45719" anchor="ctr"/>
          <a:lstStyle/>
          <a:p>
            <a:pPr algn="ctr" defTabSz="457190">
              <a:defRPr/>
            </a:pPr>
            <a:endParaRPr lang="en-US" sz="1800" dirty="0">
              <a:solidFill>
                <a:schemeClr val="lt1"/>
              </a:solidFill>
              <a:latin typeface="+mn-lt"/>
              <a:ea typeface="+mn-ea"/>
              <a:cs typeface="+mn-cs"/>
            </a:endParaRPr>
          </a:p>
        </p:txBody>
      </p:sp>
      <p:sp>
        <p:nvSpPr>
          <p:cNvPr id="8" name="Rectangle 7"/>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14343"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Pique Interest Examples</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 name="Rectangle 11"/>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21512" name="TextBox 4"/>
          <p:cNvSpPr txBox="1">
            <a:spLocks noChangeArrowheads="1"/>
          </p:cNvSpPr>
          <p:nvPr/>
        </p:nvSpPr>
        <p:spPr bwMode="auto">
          <a:xfrm>
            <a:off x="431800" y="965200"/>
            <a:ext cx="9150350" cy="430885"/>
          </a:xfrm>
          <a:prstGeom prst="rect">
            <a:avLst/>
          </a:prstGeom>
          <a:noFill/>
          <a:ln w="9525">
            <a:noFill/>
            <a:miter lim="800000"/>
            <a:headEnd/>
            <a:tailEnd/>
          </a:ln>
        </p:spPr>
        <p:txBody>
          <a:bodyPr lIns="91438" tIns="45719" rIns="91438" bIns="45719">
            <a:prstTxWarp prst="textNoShape">
              <a:avLst/>
            </a:prstTxWarp>
            <a:spAutoFit/>
          </a:bodyPr>
          <a:lstStyle/>
          <a:p>
            <a:r>
              <a:rPr lang="en-US" sz="2200" dirty="0" smtClean="0">
                <a:solidFill>
                  <a:srgbClr val="3CC5DD"/>
                </a:solidFill>
              </a:rPr>
              <a:t>Pique Interest</a:t>
            </a:r>
          </a:p>
        </p:txBody>
      </p:sp>
      <p:graphicFrame>
        <p:nvGraphicFramePr>
          <p:cNvPr id="14" name="Table 13"/>
          <p:cNvGraphicFramePr>
            <a:graphicFrameLocks noGrp="1"/>
          </p:cNvGraphicFramePr>
          <p:nvPr/>
        </p:nvGraphicFramePr>
        <p:xfrm>
          <a:off x="980033" y="1411288"/>
          <a:ext cx="6657975" cy="4956176"/>
        </p:xfrm>
        <a:graphic>
          <a:graphicData uri="http://schemas.openxmlformats.org/drawingml/2006/table">
            <a:tbl>
              <a:tblPr/>
              <a:tblGrid>
                <a:gridCol w="3328988"/>
                <a:gridCol w="3328987"/>
              </a:tblGrid>
              <a:tr h="677863">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3100" b="1" i="0" u="none" strike="noStrike" cap="none" normalizeH="0" baseline="0">
                          <a:ln>
                            <a:noFill/>
                          </a:ln>
                          <a:solidFill>
                            <a:srgbClr val="FFFFFF"/>
                          </a:solidFill>
                          <a:effectLst>
                            <a:outerShdw blurRad="38100" dist="38100" dir="2700000" algn="tl">
                              <a:srgbClr val="000000"/>
                            </a:outerShdw>
                          </a:effectLst>
                          <a:latin typeface="Calibri" pitchFamily="-112" charset="0"/>
                          <a:ea typeface="MS PGothic" pitchFamily="34" charset="-128"/>
                          <a:cs typeface="MS PGothic" pitchFamily="34" charset="-128"/>
                        </a:rPr>
                        <a:t>BAD WORDS</a:t>
                      </a:r>
                      <a:endParaRPr kumimoji="0" lang="en-US" sz="3100" b="1" i="0" u="none" strike="noStrike" cap="none" normalizeH="0" baseline="0">
                        <a:ln>
                          <a:noFill/>
                        </a:ln>
                        <a:solidFill>
                          <a:srgbClr val="4A452A"/>
                        </a:solidFill>
                        <a:effectLst>
                          <a:outerShdw blurRad="38100" dist="38100" dir="2700000" algn="tl">
                            <a:srgbClr val="000000"/>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4BACC6"/>
                    </a:solidFill>
                  </a:tcPr>
                </a:tc>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3100" b="1" i="0" u="none" strike="noStrike" cap="none" normalizeH="0" baseline="0">
                          <a:ln>
                            <a:noFill/>
                          </a:ln>
                          <a:solidFill>
                            <a:srgbClr val="FFFFFF"/>
                          </a:solidFill>
                          <a:effectLst>
                            <a:outerShdw blurRad="38100" dist="38100" dir="2700000" algn="tl">
                              <a:srgbClr val="000000"/>
                            </a:outerShdw>
                          </a:effectLst>
                          <a:latin typeface="Calibri" pitchFamily="-112" charset="0"/>
                          <a:ea typeface="MS PGothic" pitchFamily="34" charset="-128"/>
                          <a:cs typeface="MS PGothic" pitchFamily="34" charset="-128"/>
                        </a:rPr>
                        <a:t>GOOD WORDS</a:t>
                      </a:r>
                      <a:endParaRPr kumimoji="0" lang="en-US" sz="3100" b="1" i="0" u="none" strike="noStrike" cap="none" normalizeH="0" baseline="0">
                        <a:ln>
                          <a:noFill/>
                        </a:ln>
                        <a:solidFill>
                          <a:srgbClr val="4A452A"/>
                        </a:solidFill>
                        <a:effectLst>
                          <a:outerShdw blurRad="38100" dist="38100" dir="2700000" algn="tl">
                            <a:srgbClr val="000000"/>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4BACC6"/>
                    </a:solidFill>
                  </a:tcPr>
                </a:tc>
              </a:tr>
              <a:tr h="595313">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FFFFFF"/>
                            </a:outerShdw>
                          </a:effectLst>
                          <a:latin typeface="Calibri" pitchFamily="-112" charset="0"/>
                          <a:ea typeface="MS PGothic" pitchFamily="34" charset="-128"/>
                          <a:cs typeface="MS PGothic" pitchFamily="34" charset="-128"/>
                        </a:rPr>
                        <a:t>OPPORTUNITY</a:t>
                      </a:r>
                      <a:endParaRPr kumimoji="0" lang="en-US" sz="2700" b="0" i="0" u="none" strike="noStrike" cap="none" normalizeH="0" baseline="0">
                        <a:ln>
                          <a:noFill/>
                        </a:ln>
                        <a:solidFill>
                          <a:schemeClr val="tx1"/>
                        </a:solidFill>
                        <a:effectLst>
                          <a:outerShdw blurRad="38100" dist="38100" dir="2700000" algn="tl">
                            <a:srgbClr val="FFFFFF"/>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FFFFFF"/>
                            </a:outerShdw>
                          </a:effectLst>
                          <a:latin typeface="Calibri" pitchFamily="-112" charset="0"/>
                          <a:ea typeface="MS PGothic" pitchFamily="34" charset="-128"/>
                          <a:cs typeface="MS PGothic" pitchFamily="34" charset="-128"/>
                        </a:rPr>
                        <a:t>I GOT LUCKY</a:t>
                      </a:r>
                      <a:endParaRPr kumimoji="0" lang="en-US" sz="2700" b="0" i="0" u="none" strike="noStrike" cap="none" normalizeH="0" baseline="0">
                        <a:ln>
                          <a:noFill/>
                        </a:ln>
                        <a:solidFill>
                          <a:schemeClr val="tx1"/>
                        </a:solidFill>
                        <a:effectLst>
                          <a:outerShdw blurRad="38100" dist="38100" dir="2700000" algn="tl">
                            <a:srgbClr val="FFFFFF"/>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r>
              <a:tr h="587375">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DDDDDD"/>
                            </a:outerShdw>
                          </a:effectLst>
                          <a:latin typeface="Calibri" pitchFamily="-112" charset="0"/>
                          <a:ea typeface="MS PGothic" pitchFamily="34" charset="-128"/>
                          <a:cs typeface="MS PGothic" pitchFamily="34" charset="-128"/>
                        </a:rPr>
                        <a:t>JOIN</a:t>
                      </a:r>
                      <a:endParaRPr kumimoji="0" lang="en-US" sz="2700" b="0" i="0" u="none" strike="noStrike" cap="none" normalizeH="0" baseline="0">
                        <a:ln>
                          <a:noFill/>
                        </a:ln>
                        <a:solidFill>
                          <a:schemeClr val="tx1"/>
                        </a:solidFill>
                        <a:effectLst>
                          <a:outerShdw blurRad="38100" dist="38100" dir="2700000" algn="tl">
                            <a:srgbClr val="DDDDDD"/>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a:noFill/>
                    </a:lnT>
                    <a:lnB>
                      <a:noFill/>
                    </a:lnB>
                    <a:lnTlToBr>
                      <a:noFill/>
                    </a:lnTlToBr>
                    <a:lnBlToTr>
                      <a:noFill/>
                    </a:lnBlToTr>
                    <a:solidFill>
                      <a:schemeClr val="bg1"/>
                    </a:solidFill>
                  </a:tcPr>
                </a:tc>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DDDDDD"/>
                            </a:outerShdw>
                          </a:effectLst>
                          <a:latin typeface="Calibri" pitchFamily="-112" charset="0"/>
                          <a:ea typeface="MS PGothic" pitchFamily="34" charset="-128"/>
                          <a:cs typeface="MS PGothic" pitchFamily="34" charset="-128"/>
                        </a:rPr>
                        <a:t>JUST STARTED</a:t>
                      </a:r>
                      <a:endParaRPr kumimoji="0" lang="en-US" sz="2700" b="0" i="0" u="none" strike="noStrike" cap="none" normalizeH="0" baseline="0">
                        <a:ln>
                          <a:noFill/>
                        </a:ln>
                        <a:solidFill>
                          <a:schemeClr val="tx1"/>
                        </a:solidFill>
                        <a:effectLst>
                          <a:outerShdw blurRad="38100" dist="38100" dir="2700000" algn="tl">
                            <a:srgbClr val="DDDDDD"/>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a:noFill/>
                    </a:lnT>
                    <a:lnB>
                      <a:noFill/>
                    </a:lnB>
                    <a:lnTlToBr>
                      <a:noFill/>
                    </a:lnTlToBr>
                    <a:lnBlToTr>
                      <a:noFill/>
                    </a:lnBlToTr>
                    <a:solidFill>
                      <a:schemeClr val="bg1"/>
                    </a:solidFill>
                  </a:tcPr>
                </a:tc>
              </a:tr>
              <a:tr h="587375">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dirty="0">
                          <a:ln>
                            <a:noFill/>
                          </a:ln>
                          <a:solidFill>
                            <a:srgbClr val="000000"/>
                          </a:solidFill>
                          <a:effectLst>
                            <a:outerShdw blurRad="38100" dist="38100" dir="2700000" algn="tl">
                              <a:srgbClr val="FFFFFF"/>
                            </a:outerShdw>
                          </a:effectLst>
                          <a:latin typeface="Calibri" pitchFamily="-112" charset="0"/>
                          <a:ea typeface="MS PGothic" pitchFamily="34" charset="-128"/>
                          <a:cs typeface="MS PGothic" pitchFamily="34" charset="-128"/>
                        </a:rPr>
                        <a:t>$499</a:t>
                      </a:r>
                      <a:endParaRPr kumimoji="0" lang="en-US" sz="2700" b="0" i="0" u="none" strike="noStrike" cap="none" normalizeH="0" baseline="0" dirty="0">
                        <a:ln>
                          <a:noFill/>
                        </a:ln>
                        <a:solidFill>
                          <a:schemeClr val="tx1"/>
                        </a:solidFill>
                        <a:effectLst>
                          <a:outerShdw blurRad="38100" dist="38100" dir="2700000" algn="tl">
                            <a:srgbClr val="FFFFFF"/>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FFFFFF"/>
                            </a:outerShdw>
                          </a:effectLst>
                          <a:latin typeface="Calibri" pitchFamily="-112" charset="0"/>
                          <a:ea typeface="MS PGothic" pitchFamily="34" charset="-128"/>
                          <a:cs typeface="MS PGothic" pitchFamily="34" charset="-128"/>
                        </a:rPr>
                        <a:t>TRUST ME</a:t>
                      </a:r>
                      <a:endParaRPr kumimoji="0" lang="en-US" sz="2700" b="0" i="0" u="none" strike="noStrike" cap="none" normalizeH="0" baseline="0">
                        <a:ln>
                          <a:noFill/>
                        </a:ln>
                        <a:solidFill>
                          <a:schemeClr val="tx1"/>
                        </a:solidFill>
                        <a:effectLst>
                          <a:outerShdw blurRad="38100" dist="38100" dir="2700000" algn="tl">
                            <a:srgbClr val="FFFFFF"/>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a:noFill/>
                    </a:lnT>
                    <a:lnB>
                      <a:noFill/>
                    </a:lnB>
                    <a:lnTlToBr>
                      <a:noFill/>
                    </a:lnTlToBr>
                    <a:lnBlToTr>
                      <a:noFill/>
                    </a:lnBlToTr>
                    <a:solidFill>
                      <a:srgbClr val="E7E7E7"/>
                    </a:solidFill>
                  </a:tcPr>
                </a:tc>
              </a:tr>
              <a:tr h="1352550">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DDDDDD"/>
                            </a:outerShdw>
                          </a:effectLst>
                          <a:latin typeface="Calibri" pitchFamily="-112" charset="0"/>
                          <a:ea typeface="MS PGothic" pitchFamily="34" charset="-128"/>
                          <a:cs typeface="MS PGothic" pitchFamily="34" charset="-128"/>
                        </a:rPr>
                        <a:t>MEETING/</a:t>
                      </a:r>
                    </a:p>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DDDDDD"/>
                            </a:outerShdw>
                          </a:effectLst>
                          <a:latin typeface="Calibri" pitchFamily="-112" charset="0"/>
                          <a:ea typeface="MS PGothic" pitchFamily="34" charset="-128"/>
                          <a:cs typeface="MS PGothic" pitchFamily="34" charset="-128"/>
                        </a:rPr>
                        <a:t>PRESENTATION/</a:t>
                      </a:r>
                    </a:p>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DDDDDD"/>
                            </a:outerShdw>
                          </a:effectLst>
                          <a:latin typeface="Calibri" pitchFamily="-112" charset="0"/>
                          <a:ea typeface="MS PGothic" pitchFamily="34" charset="-128"/>
                          <a:cs typeface="MS PGothic" pitchFamily="34" charset="-128"/>
                        </a:rPr>
                        <a:t>SEMINAR</a:t>
                      </a:r>
                      <a:endParaRPr kumimoji="0" lang="en-US" sz="2700" b="0" i="0" u="none" strike="noStrike" cap="none" normalizeH="0" baseline="0">
                        <a:ln>
                          <a:noFill/>
                        </a:ln>
                        <a:solidFill>
                          <a:schemeClr val="bg1"/>
                        </a:solidFill>
                        <a:effectLst>
                          <a:outerShdw blurRad="38100" dist="38100" dir="2700000" algn="tl">
                            <a:srgbClr val="DDDDDD"/>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a:noFill/>
                    </a:lnT>
                    <a:lnB>
                      <a:noFill/>
                    </a:lnB>
                    <a:lnTlToBr>
                      <a:noFill/>
                    </a:lnTlToBr>
                    <a:lnBlToTr>
                      <a:noFill/>
                    </a:lnBlToTr>
                    <a:solidFill>
                      <a:schemeClr val="bg1"/>
                    </a:solidFill>
                  </a:tcPr>
                </a:tc>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DDDDDD"/>
                            </a:outerShdw>
                          </a:effectLst>
                          <a:latin typeface="Calibri" pitchFamily="-112" charset="0"/>
                          <a:ea typeface="MS PGothic" pitchFamily="34" charset="-128"/>
                          <a:cs typeface="MS PGothic" pitchFamily="34" charset="-128"/>
                        </a:rPr>
                        <a:t>SIT DOWN WITH/</a:t>
                      </a:r>
                    </a:p>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DDDDDD"/>
                            </a:outerShdw>
                          </a:effectLst>
                          <a:latin typeface="Calibri" pitchFamily="-112" charset="0"/>
                          <a:ea typeface="MS PGothic" pitchFamily="34" charset="-128"/>
                          <a:cs typeface="MS PGothic" pitchFamily="34" charset="-128"/>
                        </a:rPr>
                        <a:t>INVITE ONLY</a:t>
                      </a:r>
                    </a:p>
                  </a:txBody>
                  <a:tcPr marL="117494" marR="117494" marT="58743" marB="58743" horzOverflow="overflow">
                    <a:lnL>
                      <a:noFill/>
                    </a:lnL>
                    <a:lnR>
                      <a:noFill/>
                    </a:lnR>
                    <a:lnT>
                      <a:noFill/>
                    </a:lnT>
                    <a:lnB>
                      <a:noFill/>
                    </a:lnB>
                    <a:lnTlToBr>
                      <a:noFill/>
                    </a:lnTlToBr>
                    <a:lnBlToTr>
                      <a:noFill/>
                    </a:lnBlToTr>
                    <a:solidFill>
                      <a:schemeClr val="bg1"/>
                    </a:solidFill>
                  </a:tcPr>
                </a:tc>
              </a:tr>
              <a:tr h="568325">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FFFFFF"/>
                            </a:outerShdw>
                          </a:effectLst>
                          <a:latin typeface="Calibri" pitchFamily="-112" charset="0"/>
                          <a:ea typeface="MS PGothic" pitchFamily="34" charset="-128"/>
                          <a:cs typeface="MS PGothic" pitchFamily="34" charset="-128"/>
                        </a:rPr>
                        <a:t>TOMORROW</a:t>
                      </a:r>
                      <a:endParaRPr kumimoji="0" lang="en-US" sz="2700" b="0" i="0" u="none" strike="noStrike" cap="none" normalizeH="0" baseline="0">
                        <a:ln>
                          <a:noFill/>
                        </a:ln>
                        <a:solidFill>
                          <a:schemeClr val="tx1"/>
                        </a:solidFill>
                        <a:effectLst>
                          <a:outerShdw blurRad="38100" dist="38100" dir="2700000" algn="tl">
                            <a:srgbClr val="FFFFFF"/>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a:noFill/>
                    </a:lnT>
                    <a:lnB>
                      <a:noFill/>
                    </a:lnB>
                    <a:lnTlToBr>
                      <a:noFill/>
                    </a:lnTlToBr>
                    <a:lnBlToTr>
                      <a:noFill/>
                    </a:lnBlToTr>
                    <a:solidFill>
                      <a:srgbClr val="E7E7E7"/>
                    </a:solidFill>
                  </a:tcPr>
                </a:tc>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a:ln>
                            <a:noFill/>
                          </a:ln>
                          <a:solidFill>
                            <a:srgbClr val="000000"/>
                          </a:solidFill>
                          <a:effectLst>
                            <a:outerShdw blurRad="38100" dist="38100" dir="2700000" algn="tl">
                              <a:srgbClr val="FFFFFF"/>
                            </a:outerShdw>
                          </a:effectLst>
                          <a:latin typeface="Calibri" pitchFamily="-112" charset="0"/>
                          <a:ea typeface="MS PGothic" pitchFamily="34" charset="-128"/>
                          <a:cs typeface="MS PGothic" pitchFamily="34" charset="-128"/>
                        </a:rPr>
                        <a:t>TODAY</a:t>
                      </a:r>
                      <a:endParaRPr kumimoji="0" lang="en-US" sz="2700" b="0" i="0" u="none" strike="noStrike" cap="none" normalizeH="0" baseline="0">
                        <a:ln>
                          <a:noFill/>
                        </a:ln>
                        <a:solidFill>
                          <a:schemeClr val="tx1"/>
                        </a:solidFill>
                        <a:effectLst>
                          <a:outerShdw blurRad="38100" dist="38100" dir="2700000" algn="tl">
                            <a:srgbClr val="FFFFFF"/>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a:noFill/>
                    </a:lnT>
                    <a:lnB>
                      <a:noFill/>
                    </a:lnB>
                    <a:lnTlToBr>
                      <a:noFill/>
                    </a:lnTlToBr>
                    <a:lnBlToTr>
                      <a:noFill/>
                    </a:lnBlToTr>
                    <a:solidFill>
                      <a:srgbClr val="E7E7E7"/>
                    </a:solidFill>
                  </a:tcPr>
                </a:tc>
              </a:tr>
              <a:tr h="587375">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dirty="0">
                          <a:ln>
                            <a:noFill/>
                          </a:ln>
                          <a:solidFill>
                            <a:srgbClr val="000000"/>
                          </a:solidFill>
                          <a:effectLst>
                            <a:outerShdw blurRad="38100" dist="38100" dir="2700000" algn="tl">
                              <a:srgbClr val="DDDDDD"/>
                            </a:outerShdw>
                          </a:effectLst>
                          <a:latin typeface="Calibri" pitchFamily="-112" charset="0"/>
                          <a:ea typeface="MS PGothic" pitchFamily="34" charset="-128"/>
                          <a:cs typeface="MS PGothic" pitchFamily="34" charset="-128"/>
                        </a:rPr>
                        <a:t>I</a:t>
                      </a:r>
                      <a:r>
                        <a:rPr kumimoji="0" lang="ja-JP" altLang="en-US" sz="2700" b="0" i="0" u="none" strike="noStrike" cap="none" normalizeH="0" baseline="0" dirty="0">
                          <a:ln>
                            <a:noFill/>
                          </a:ln>
                          <a:solidFill>
                            <a:srgbClr val="000000"/>
                          </a:solidFill>
                          <a:effectLst>
                            <a:outerShdw blurRad="38100" dist="38100" dir="2700000" algn="tl">
                              <a:srgbClr val="DDDDDD"/>
                            </a:outerShdw>
                          </a:effectLst>
                          <a:latin typeface="Calibri" pitchFamily="-112" charset="0"/>
                          <a:ea typeface="MS PGothic" pitchFamily="34" charset="-128"/>
                          <a:cs typeface="MS PGothic" pitchFamily="34" charset="-128"/>
                        </a:rPr>
                        <a:t>’</a:t>
                      </a:r>
                      <a:r>
                        <a:rPr kumimoji="0" lang="en-US" altLang="ja-JP" sz="2700" b="0" i="0" u="none" strike="noStrike" cap="none" normalizeH="0" baseline="0" dirty="0">
                          <a:ln>
                            <a:noFill/>
                          </a:ln>
                          <a:solidFill>
                            <a:srgbClr val="000000"/>
                          </a:solidFill>
                          <a:effectLst>
                            <a:outerShdw blurRad="38100" dist="38100" dir="2700000" algn="tl">
                              <a:srgbClr val="DDDDDD"/>
                            </a:outerShdw>
                          </a:effectLst>
                          <a:latin typeface="Calibri" pitchFamily="-112" charset="0"/>
                          <a:ea typeface="MS PGothic" pitchFamily="34" charset="-128"/>
                          <a:cs typeface="MS PGothic" pitchFamily="34" charset="-128"/>
                        </a:rPr>
                        <a:t>LL MEET YOU THERE</a:t>
                      </a:r>
                      <a:endParaRPr kumimoji="0" lang="en-US" sz="2700" b="0" i="0" u="none" strike="noStrike" cap="none" normalizeH="0" baseline="0" dirty="0">
                        <a:ln>
                          <a:noFill/>
                        </a:ln>
                        <a:solidFill>
                          <a:schemeClr val="tx1"/>
                        </a:solidFill>
                        <a:effectLst>
                          <a:outerShdw blurRad="38100" dist="38100" dir="2700000" algn="tl">
                            <a:srgbClr val="DDDDDD"/>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455613" rtl="0" eaLnBrk="1" fontAlgn="base" latinLnBrk="0" hangingPunct="1">
                        <a:lnSpc>
                          <a:spcPct val="100000"/>
                        </a:lnSpc>
                        <a:spcBef>
                          <a:spcPct val="0"/>
                        </a:spcBef>
                        <a:spcAft>
                          <a:spcPct val="0"/>
                        </a:spcAft>
                        <a:buClrTx/>
                        <a:buSzTx/>
                        <a:buFontTx/>
                        <a:buNone/>
                        <a:tabLst/>
                      </a:pPr>
                      <a:r>
                        <a:rPr kumimoji="0" lang="en-US" sz="2700" b="0" i="0" u="none" strike="noStrike" cap="none" normalizeH="0" baseline="0" dirty="0">
                          <a:ln>
                            <a:noFill/>
                          </a:ln>
                          <a:solidFill>
                            <a:srgbClr val="000000"/>
                          </a:solidFill>
                          <a:effectLst>
                            <a:outerShdw blurRad="38100" dist="38100" dir="2700000" algn="tl">
                              <a:srgbClr val="DDDDDD"/>
                            </a:outerShdw>
                          </a:effectLst>
                          <a:latin typeface="Calibri" pitchFamily="-112" charset="0"/>
                          <a:ea typeface="MS PGothic" pitchFamily="34" charset="-128"/>
                          <a:cs typeface="MS PGothic" pitchFamily="34" charset="-128"/>
                        </a:rPr>
                        <a:t>PICK YOU UP</a:t>
                      </a:r>
                      <a:endParaRPr kumimoji="0" lang="en-US" sz="2700" b="0" i="0" u="none" strike="noStrike" cap="none" normalizeH="0" baseline="0" dirty="0">
                        <a:ln>
                          <a:noFill/>
                        </a:ln>
                        <a:solidFill>
                          <a:schemeClr val="tx1"/>
                        </a:solidFill>
                        <a:effectLst>
                          <a:outerShdw blurRad="38100" dist="38100" dir="2700000" algn="tl">
                            <a:srgbClr val="DDDDDD"/>
                          </a:outerShdw>
                        </a:effectLst>
                        <a:latin typeface="Calibri" pitchFamily="-112" charset="0"/>
                        <a:ea typeface="Calibri" pitchFamily="-112" charset="0"/>
                        <a:cs typeface="Calibri" pitchFamily="-112" charset="0"/>
                      </a:endParaRPr>
                    </a:p>
                  </a:txBody>
                  <a:tcPr marL="117494" marR="117494" marT="58743" marB="58743"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15365" name="TextBox 4"/>
          <p:cNvSpPr txBox="1">
            <a:spLocks noChangeArrowheads="1"/>
          </p:cNvSpPr>
          <p:nvPr/>
        </p:nvSpPr>
        <p:spPr bwMode="auto">
          <a:xfrm>
            <a:off x="2352738" y="519112"/>
            <a:ext cx="6577794" cy="446088"/>
          </a:xfrm>
          <a:prstGeom prst="rect">
            <a:avLst/>
          </a:prstGeom>
          <a:noFill/>
          <a:ln w="9525">
            <a:noFill/>
            <a:miter lim="800000"/>
            <a:headEnd/>
            <a:tailEnd/>
          </a:ln>
        </p:spPr>
        <p:txBody>
          <a:bodyPr wrap="square" lIns="91438" tIns="45719" rIns="91438" bIns="45719">
            <a:prstTxWarp prst="textNoShape">
              <a:avLst/>
            </a:prstTxWarp>
            <a:spAutoFit/>
          </a:bodyPr>
          <a:lstStyle/>
          <a:p>
            <a:r>
              <a:rPr lang="en-US" sz="2200" dirty="0">
                <a:solidFill>
                  <a:srgbClr val="3CC5DD"/>
                </a:solidFill>
              </a:rPr>
              <a:t>Invite to an In Home Presentation</a:t>
            </a:r>
          </a:p>
        </p:txBody>
      </p:sp>
      <p:pic>
        <p:nvPicPr>
          <p:cNvPr id="9" name="Picture 8" descr="Inv 1.tiff"/>
          <p:cNvPicPr>
            <a:picLocks noChangeAspect="1"/>
          </p:cNvPicPr>
          <p:nvPr/>
        </p:nvPicPr>
        <p:blipFill>
          <a:blip r:embed="rId3"/>
          <a:stretch>
            <a:fillRect/>
          </a:stretch>
        </p:blipFill>
        <p:spPr>
          <a:xfrm>
            <a:off x="1088621" y="1255934"/>
            <a:ext cx="7734698" cy="3448330"/>
          </a:xfrm>
          <a:prstGeom prst="rect">
            <a:avLst/>
          </a:prstGeom>
        </p:spPr>
      </p:pic>
      <p:sp>
        <p:nvSpPr>
          <p:cNvPr id="10" name="TextBox 9"/>
          <p:cNvSpPr txBox="1"/>
          <p:nvPr/>
        </p:nvSpPr>
        <p:spPr>
          <a:xfrm>
            <a:off x="395862" y="1261784"/>
            <a:ext cx="503075" cy="461665"/>
          </a:xfrm>
          <a:prstGeom prst="rect">
            <a:avLst/>
          </a:prstGeom>
          <a:noFill/>
        </p:spPr>
        <p:txBody>
          <a:bodyPr wrap="square" rtlCol="0">
            <a:spAutoFit/>
          </a:bodyPr>
          <a:lstStyle/>
          <a:p>
            <a:pPr algn="ctr"/>
            <a:r>
              <a:rPr lang="en-US" dirty="0" smtClean="0">
                <a:solidFill>
                  <a:schemeClr val="bg1"/>
                </a:solidFill>
              </a:rPr>
              <a:t>1</a:t>
            </a:r>
            <a:endParaRPr lang="en-US" dirty="0">
              <a:solidFill>
                <a:schemeClr val="bg1"/>
              </a:solidFill>
            </a:endParaRPr>
          </a:p>
        </p:txBody>
      </p:sp>
      <p:sp>
        <p:nvSpPr>
          <p:cNvPr id="11" name="TextBox 10"/>
          <p:cNvSpPr txBox="1"/>
          <p:nvPr/>
        </p:nvSpPr>
        <p:spPr>
          <a:xfrm>
            <a:off x="395862" y="2012147"/>
            <a:ext cx="503075" cy="461665"/>
          </a:xfrm>
          <a:prstGeom prst="rect">
            <a:avLst/>
          </a:prstGeom>
          <a:noFill/>
        </p:spPr>
        <p:txBody>
          <a:bodyPr wrap="square" rtlCol="0">
            <a:spAutoFit/>
          </a:bodyPr>
          <a:lstStyle/>
          <a:p>
            <a:pPr algn="ctr"/>
            <a:r>
              <a:rPr lang="en-US" dirty="0" smtClean="0">
                <a:solidFill>
                  <a:schemeClr val="bg1"/>
                </a:solidFill>
              </a:rPr>
              <a:t>2</a:t>
            </a:r>
            <a:endParaRPr lang="en-US" dirty="0">
              <a:solidFill>
                <a:schemeClr val="bg1"/>
              </a:solidFill>
            </a:endParaRPr>
          </a:p>
        </p:txBody>
      </p:sp>
      <p:sp>
        <p:nvSpPr>
          <p:cNvPr id="12" name="TextBox 11"/>
          <p:cNvSpPr txBox="1"/>
          <p:nvPr/>
        </p:nvSpPr>
        <p:spPr>
          <a:xfrm>
            <a:off x="395862" y="2762579"/>
            <a:ext cx="503075" cy="461665"/>
          </a:xfrm>
          <a:prstGeom prst="rect">
            <a:avLst/>
          </a:prstGeom>
          <a:noFill/>
        </p:spPr>
        <p:txBody>
          <a:bodyPr wrap="square" rtlCol="0">
            <a:spAutoFit/>
          </a:bodyPr>
          <a:lstStyle/>
          <a:p>
            <a:pPr algn="ctr"/>
            <a:r>
              <a:rPr lang="en-US" dirty="0" smtClean="0">
                <a:solidFill>
                  <a:schemeClr val="bg1"/>
                </a:solidFill>
              </a:rPr>
              <a:t>3</a:t>
            </a:r>
            <a:endParaRPr lang="en-US" dirty="0">
              <a:solidFill>
                <a:schemeClr val="bg1"/>
              </a:solidFill>
            </a:endParaRPr>
          </a:p>
        </p:txBody>
      </p:sp>
      <p:sp>
        <p:nvSpPr>
          <p:cNvPr id="15" name="Rectangle 14"/>
          <p:cNvSpPr/>
          <p:nvPr/>
        </p:nvSpPr>
        <p:spPr>
          <a:xfrm>
            <a:off x="395862" y="2572910"/>
            <a:ext cx="1517471" cy="49479"/>
          </a:xfrm>
          <a:prstGeom prst="rect">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395862" y="4832452"/>
            <a:ext cx="7109022" cy="1569660"/>
          </a:xfrm>
          <a:prstGeom prst="rect">
            <a:avLst/>
          </a:prstGeom>
          <a:noFill/>
        </p:spPr>
        <p:txBody>
          <a:bodyPr wrap="square" rtlCol="0">
            <a:spAutoFit/>
          </a:bodyPr>
          <a:lstStyle/>
          <a:p>
            <a:pPr>
              <a:buFont typeface="Arial"/>
              <a:buChar char="•"/>
            </a:pPr>
            <a:r>
              <a:rPr lang="en-US" dirty="0" smtClean="0">
                <a:solidFill>
                  <a:srgbClr val="FFFFFF"/>
                </a:solidFill>
              </a:rPr>
              <a:t>Everything that is not “Yes” is a “No” (</a:t>
            </a:r>
            <a:r>
              <a:rPr lang="en-US" dirty="0" err="1" smtClean="0">
                <a:solidFill>
                  <a:srgbClr val="FFFFFF"/>
                </a:solidFill>
              </a:rPr>
              <a:t>ie</a:t>
            </a:r>
            <a:r>
              <a:rPr lang="en-US" dirty="0" smtClean="0">
                <a:solidFill>
                  <a:srgbClr val="FFFFFF"/>
                </a:solidFill>
              </a:rPr>
              <a:t>. maybe, why, what is it).</a:t>
            </a:r>
          </a:p>
          <a:p>
            <a:pPr>
              <a:buFont typeface="Arial"/>
              <a:buChar char="•"/>
            </a:pPr>
            <a:r>
              <a:rPr lang="en-US" dirty="0" smtClean="0">
                <a:solidFill>
                  <a:srgbClr val="FFFFFF"/>
                </a:solidFill>
              </a:rPr>
              <a:t>If they say “No” to 1 or 2 there is no need to go to Step 3… NEXT!</a:t>
            </a:r>
            <a:endParaRPr lang="en-US" dirty="0">
              <a:solidFill>
                <a:srgbClr val="FFFFFF"/>
              </a:solidFill>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16391" name="TextBox 4"/>
          <p:cNvSpPr txBox="1">
            <a:spLocks noChangeArrowheads="1"/>
          </p:cNvSpPr>
          <p:nvPr/>
        </p:nvSpPr>
        <p:spPr bwMode="auto">
          <a:xfrm>
            <a:off x="2345133" y="519112"/>
            <a:ext cx="5011303" cy="446088"/>
          </a:xfrm>
          <a:prstGeom prst="rect">
            <a:avLst/>
          </a:prstGeom>
          <a:noFill/>
          <a:ln w="9525">
            <a:noFill/>
            <a:miter lim="800000"/>
            <a:headEnd/>
            <a:tailEnd/>
          </a:ln>
        </p:spPr>
        <p:txBody>
          <a:bodyPr wrap="square" lIns="91438" tIns="45719" rIns="91438" bIns="45719">
            <a:prstTxWarp prst="textNoShape">
              <a:avLst/>
            </a:prstTxWarp>
            <a:spAutoFit/>
          </a:bodyPr>
          <a:lstStyle/>
          <a:p>
            <a:r>
              <a:rPr lang="en-US" sz="2200" dirty="0">
                <a:solidFill>
                  <a:srgbClr val="3CC5DD"/>
                </a:solidFill>
              </a:rPr>
              <a:t>Invite to an In Home Presentation</a:t>
            </a:r>
          </a:p>
        </p:txBody>
      </p:sp>
      <p:pic>
        <p:nvPicPr>
          <p:cNvPr id="12" name="Picture 11" descr="Inv 2.tiff"/>
          <p:cNvPicPr>
            <a:picLocks noChangeAspect="1"/>
          </p:cNvPicPr>
          <p:nvPr/>
        </p:nvPicPr>
        <p:blipFill>
          <a:blip r:embed="rId3"/>
          <a:stretch>
            <a:fillRect/>
          </a:stretch>
        </p:blipFill>
        <p:spPr>
          <a:xfrm>
            <a:off x="429742" y="2230231"/>
            <a:ext cx="8491585" cy="1521929"/>
          </a:xfrm>
          <a:prstGeom prst="rect">
            <a:avLst/>
          </a:prstGeom>
        </p:spPr>
      </p:pic>
      <p:sp>
        <p:nvSpPr>
          <p:cNvPr id="13" name="TextBox 12"/>
          <p:cNvSpPr txBox="1"/>
          <p:nvPr/>
        </p:nvSpPr>
        <p:spPr>
          <a:xfrm>
            <a:off x="684511" y="1566836"/>
            <a:ext cx="5410114" cy="461665"/>
          </a:xfrm>
          <a:prstGeom prst="rect">
            <a:avLst/>
          </a:prstGeom>
          <a:noFill/>
        </p:spPr>
        <p:txBody>
          <a:bodyPr wrap="square" rtlCol="0">
            <a:spAutoFit/>
          </a:bodyPr>
          <a:lstStyle/>
          <a:p>
            <a:pPr>
              <a:buFont typeface="Arial"/>
              <a:buChar char="•"/>
            </a:pPr>
            <a:r>
              <a:rPr lang="en-US" dirty="0" smtClean="0">
                <a:solidFill>
                  <a:srgbClr val="FFFFFF"/>
                </a:solidFill>
              </a:rPr>
              <a:t>If they have questions after Step 3…</a:t>
            </a:r>
            <a:endParaRPr lang="en-US" dirty="0">
              <a:solidFill>
                <a:srgbClr val="FFFFFF"/>
              </a:solidFill>
            </a:endParaRPr>
          </a:p>
        </p:txBody>
      </p:sp>
      <p:pic>
        <p:nvPicPr>
          <p:cNvPr id="14" name="Picture 13" descr="Inv 4.tiff"/>
          <p:cNvPicPr>
            <a:picLocks noChangeAspect="1"/>
          </p:cNvPicPr>
          <p:nvPr/>
        </p:nvPicPr>
        <p:blipFill>
          <a:blip r:embed="rId4"/>
          <a:stretch>
            <a:fillRect/>
          </a:stretch>
        </p:blipFill>
        <p:spPr>
          <a:xfrm>
            <a:off x="429743" y="4690215"/>
            <a:ext cx="7223590" cy="1618438"/>
          </a:xfrm>
          <a:prstGeom prst="rect">
            <a:avLst/>
          </a:prstGeom>
        </p:spPr>
      </p:pic>
      <p:sp>
        <p:nvSpPr>
          <p:cNvPr id="15" name="TextBox 14"/>
          <p:cNvSpPr txBox="1"/>
          <p:nvPr/>
        </p:nvSpPr>
        <p:spPr>
          <a:xfrm>
            <a:off x="684511" y="4040788"/>
            <a:ext cx="8236816" cy="461665"/>
          </a:xfrm>
          <a:prstGeom prst="rect">
            <a:avLst/>
          </a:prstGeom>
          <a:noFill/>
        </p:spPr>
        <p:txBody>
          <a:bodyPr wrap="square" rtlCol="0">
            <a:spAutoFit/>
          </a:bodyPr>
          <a:lstStyle/>
          <a:p>
            <a:pPr>
              <a:buFont typeface="Arial"/>
              <a:buChar char="•"/>
            </a:pPr>
            <a:r>
              <a:rPr lang="en-US" dirty="0" smtClean="0">
                <a:solidFill>
                  <a:srgbClr val="FFFFFF"/>
                </a:solidFill>
              </a:rPr>
              <a:t>If they keep hammering with questions go </a:t>
            </a:r>
            <a:r>
              <a:rPr lang="en-US" dirty="0" smtClean="0">
                <a:solidFill>
                  <a:srgbClr val="8EB4E3"/>
                </a:solidFill>
              </a:rPr>
              <a:t>Upline</a:t>
            </a:r>
            <a:r>
              <a:rPr lang="en-US" dirty="0" smtClean="0">
                <a:solidFill>
                  <a:srgbClr val="FFFFFF"/>
                </a:solidFill>
              </a:rPr>
              <a:t>…</a:t>
            </a:r>
            <a:endParaRPr lang="en-US" dirty="0">
              <a:solidFill>
                <a:srgbClr val="FFFFFF"/>
              </a:solidFill>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8" name="TextBox 4"/>
          <p:cNvSpPr txBox="1">
            <a:spLocks noChangeArrowheads="1"/>
          </p:cNvSpPr>
          <p:nvPr/>
        </p:nvSpPr>
        <p:spPr bwMode="auto">
          <a:xfrm>
            <a:off x="2345133" y="519112"/>
            <a:ext cx="5011303" cy="446088"/>
          </a:xfrm>
          <a:prstGeom prst="rect">
            <a:avLst/>
          </a:prstGeom>
          <a:noFill/>
          <a:ln w="9525">
            <a:noFill/>
            <a:miter lim="800000"/>
            <a:headEnd/>
            <a:tailEnd/>
          </a:ln>
        </p:spPr>
        <p:txBody>
          <a:bodyPr wrap="square" lIns="91438" tIns="45719" rIns="91438" bIns="45719">
            <a:prstTxWarp prst="textNoShape">
              <a:avLst/>
            </a:prstTxWarp>
            <a:spAutoFit/>
          </a:bodyPr>
          <a:lstStyle/>
          <a:p>
            <a:r>
              <a:rPr lang="en-US" sz="2200" dirty="0">
                <a:solidFill>
                  <a:srgbClr val="3CC5DD"/>
                </a:solidFill>
              </a:rPr>
              <a:t>Invite to an In Home Presentation</a:t>
            </a:r>
          </a:p>
        </p:txBody>
      </p:sp>
      <p:sp>
        <p:nvSpPr>
          <p:cNvPr id="10" name="TextBox 9"/>
          <p:cNvSpPr txBox="1"/>
          <p:nvPr/>
        </p:nvSpPr>
        <p:spPr>
          <a:xfrm>
            <a:off x="758736" y="1707027"/>
            <a:ext cx="6408018" cy="461665"/>
          </a:xfrm>
          <a:prstGeom prst="rect">
            <a:avLst/>
          </a:prstGeom>
          <a:noFill/>
        </p:spPr>
        <p:txBody>
          <a:bodyPr wrap="square" rtlCol="0">
            <a:spAutoFit/>
          </a:bodyPr>
          <a:lstStyle/>
          <a:p>
            <a:pPr>
              <a:buFont typeface="Arial"/>
              <a:buChar char="•"/>
            </a:pPr>
            <a:r>
              <a:rPr lang="en-US" dirty="0" smtClean="0">
                <a:solidFill>
                  <a:schemeClr val="bg1"/>
                </a:solidFill>
              </a:rPr>
              <a:t>Lastly, Remember the confirmation call</a:t>
            </a:r>
            <a:endParaRPr lang="en-US" dirty="0">
              <a:solidFill>
                <a:schemeClr val="bg1"/>
              </a:solidFill>
            </a:endParaRPr>
          </a:p>
        </p:txBody>
      </p:sp>
      <p:pic>
        <p:nvPicPr>
          <p:cNvPr id="11" name="Picture 10" descr="Inv 3.tiff"/>
          <p:cNvPicPr>
            <a:picLocks noChangeAspect="1"/>
          </p:cNvPicPr>
          <p:nvPr/>
        </p:nvPicPr>
        <p:blipFill>
          <a:blip r:embed="rId3"/>
          <a:stretch>
            <a:fillRect/>
          </a:stretch>
        </p:blipFill>
        <p:spPr>
          <a:xfrm>
            <a:off x="758736" y="2733168"/>
            <a:ext cx="7925487" cy="1276189"/>
          </a:xfrm>
          <a:prstGeom prst="rect">
            <a:avLst/>
          </a:prstGeom>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Text Box 3"/>
          <p:cNvSpPr txBox="1">
            <a:spLocks noChangeArrowheads="1"/>
          </p:cNvSpPr>
          <p:nvPr/>
        </p:nvSpPr>
        <p:spPr bwMode="auto">
          <a:xfrm>
            <a:off x="838200" y="1600200"/>
            <a:ext cx="7478713" cy="4186238"/>
          </a:xfrm>
          <a:prstGeom prst="rect">
            <a:avLst/>
          </a:prstGeom>
          <a:noFill/>
          <a:ln w="9525">
            <a:noFill/>
            <a:miter lim="800000"/>
            <a:headEnd/>
            <a:tailEnd/>
          </a:ln>
        </p:spPr>
        <p:txBody>
          <a:bodyPr lIns="91438" tIns="45719" rIns="91438" bIns="45719">
            <a:prstTxWarp prst="textNoShape">
              <a:avLst/>
            </a:prstTxWarp>
            <a:spAutoFit/>
          </a:bodyPr>
          <a:lstStyle/>
          <a:p>
            <a:pPr marL="512763" indent="-512763">
              <a:spcBef>
                <a:spcPts val="1200"/>
              </a:spcBef>
              <a:buFont typeface="Arial" pitchFamily="-112" charset="0"/>
              <a:buChar char="•"/>
            </a:pPr>
            <a:r>
              <a:rPr lang="en-US" dirty="0">
                <a:solidFill>
                  <a:schemeClr val="bg1"/>
                </a:solidFill>
                <a:ea typeface="Arial" pitchFamily="-112" charset="0"/>
                <a:cs typeface="Arial" pitchFamily="-112" charset="0"/>
              </a:rPr>
              <a:t>As a new IBO, you should only be </a:t>
            </a:r>
            <a:r>
              <a:rPr lang="en-US" dirty="0">
                <a:solidFill>
                  <a:srgbClr val="FF0000"/>
                </a:solidFill>
                <a:ea typeface="Arial" pitchFamily="-112" charset="0"/>
                <a:cs typeface="Arial" pitchFamily="-112" charset="0"/>
              </a:rPr>
              <a:t>piquing</a:t>
            </a:r>
            <a:r>
              <a:rPr lang="en-US" dirty="0">
                <a:solidFill>
                  <a:schemeClr val="bg1"/>
                </a:solidFill>
                <a:ea typeface="Arial" pitchFamily="-112" charset="0"/>
                <a:cs typeface="Arial" pitchFamily="-112" charset="0"/>
              </a:rPr>
              <a:t> and </a:t>
            </a:r>
            <a:r>
              <a:rPr lang="en-US" dirty="0">
                <a:solidFill>
                  <a:srgbClr val="FF0000"/>
                </a:solidFill>
                <a:ea typeface="Arial" pitchFamily="-112" charset="0"/>
                <a:cs typeface="Arial" pitchFamily="-112" charset="0"/>
              </a:rPr>
              <a:t>inviting</a:t>
            </a:r>
          </a:p>
          <a:p>
            <a:pPr marL="512763" indent="-512763">
              <a:spcBef>
                <a:spcPts val="1200"/>
              </a:spcBef>
              <a:buFont typeface="Arial" pitchFamily="-112" charset="0"/>
              <a:buChar char="•"/>
            </a:pPr>
            <a:r>
              <a:rPr lang="en-US" dirty="0">
                <a:solidFill>
                  <a:srgbClr val="3CC5DD"/>
                </a:solidFill>
                <a:ea typeface="Arial" pitchFamily="-112" charset="0"/>
                <a:cs typeface="Arial" pitchFamily="-112" charset="0"/>
              </a:rPr>
              <a:t>Do not get into a question/answer session or try explaining anything</a:t>
            </a:r>
          </a:p>
          <a:p>
            <a:pPr marL="512763" indent="-512763">
              <a:spcBef>
                <a:spcPts val="1200"/>
              </a:spcBef>
              <a:buFont typeface="Arial" pitchFamily="-112" charset="0"/>
              <a:buChar char="•"/>
            </a:pPr>
            <a:r>
              <a:rPr lang="en-US" dirty="0">
                <a:solidFill>
                  <a:schemeClr val="bg1"/>
                </a:solidFill>
                <a:ea typeface="Arial" pitchFamily="-112" charset="0"/>
                <a:cs typeface="Arial" pitchFamily="-112" charset="0"/>
              </a:rPr>
              <a:t>Let the presentation/experienced IBO present for you</a:t>
            </a:r>
          </a:p>
          <a:p>
            <a:pPr marL="512763" indent="-512763">
              <a:spcBef>
                <a:spcPts val="1200"/>
              </a:spcBef>
              <a:buFont typeface="Arial" pitchFamily="-112" charset="0"/>
              <a:buChar char="•"/>
            </a:pPr>
            <a:r>
              <a:rPr lang="en-US" dirty="0">
                <a:solidFill>
                  <a:srgbClr val="3CC5DD"/>
                </a:solidFill>
                <a:ea typeface="Arial" pitchFamily="-112" charset="0"/>
                <a:cs typeface="Arial" pitchFamily="-112" charset="0"/>
              </a:rPr>
              <a:t>Enthusiasm &amp; Urgency = Great Results!</a:t>
            </a:r>
          </a:p>
          <a:p>
            <a:pPr marL="512763" indent="-512763">
              <a:spcBef>
                <a:spcPts val="1200"/>
              </a:spcBef>
              <a:buFont typeface="Arial" pitchFamily="-112" charset="0"/>
              <a:buChar char="•"/>
            </a:pPr>
            <a:r>
              <a:rPr lang="en-US" dirty="0">
                <a:solidFill>
                  <a:schemeClr val="bg1"/>
                </a:solidFill>
                <a:ea typeface="Arial" pitchFamily="-112" charset="0"/>
                <a:cs typeface="Arial" pitchFamily="-112" charset="0"/>
              </a:rPr>
              <a:t>Look for the red apples: Sort – don</a:t>
            </a:r>
            <a:r>
              <a:rPr lang="ja-JP" altLang="en-US" dirty="0">
                <a:solidFill>
                  <a:schemeClr val="bg1"/>
                </a:solidFill>
                <a:ea typeface="Arial" pitchFamily="-112" charset="0"/>
                <a:cs typeface="Arial" pitchFamily="-112" charset="0"/>
              </a:rPr>
              <a:t>’</a:t>
            </a:r>
            <a:r>
              <a:rPr lang="en-US" altLang="ja-JP" dirty="0" err="1">
                <a:solidFill>
                  <a:schemeClr val="bg1"/>
                </a:solidFill>
                <a:ea typeface="Arial" pitchFamily="-112" charset="0"/>
                <a:cs typeface="Arial" pitchFamily="-112" charset="0"/>
              </a:rPr>
              <a:t>t</a:t>
            </a:r>
            <a:r>
              <a:rPr lang="en-US" altLang="ja-JP" dirty="0">
                <a:solidFill>
                  <a:schemeClr val="bg1"/>
                </a:solidFill>
                <a:ea typeface="Arial" pitchFamily="-112" charset="0"/>
                <a:cs typeface="Arial" pitchFamily="-112" charset="0"/>
              </a:rPr>
              <a:t> sell!</a:t>
            </a:r>
          </a:p>
          <a:p>
            <a:pPr marL="512763" indent="-512763">
              <a:spcBef>
                <a:spcPts val="1200"/>
              </a:spcBef>
              <a:buFont typeface="Arial" pitchFamily="-112" charset="0"/>
              <a:buChar char="•"/>
            </a:pPr>
            <a:r>
              <a:rPr lang="en-US" dirty="0">
                <a:solidFill>
                  <a:srgbClr val="3CC5DD"/>
                </a:solidFill>
                <a:ea typeface="Arial" pitchFamily="-112" charset="0"/>
                <a:cs typeface="Arial" pitchFamily="-112" charset="0"/>
              </a:rPr>
              <a:t>Confirm all invited guests prior to the presentation</a:t>
            </a:r>
          </a:p>
        </p:txBody>
      </p:sp>
      <p:sp>
        <p:nvSpPr>
          <p:cNvPr id="6" name="Rectangle 5"/>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Text Box 3"/>
          <p:cNvSpPr txBox="1">
            <a:spLocks noChangeArrowheads="1"/>
          </p:cNvSpPr>
          <p:nvPr/>
        </p:nvSpPr>
        <p:spPr bwMode="auto">
          <a:xfrm>
            <a:off x="838200" y="1600200"/>
            <a:ext cx="7478713" cy="4186238"/>
          </a:xfrm>
          <a:prstGeom prst="rect">
            <a:avLst/>
          </a:prstGeom>
          <a:noFill/>
          <a:ln w="9525">
            <a:noFill/>
            <a:miter lim="800000"/>
            <a:headEnd/>
            <a:tailEnd/>
          </a:ln>
        </p:spPr>
        <p:txBody>
          <a:bodyPr lIns="91438" tIns="45719" rIns="91438" bIns="45719">
            <a:prstTxWarp prst="textNoShape">
              <a:avLst/>
            </a:prstTxWarp>
            <a:spAutoFit/>
          </a:bodyPr>
          <a:lstStyle/>
          <a:p>
            <a:pPr marL="512763" indent="-512763">
              <a:spcBef>
                <a:spcPts val="1200"/>
              </a:spcBef>
              <a:buFont typeface="Arial" pitchFamily="-112" charset="0"/>
              <a:buChar char="•"/>
            </a:pPr>
            <a:r>
              <a:rPr lang="en-US" dirty="0">
                <a:solidFill>
                  <a:schemeClr val="bg1"/>
                </a:solidFill>
                <a:ea typeface="Arial" pitchFamily="-112" charset="0"/>
                <a:cs typeface="Arial" pitchFamily="-112" charset="0"/>
              </a:rPr>
              <a:t>Have a sign-in sheet</a:t>
            </a:r>
          </a:p>
          <a:p>
            <a:pPr marL="512763" indent="-512763">
              <a:spcBef>
                <a:spcPts val="1200"/>
              </a:spcBef>
              <a:buFont typeface="Arial" pitchFamily="-112" charset="0"/>
              <a:buChar char="•"/>
            </a:pPr>
            <a:r>
              <a:rPr lang="en-US" dirty="0">
                <a:solidFill>
                  <a:srgbClr val="3CC5DD"/>
                </a:solidFill>
                <a:ea typeface="Arial" pitchFamily="-112" charset="0"/>
                <a:cs typeface="Arial" pitchFamily="-112" charset="0"/>
              </a:rPr>
              <a:t>Serve simple snacks (no alcohol)</a:t>
            </a:r>
          </a:p>
          <a:p>
            <a:pPr marL="512763" indent="-512763">
              <a:spcBef>
                <a:spcPts val="1200"/>
              </a:spcBef>
              <a:buFont typeface="Arial" pitchFamily="-112" charset="0"/>
              <a:buChar char="•"/>
            </a:pPr>
            <a:r>
              <a:rPr lang="en-US" dirty="0">
                <a:solidFill>
                  <a:schemeClr val="bg1"/>
                </a:solidFill>
                <a:ea typeface="Arial" pitchFamily="-112" charset="0"/>
                <a:cs typeface="Arial" pitchFamily="-112" charset="0"/>
              </a:rPr>
              <a:t>Play upbeat music before and immediately after the presentation</a:t>
            </a:r>
          </a:p>
          <a:p>
            <a:pPr marL="512763" indent="-512763">
              <a:spcBef>
                <a:spcPts val="1200"/>
              </a:spcBef>
              <a:buFont typeface="Arial" pitchFamily="-112" charset="0"/>
              <a:buChar char="•"/>
            </a:pPr>
            <a:r>
              <a:rPr lang="en-US" dirty="0">
                <a:solidFill>
                  <a:srgbClr val="3CC5DD"/>
                </a:solidFill>
                <a:ea typeface="Arial" pitchFamily="-112" charset="0"/>
                <a:cs typeface="Arial" pitchFamily="-112" charset="0"/>
              </a:rPr>
              <a:t>Keep the room temperature cool</a:t>
            </a:r>
          </a:p>
          <a:p>
            <a:pPr marL="512763" indent="-512763">
              <a:spcBef>
                <a:spcPts val="1200"/>
              </a:spcBef>
              <a:buFont typeface="Arial" pitchFamily="-112" charset="0"/>
              <a:buChar char="•"/>
            </a:pPr>
            <a:r>
              <a:rPr lang="en-US" dirty="0">
                <a:solidFill>
                  <a:schemeClr val="bg1"/>
                </a:solidFill>
                <a:ea typeface="Arial" pitchFamily="-112" charset="0"/>
                <a:cs typeface="Arial" pitchFamily="-112" charset="0"/>
              </a:rPr>
              <a:t>Minimize distractions (pets, children, etc.)</a:t>
            </a:r>
          </a:p>
          <a:p>
            <a:pPr marL="512763" indent="-512763">
              <a:spcBef>
                <a:spcPts val="1200"/>
              </a:spcBef>
              <a:buFont typeface="Arial" pitchFamily="-112" charset="0"/>
              <a:buChar char="•"/>
            </a:pPr>
            <a:r>
              <a:rPr lang="en-US" dirty="0">
                <a:solidFill>
                  <a:srgbClr val="3CC5DD"/>
                </a:solidFill>
                <a:ea typeface="Arial" pitchFamily="-112" charset="0"/>
                <a:cs typeface="Arial" pitchFamily="-112" charset="0"/>
              </a:rPr>
              <a:t>Have information &amp; documentation available</a:t>
            </a:r>
            <a:br>
              <a:rPr lang="en-US" dirty="0">
                <a:solidFill>
                  <a:srgbClr val="3CC5DD"/>
                </a:solidFill>
                <a:ea typeface="Arial" pitchFamily="-112" charset="0"/>
                <a:cs typeface="Arial" pitchFamily="-112" charset="0"/>
              </a:rPr>
            </a:br>
            <a:r>
              <a:rPr lang="en-US" dirty="0">
                <a:solidFill>
                  <a:srgbClr val="3CC5DD"/>
                </a:solidFill>
                <a:ea typeface="Arial" pitchFamily="-112" charset="0"/>
                <a:cs typeface="Arial" pitchFamily="-112" charset="0"/>
              </a:rPr>
              <a:t>(ACN Opportunity DVDs &amp; Success from Home magazines</a:t>
            </a:r>
            <a:r>
              <a:rPr lang="en-US" dirty="0" smtClean="0">
                <a:solidFill>
                  <a:srgbClr val="3CC5DD"/>
                </a:solidFill>
                <a:ea typeface="Arial" pitchFamily="-112" charset="0"/>
                <a:cs typeface="Arial" pitchFamily="-112" charset="0"/>
              </a:rPr>
              <a:t>) </a:t>
            </a:r>
            <a:r>
              <a:rPr lang="en-US" dirty="0" smtClean="0">
                <a:solidFill>
                  <a:schemeClr val="bg1"/>
                </a:solidFill>
                <a:ea typeface="Arial" pitchFamily="-112" charset="0"/>
                <a:cs typeface="Arial" pitchFamily="-112" charset="0"/>
              </a:rPr>
              <a:t>– these are Your TOOLS!!</a:t>
            </a:r>
            <a:endParaRPr lang="en-US" dirty="0">
              <a:solidFill>
                <a:schemeClr val="bg1"/>
              </a:solidFill>
              <a:ea typeface="Arial" pitchFamily="-112" charset="0"/>
              <a:cs typeface="Arial" pitchFamily="-112" charset="0"/>
            </a:endParaRPr>
          </a:p>
        </p:txBody>
      </p:sp>
      <p:sp>
        <p:nvSpPr>
          <p:cNvPr id="6" name="Rectangle 5"/>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19461"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PBR / In Home Presentation Checklist</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838200" y="1600200"/>
            <a:ext cx="7478713" cy="3508375"/>
          </a:xfrm>
          <a:prstGeom prst="rect">
            <a:avLst/>
          </a:prstGeom>
          <a:noFill/>
          <a:ln w="9525">
            <a:noFill/>
            <a:miter lim="800000"/>
            <a:headEnd/>
            <a:tailEnd/>
          </a:ln>
        </p:spPr>
        <p:txBody>
          <a:bodyPr lIns="91438" tIns="45719" rIns="91438" bIns="45719">
            <a:prstTxWarp prst="textNoShape">
              <a:avLst/>
            </a:prstTxWarp>
            <a:spAutoFit/>
          </a:bodyPr>
          <a:lstStyle/>
          <a:p>
            <a:pPr marL="512763" indent="-512763">
              <a:spcBef>
                <a:spcPts val="1200"/>
              </a:spcBef>
              <a:buFont typeface="Arial" pitchFamily="-112" charset="0"/>
              <a:buChar char="•"/>
            </a:pPr>
            <a:r>
              <a:rPr lang="en-US" dirty="0">
                <a:solidFill>
                  <a:srgbClr val="3CC5DD"/>
                </a:solidFill>
                <a:ea typeface="Arial" pitchFamily="-112" charset="0"/>
                <a:cs typeface="Arial" pitchFamily="-112" charset="0"/>
              </a:rPr>
              <a:t>Cue DVD</a:t>
            </a:r>
          </a:p>
          <a:p>
            <a:pPr marL="512763" indent="-512763">
              <a:spcBef>
                <a:spcPts val="1200"/>
              </a:spcBef>
              <a:buFont typeface="Arial" pitchFamily="-112" charset="0"/>
              <a:buChar char="•"/>
            </a:pPr>
            <a:r>
              <a:rPr lang="en-US" dirty="0">
                <a:solidFill>
                  <a:schemeClr val="bg1"/>
                </a:solidFill>
                <a:ea typeface="Arial" pitchFamily="-112" charset="0"/>
                <a:cs typeface="Arial" pitchFamily="-112" charset="0"/>
              </a:rPr>
              <a:t>Have a supply of 1-10 presentations, IBO Agreements and Training Flyers to pass out to guests</a:t>
            </a:r>
          </a:p>
          <a:p>
            <a:pPr marL="512763" indent="-512763">
              <a:spcBef>
                <a:spcPts val="1200"/>
              </a:spcBef>
              <a:buFont typeface="Arial" pitchFamily="-112" charset="0"/>
              <a:buChar char="•"/>
            </a:pPr>
            <a:r>
              <a:rPr lang="en-US" dirty="0">
                <a:solidFill>
                  <a:srgbClr val="3CC5DD"/>
                </a:solidFill>
                <a:ea typeface="Arial" pitchFamily="-112" charset="0"/>
                <a:cs typeface="Arial" pitchFamily="-112" charset="0"/>
              </a:rPr>
              <a:t>Understand its normal for less people to show than </a:t>
            </a:r>
            <a:r>
              <a:rPr lang="en-US" dirty="0" smtClean="0">
                <a:solidFill>
                  <a:srgbClr val="3CC5DD"/>
                </a:solidFill>
                <a:ea typeface="Arial" pitchFamily="-112" charset="0"/>
                <a:cs typeface="Arial" pitchFamily="-112" charset="0"/>
              </a:rPr>
              <a:t>invited (50% rule)</a:t>
            </a:r>
          </a:p>
          <a:p>
            <a:pPr marL="512763" indent="-512763">
              <a:spcBef>
                <a:spcPts val="1200"/>
              </a:spcBef>
              <a:buFont typeface="Arial" pitchFamily="-112" charset="0"/>
              <a:buChar char="•"/>
            </a:pPr>
            <a:r>
              <a:rPr lang="en-US" dirty="0">
                <a:solidFill>
                  <a:schemeClr val="bg1"/>
                </a:solidFill>
                <a:ea typeface="Arial" pitchFamily="-112" charset="0"/>
                <a:cs typeface="Arial" pitchFamily="-112" charset="0"/>
              </a:rPr>
              <a:t>Don</a:t>
            </a:r>
            <a:r>
              <a:rPr lang="ja-JP" altLang="en-US" dirty="0">
                <a:solidFill>
                  <a:schemeClr val="bg1"/>
                </a:solidFill>
                <a:ea typeface="Arial" pitchFamily="-112" charset="0"/>
                <a:cs typeface="Arial" pitchFamily="-112" charset="0"/>
              </a:rPr>
              <a:t>’</a:t>
            </a:r>
            <a:r>
              <a:rPr lang="en-US" altLang="ja-JP" dirty="0" err="1">
                <a:solidFill>
                  <a:schemeClr val="bg1"/>
                </a:solidFill>
                <a:ea typeface="Arial" pitchFamily="-112" charset="0"/>
                <a:cs typeface="Arial" pitchFamily="-112" charset="0"/>
              </a:rPr>
              <a:t>t</a:t>
            </a:r>
            <a:r>
              <a:rPr lang="en-US" altLang="ja-JP" dirty="0">
                <a:solidFill>
                  <a:schemeClr val="bg1"/>
                </a:solidFill>
                <a:ea typeface="Arial" pitchFamily="-112" charset="0"/>
                <a:cs typeface="Arial" pitchFamily="-112" charset="0"/>
              </a:rPr>
              <a:t> apologize for no-shows; focus on the guests who are there and thank them for coming</a:t>
            </a:r>
            <a:endParaRPr lang="en-US" dirty="0">
              <a:solidFill>
                <a:srgbClr val="8EB4E3"/>
              </a:solidFill>
              <a:ea typeface="Arial" pitchFamily="-112" charset="0"/>
              <a:cs typeface="Arial" pitchFamily="-112" charset="0"/>
            </a:endParaRPr>
          </a:p>
        </p:txBody>
      </p:sp>
      <p:sp>
        <p:nvSpPr>
          <p:cNvPr id="6" name="Rectangle 5"/>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20485"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PBR / In Home Presentation Checklist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Rectangle 3"/>
          <p:cNvSpPr txBox="1">
            <a:spLocks noChangeArrowheads="1"/>
          </p:cNvSpPr>
          <p:nvPr/>
        </p:nvSpPr>
        <p:spPr bwMode="auto">
          <a:xfrm>
            <a:off x="762000" y="1295400"/>
            <a:ext cx="8229600" cy="4525963"/>
          </a:xfrm>
          <a:prstGeom prst="rect">
            <a:avLst/>
          </a:prstGeom>
          <a:noFill/>
          <a:ln w="9525">
            <a:noFill/>
            <a:miter lim="800000"/>
            <a:headEnd/>
            <a:tailEnd/>
          </a:ln>
        </p:spPr>
        <p:txBody>
          <a:bodyPr lIns="91438" tIns="45719" rIns="91438" bIns="45719">
            <a:prstTxWarp prst="textNoShape">
              <a:avLst/>
            </a:prstTxWarp>
          </a:bodyPr>
          <a:lstStyle/>
          <a:p>
            <a:pPr marL="341313" indent="-341313" eaLnBrk="0" hangingPunct="0">
              <a:spcBef>
                <a:spcPct val="20000"/>
              </a:spcBef>
            </a:pPr>
            <a:r>
              <a:rPr lang="en-US" sz="3300">
                <a:solidFill>
                  <a:schemeClr val="bg1"/>
                </a:solidFill>
              </a:rPr>
              <a:t>People fall into one of three categories</a:t>
            </a:r>
          </a:p>
          <a:p>
            <a:pPr marL="341313" indent="-341313" eaLnBrk="0" hangingPunct="0">
              <a:spcBef>
                <a:spcPct val="20000"/>
              </a:spcBef>
            </a:pPr>
            <a:endParaRPr lang="en-US" sz="1900">
              <a:solidFill>
                <a:schemeClr val="bg1"/>
              </a:solidFill>
            </a:endParaRPr>
          </a:p>
          <a:p>
            <a:pPr marL="341313" indent="-341313">
              <a:spcBef>
                <a:spcPts val="1200"/>
              </a:spcBef>
              <a:buFontTx/>
              <a:buChar char="•"/>
            </a:pPr>
            <a:r>
              <a:rPr lang="en-US" b="1">
                <a:solidFill>
                  <a:srgbClr val="FF0000"/>
                </a:solidFill>
              </a:rPr>
              <a:t>Red Apples </a:t>
            </a:r>
            <a:br>
              <a:rPr lang="en-US" b="1">
                <a:solidFill>
                  <a:srgbClr val="FF0000"/>
                </a:solidFill>
              </a:rPr>
            </a:br>
            <a:r>
              <a:rPr lang="en-US">
                <a:solidFill>
                  <a:srgbClr val="FFFFFF"/>
                </a:solidFill>
              </a:rPr>
              <a:t>(Are very interested)</a:t>
            </a:r>
          </a:p>
          <a:p>
            <a:pPr marL="341313" indent="-341313">
              <a:spcBef>
                <a:spcPts val="1200"/>
              </a:spcBef>
              <a:buFontTx/>
              <a:buChar char="•"/>
            </a:pPr>
            <a:r>
              <a:rPr lang="en-US" b="1">
                <a:solidFill>
                  <a:srgbClr val="008000"/>
                </a:solidFill>
              </a:rPr>
              <a:t>Green Apples </a:t>
            </a:r>
            <a:br>
              <a:rPr lang="en-US" b="1">
                <a:solidFill>
                  <a:srgbClr val="008000"/>
                </a:solidFill>
              </a:rPr>
            </a:br>
            <a:r>
              <a:rPr lang="en-US">
                <a:solidFill>
                  <a:srgbClr val="FFFFFF"/>
                </a:solidFill>
              </a:rPr>
              <a:t>(Want to think about it)</a:t>
            </a:r>
          </a:p>
          <a:p>
            <a:pPr marL="341313" indent="-341313">
              <a:spcBef>
                <a:spcPts val="1200"/>
              </a:spcBef>
              <a:buFontTx/>
              <a:buChar char="•"/>
            </a:pPr>
            <a:r>
              <a:rPr lang="en-US" b="1">
                <a:solidFill>
                  <a:srgbClr val="E46C0A"/>
                </a:solidFill>
              </a:rPr>
              <a:t>Brown Apples </a:t>
            </a:r>
            <a:r>
              <a:rPr lang="en-US" b="1">
                <a:solidFill>
                  <a:srgbClr val="B3633C"/>
                </a:solidFill>
              </a:rPr>
              <a:t/>
            </a:r>
            <a:br>
              <a:rPr lang="en-US" b="1">
                <a:solidFill>
                  <a:srgbClr val="B3633C"/>
                </a:solidFill>
              </a:rPr>
            </a:br>
            <a:r>
              <a:rPr lang="en-US">
                <a:solidFill>
                  <a:srgbClr val="FFFFFF"/>
                </a:solidFill>
              </a:rPr>
              <a:t>(Not interested)</a:t>
            </a:r>
          </a:p>
          <a:p>
            <a:pPr marL="341313" indent="-341313">
              <a:lnSpc>
                <a:spcPct val="80000"/>
              </a:lnSpc>
              <a:spcBef>
                <a:spcPts val="1200"/>
              </a:spcBef>
            </a:pPr>
            <a:endParaRPr lang="en-US">
              <a:solidFill>
                <a:srgbClr val="FFFFFF"/>
              </a:solidFill>
            </a:endParaRPr>
          </a:p>
          <a:p>
            <a:pPr marL="341313" indent="-341313">
              <a:lnSpc>
                <a:spcPct val="80000"/>
              </a:lnSpc>
              <a:spcBef>
                <a:spcPts val="1200"/>
              </a:spcBef>
            </a:pPr>
            <a:r>
              <a:rPr lang="en-US" sz="2600" b="1">
                <a:solidFill>
                  <a:srgbClr val="FFFFFF"/>
                </a:solidFill>
              </a:rPr>
              <a:t>WE SORT, NOT SELL!</a:t>
            </a:r>
          </a:p>
        </p:txBody>
      </p:sp>
      <p:sp>
        <p:nvSpPr>
          <p:cNvPr id="14339" name="TextBox 10"/>
          <p:cNvSpPr txBox="1">
            <a:spLocks noChangeArrowheads="1"/>
          </p:cNvSpPr>
          <p:nvPr/>
        </p:nvSpPr>
        <p:spPr bwMode="auto">
          <a:xfrm>
            <a:off x="9128125" y="3532188"/>
            <a:ext cx="184150" cy="369887"/>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7" name="Rectangle 6"/>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Getting Started/Mindset</a:t>
            </a:r>
          </a:p>
        </p:txBody>
      </p:sp>
      <p:pic>
        <p:nvPicPr>
          <p:cNvPr id="14342" name="Picture 8" descr="apple.png"/>
          <p:cNvPicPr>
            <a:picLocks noChangeAspect="1"/>
          </p:cNvPicPr>
          <p:nvPr/>
        </p:nvPicPr>
        <p:blipFill>
          <a:blip r:embed="rId3"/>
          <a:srcRect/>
          <a:stretch>
            <a:fillRect/>
          </a:stretch>
        </p:blipFill>
        <p:spPr bwMode="auto">
          <a:xfrm>
            <a:off x="5259388" y="1731963"/>
            <a:ext cx="3392487" cy="4340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Text Box 3"/>
          <p:cNvSpPr txBox="1">
            <a:spLocks noChangeArrowheads="1"/>
          </p:cNvSpPr>
          <p:nvPr/>
        </p:nvSpPr>
        <p:spPr bwMode="auto">
          <a:xfrm>
            <a:off x="838200" y="1600200"/>
            <a:ext cx="7478713" cy="830263"/>
          </a:xfrm>
          <a:prstGeom prst="rect">
            <a:avLst/>
          </a:prstGeom>
          <a:noFill/>
          <a:ln w="9525">
            <a:noFill/>
            <a:miter lim="800000"/>
            <a:headEnd/>
            <a:tailEnd/>
          </a:ln>
        </p:spPr>
        <p:txBody>
          <a:bodyPr lIns="91438" tIns="45719" rIns="91438" bIns="45719">
            <a:prstTxWarp prst="textNoShape">
              <a:avLst/>
            </a:prstTxWarp>
            <a:spAutoFit/>
          </a:bodyPr>
          <a:lstStyle/>
          <a:p>
            <a:pPr>
              <a:spcBef>
                <a:spcPts val="1200"/>
              </a:spcBef>
            </a:pPr>
            <a:r>
              <a:rPr lang="en-US" b="1">
                <a:solidFill>
                  <a:schemeClr val="bg1"/>
                </a:solidFill>
                <a:ea typeface="Arial" pitchFamily="-112" charset="0"/>
                <a:cs typeface="Arial" pitchFamily="-112" charset="0"/>
              </a:rPr>
              <a:t>Sorting Question: </a:t>
            </a:r>
            <a:r>
              <a:rPr lang="en-US" i="1">
                <a:solidFill>
                  <a:schemeClr val="bg1"/>
                </a:solidFill>
                <a:ea typeface="Arial" pitchFamily="-112" charset="0"/>
                <a:cs typeface="Arial" pitchFamily="-112" charset="0"/>
              </a:rPr>
              <a:t>Based on the presentation do you see yourself becoming an IBO or a customer?</a:t>
            </a:r>
            <a:endParaRPr lang="en-US" i="1">
              <a:solidFill>
                <a:srgbClr val="8EB4E3"/>
              </a:solidFill>
              <a:ea typeface="Arial" pitchFamily="-112" charset="0"/>
              <a:cs typeface="Arial" pitchFamily="-112" charset="0"/>
            </a:endParaRPr>
          </a:p>
        </p:txBody>
      </p:sp>
      <p:sp>
        <p:nvSpPr>
          <p:cNvPr id="21507" name="TextBox 6"/>
          <p:cNvSpPr txBox="1">
            <a:spLocks noChangeArrowheads="1"/>
          </p:cNvSpPr>
          <p:nvPr/>
        </p:nvSpPr>
        <p:spPr bwMode="auto">
          <a:xfrm>
            <a:off x="585788" y="4176713"/>
            <a:ext cx="2593975" cy="2032000"/>
          </a:xfrm>
          <a:prstGeom prst="rect">
            <a:avLst/>
          </a:prstGeom>
          <a:noFill/>
          <a:ln w="9525">
            <a:noFill/>
            <a:miter lim="800000"/>
            <a:headEnd/>
            <a:tailEnd/>
          </a:ln>
        </p:spPr>
        <p:txBody>
          <a:bodyPr lIns="91438" tIns="45719" rIns="91438" bIns="45719">
            <a:prstTxWarp prst="textNoShape">
              <a:avLst/>
            </a:prstTxWarp>
            <a:spAutoFit/>
          </a:bodyPr>
          <a:lstStyle/>
          <a:p>
            <a:pPr algn="ctr"/>
            <a:r>
              <a:rPr lang="en-US" sz="1800">
                <a:solidFill>
                  <a:schemeClr val="bg1"/>
                </a:solidFill>
              </a:rPr>
              <a:t>Get them started</a:t>
            </a:r>
          </a:p>
          <a:p>
            <a:pPr algn="ctr"/>
            <a:r>
              <a:rPr lang="en-US" sz="1800">
                <a:solidFill>
                  <a:schemeClr val="bg1"/>
                </a:solidFill>
              </a:rPr>
              <a:t>•</a:t>
            </a:r>
          </a:p>
          <a:p>
            <a:pPr algn="ctr"/>
            <a:r>
              <a:rPr lang="en-US" sz="1800">
                <a:solidFill>
                  <a:schemeClr val="bg1"/>
                </a:solidFill>
              </a:rPr>
              <a:t>Provide ACN Tools (DVD, Success from Home magazine)</a:t>
            </a:r>
          </a:p>
          <a:p>
            <a:pPr algn="ctr"/>
            <a:r>
              <a:rPr lang="en-US" sz="1800">
                <a:solidFill>
                  <a:schemeClr val="bg1"/>
                </a:solidFill>
              </a:rPr>
              <a:t>•</a:t>
            </a:r>
          </a:p>
          <a:p>
            <a:pPr algn="ctr"/>
            <a:r>
              <a:rPr lang="en-US" sz="1800">
                <a:solidFill>
                  <a:schemeClr val="bg1"/>
                </a:solidFill>
              </a:rPr>
              <a:t>Get them to a training</a:t>
            </a:r>
          </a:p>
        </p:txBody>
      </p:sp>
      <p:sp>
        <p:nvSpPr>
          <p:cNvPr id="21508" name="TextBox 7"/>
          <p:cNvSpPr txBox="1">
            <a:spLocks noChangeArrowheads="1"/>
          </p:cNvSpPr>
          <p:nvPr/>
        </p:nvSpPr>
        <p:spPr bwMode="auto">
          <a:xfrm>
            <a:off x="3335338" y="4168775"/>
            <a:ext cx="2593975" cy="2308225"/>
          </a:xfrm>
          <a:prstGeom prst="rect">
            <a:avLst/>
          </a:prstGeom>
          <a:noFill/>
          <a:ln w="9525">
            <a:noFill/>
            <a:miter lim="800000"/>
            <a:headEnd/>
            <a:tailEnd/>
          </a:ln>
        </p:spPr>
        <p:txBody>
          <a:bodyPr lIns="91438" tIns="45719" rIns="91438" bIns="45719">
            <a:prstTxWarp prst="textNoShape">
              <a:avLst/>
            </a:prstTxWarp>
            <a:spAutoFit/>
          </a:bodyPr>
          <a:lstStyle/>
          <a:p>
            <a:pPr algn="ctr"/>
            <a:r>
              <a:rPr lang="en-US" sz="1800">
                <a:solidFill>
                  <a:schemeClr val="bg1"/>
                </a:solidFill>
              </a:rPr>
              <a:t>Acquire them as a customer</a:t>
            </a:r>
          </a:p>
          <a:p>
            <a:pPr algn="ctr"/>
            <a:r>
              <a:rPr lang="en-US" sz="1800">
                <a:solidFill>
                  <a:schemeClr val="bg1"/>
                </a:solidFill>
              </a:rPr>
              <a:t>•</a:t>
            </a:r>
          </a:p>
          <a:p>
            <a:pPr algn="ctr"/>
            <a:r>
              <a:rPr lang="en-US" sz="1800">
                <a:solidFill>
                  <a:schemeClr val="bg1"/>
                </a:solidFill>
              </a:rPr>
              <a:t>Provide ACN Tools (DVD, Success from Home magazine)</a:t>
            </a:r>
          </a:p>
          <a:p>
            <a:pPr algn="ctr"/>
            <a:r>
              <a:rPr lang="en-US" sz="1800">
                <a:solidFill>
                  <a:schemeClr val="bg1"/>
                </a:solidFill>
              </a:rPr>
              <a:t>•</a:t>
            </a:r>
          </a:p>
          <a:p>
            <a:pPr algn="ctr"/>
            <a:r>
              <a:rPr lang="en-US" sz="1800">
                <a:solidFill>
                  <a:schemeClr val="bg1"/>
                </a:solidFill>
              </a:rPr>
              <a:t>Get them to a training</a:t>
            </a:r>
          </a:p>
        </p:txBody>
      </p:sp>
      <p:sp>
        <p:nvSpPr>
          <p:cNvPr id="21509" name="TextBox 8"/>
          <p:cNvSpPr txBox="1">
            <a:spLocks noChangeArrowheads="1"/>
          </p:cNvSpPr>
          <p:nvPr/>
        </p:nvSpPr>
        <p:spPr bwMode="auto">
          <a:xfrm>
            <a:off x="6332538" y="4171950"/>
            <a:ext cx="1927225" cy="646113"/>
          </a:xfrm>
          <a:prstGeom prst="rect">
            <a:avLst/>
          </a:prstGeom>
          <a:noFill/>
          <a:ln w="9525">
            <a:noFill/>
            <a:miter lim="800000"/>
            <a:headEnd/>
            <a:tailEnd/>
          </a:ln>
        </p:spPr>
        <p:txBody>
          <a:bodyPr lIns="91438" tIns="45719" rIns="91438" bIns="45719">
            <a:prstTxWarp prst="textNoShape">
              <a:avLst/>
            </a:prstTxWarp>
            <a:spAutoFit/>
          </a:bodyPr>
          <a:lstStyle/>
          <a:p>
            <a:pPr algn="ctr"/>
            <a:r>
              <a:rPr lang="en-US" sz="1800">
                <a:solidFill>
                  <a:schemeClr val="bg1"/>
                </a:solidFill>
              </a:rPr>
              <a:t>Acquire them as a customer</a:t>
            </a:r>
          </a:p>
        </p:txBody>
      </p:sp>
      <p:sp>
        <p:nvSpPr>
          <p:cNvPr id="12" name="Rectangle 11"/>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21512"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After the Presentation</a:t>
            </a:r>
          </a:p>
        </p:txBody>
      </p:sp>
      <p:pic>
        <p:nvPicPr>
          <p:cNvPr id="21513" name="Picture 3"/>
          <p:cNvPicPr>
            <a:picLocks noChangeArrowheads="1"/>
          </p:cNvPicPr>
          <p:nvPr/>
        </p:nvPicPr>
        <p:blipFill>
          <a:blip r:embed="rId3"/>
          <a:srcRect l="34462" r="36253"/>
          <a:stretch>
            <a:fillRect/>
          </a:stretch>
        </p:blipFill>
        <p:spPr bwMode="auto">
          <a:xfrm>
            <a:off x="3868738" y="2897188"/>
            <a:ext cx="1384300" cy="1204912"/>
          </a:xfrm>
          <a:prstGeom prst="rect">
            <a:avLst/>
          </a:prstGeom>
          <a:noFill/>
          <a:ln w="9525">
            <a:noFill/>
            <a:miter lim="800000"/>
            <a:headEnd/>
            <a:tailEnd/>
          </a:ln>
        </p:spPr>
      </p:pic>
      <p:pic>
        <p:nvPicPr>
          <p:cNvPr id="21514" name="Picture 3"/>
          <p:cNvPicPr>
            <a:picLocks noChangeArrowheads="1"/>
          </p:cNvPicPr>
          <p:nvPr/>
        </p:nvPicPr>
        <p:blipFill>
          <a:blip r:embed="rId3"/>
          <a:srcRect l="75797"/>
          <a:stretch>
            <a:fillRect/>
          </a:stretch>
        </p:blipFill>
        <p:spPr bwMode="auto">
          <a:xfrm>
            <a:off x="6599238" y="2890838"/>
            <a:ext cx="1149350" cy="1211262"/>
          </a:xfrm>
          <a:prstGeom prst="rect">
            <a:avLst/>
          </a:prstGeom>
          <a:noFill/>
          <a:ln w="9525">
            <a:noFill/>
            <a:miter lim="800000"/>
            <a:headEnd/>
            <a:tailEnd/>
          </a:ln>
        </p:spPr>
      </p:pic>
      <p:pic>
        <p:nvPicPr>
          <p:cNvPr id="21515" name="Picture 3"/>
          <p:cNvPicPr>
            <a:picLocks noChangeArrowheads="1"/>
          </p:cNvPicPr>
          <p:nvPr/>
        </p:nvPicPr>
        <p:blipFill>
          <a:blip r:embed="rId3"/>
          <a:srcRect r="73920"/>
          <a:stretch>
            <a:fillRect/>
          </a:stretch>
        </p:blipFill>
        <p:spPr bwMode="auto">
          <a:xfrm>
            <a:off x="1365250" y="2897188"/>
            <a:ext cx="1233488" cy="1204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2530" name="Picture 8" descr="weekly_training29.jpg"/>
          <p:cNvPicPr>
            <a:picLocks noChangeAspect="1"/>
          </p:cNvPicPr>
          <p:nvPr/>
        </p:nvPicPr>
        <p:blipFill>
          <a:blip r:embed="rId3"/>
          <a:srcRect l="24214"/>
          <a:stretch>
            <a:fillRect/>
          </a:stretch>
        </p:blipFill>
        <p:spPr bwMode="auto">
          <a:xfrm>
            <a:off x="5257800" y="0"/>
            <a:ext cx="3886200" cy="6858000"/>
          </a:xfrm>
          <a:prstGeom prst="rect">
            <a:avLst/>
          </a:prstGeom>
          <a:noFill/>
          <a:ln w="9525">
            <a:noFill/>
            <a:miter lim="800000"/>
            <a:headEnd/>
            <a:tailEnd/>
          </a:ln>
        </p:spPr>
      </p:pic>
      <p:sp>
        <p:nvSpPr>
          <p:cNvPr id="22531" name="Text Box 3"/>
          <p:cNvSpPr txBox="1">
            <a:spLocks noChangeArrowheads="1"/>
          </p:cNvSpPr>
          <p:nvPr/>
        </p:nvSpPr>
        <p:spPr bwMode="auto">
          <a:xfrm>
            <a:off x="838200" y="1600200"/>
            <a:ext cx="4197350" cy="4462463"/>
          </a:xfrm>
          <a:prstGeom prst="rect">
            <a:avLst/>
          </a:prstGeom>
          <a:noFill/>
          <a:ln w="9525">
            <a:noFill/>
            <a:miter lim="800000"/>
            <a:headEnd/>
            <a:tailEnd/>
          </a:ln>
        </p:spPr>
        <p:txBody>
          <a:bodyPr lIns="91438" tIns="45719" rIns="91438" bIns="45719">
            <a:prstTxWarp prst="textNoShape">
              <a:avLst/>
            </a:prstTxWarp>
            <a:spAutoFit/>
          </a:bodyPr>
          <a:lstStyle/>
          <a:p>
            <a:pPr>
              <a:spcBef>
                <a:spcPts val="1800"/>
              </a:spcBef>
            </a:pPr>
            <a:r>
              <a:rPr lang="en-US" sz="2800" b="1" dirty="0">
                <a:solidFill>
                  <a:schemeClr val="bg1"/>
                </a:solidFill>
                <a:ea typeface="Arial" pitchFamily="-112" charset="0"/>
                <a:cs typeface="Arial" pitchFamily="-112" charset="0"/>
              </a:rPr>
              <a:t>How to answer most questions: </a:t>
            </a:r>
            <a:r>
              <a:rPr lang="en-US" b="1" dirty="0">
                <a:solidFill>
                  <a:schemeClr val="bg1"/>
                </a:solidFill>
                <a:ea typeface="Arial" pitchFamily="-112" charset="0"/>
                <a:cs typeface="Arial" pitchFamily="-112" charset="0"/>
              </a:rPr>
              <a:t/>
            </a:r>
            <a:br>
              <a:rPr lang="en-US" b="1" dirty="0">
                <a:solidFill>
                  <a:schemeClr val="bg1"/>
                </a:solidFill>
                <a:ea typeface="Arial" pitchFamily="-112" charset="0"/>
                <a:cs typeface="Arial" pitchFamily="-112" charset="0"/>
              </a:rPr>
            </a:br>
            <a:r>
              <a:rPr lang="en-US" sz="2600" i="1" dirty="0">
                <a:solidFill>
                  <a:srgbClr val="3CC5DD"/>
                </a:solidFill>
                <a:ea typeface="Arial" pitchFamily="-112" charset="0"/>
                <a:cs typeface="Arial" pitchFamily="-112" charset="0"/>
              </a:rPr>
              <a:t>That</a:t>
            </a:r>
            <a:r>
              <a:rPr lang="ja-JP" altLang="en-US" sz="2600" i="1" dirty="0">
                <a:solidFill>
                  <a:srgbClr val="3CC5DD"/>
                </a:solidFill>
                <a:ea typeface="Arial" pitchFamily="-112" charset="0"/>
                <a:cs typeface="Arial" pitchFamily="-112" charset="0"/>
              </a:rPr>
              <a:t>’</a:t>
            </a:r>
            <a:r>
              <a:rPr lang="en-US" altLang="ja-JP" sz="2600" i="1" dirty="0" err="1">
                <a:solidFill>
                  <a:srgbClr val="3CC5DD"/>
                </a:solidFill>
                <a:ea typeface="Arial" pitchFamily="-112" charset="0"/>
                <a:cs typeface="Arial" pitchFamily="-112" charset="0"/>
              </a:rPr>
              <a:t>s</a:t>
            </a:r>
            <a:r>
              <a:rPr lang="en-US" altLang="ja-JP" sz="2600" i="1" dirty="0">
                <a:solidFill>
                  <a:srgbClr val="3CC5DD"/>
                </a:solidFill>
                <a:ea typeface="Arial" pitchFamily="-112" charset="0"/>
                <a:cs typeface="Arial" pitchFamily="-112" charset="0"/>
              </a:rPr>
              <a:t> a great question, idea, etc… All that will be covered in the </a:t>
            </a:r>
            <a:r>
              <a:rPr lang="en-US" altLang="ja-JP" sz="2600" i="1" u="sng" dirty="0">
                <a:solidFill>
                  <a:srgbClr val="3CC5DD"/>
                </a:solidFill>
                <a:ea typeface="Arial" pitchFamily="-112" charset="0"/>
                <a:cs typeface="Arial" pitchFamily="-112" charset="0"/>
              </a:rPr>
              <a:t>training</a:t>
            </a:r>
          </a:p>
          <a:p>
            <a:pPr>
              <a:spcBef>
                <a:spcPts val="1200"/>
              </a:spcBef>
            </a:pPr>
            <a:endParaRPr lang="en-US" sz="800" i="1" dirty="0">
              <a:solidFill>
                <a:srgbClr val="8EB4E3"/>
              </a:solidFill>
              <a:ea typeface="Arial" pitchFamily="-112" charset="0"/>
              <a:cs typeface="Arial" pitchFamily="-112" charset="0"/>
            </a:endParaRPr>
          </a:p>
          <a:p>
            <a:pPr>
              <a:spcBef>
                <a:spcPts val="1200"/>
              </a:spcBef>
            </a:pPr>
            <a:r>
              <a:rPr lang="en-US" dirty="0">
                <a:solidFill>
                  <a:schemeClr val="bg1"/>
                </a:solidFill>
                <a:ea typeface="Arial" pitchFamily="-112" charset="0"/>
                <a:cs typeface="Arial" pitchFamily="-112" charset="0"/>
              </a:rPr>
              <a:t>Get your prospects involved in training.</a:t>
            </a:r>
          </a:p>
          <a:p>
            <a:pPr>
              <a:spcBef>
                <a:spcPts val="1200"/>
              </a:spcBef>
            </a:pPr>
            <a:r>
              <a:rPr lang="en-US" sz="3200" dirty="0">
                <a:solidFill>
                  <a:srgbClr val="3CC5DD"/>
                </a:solidFill>
                <a:ea typeface="Arial" pitchFamily="-112" charset="0"/>
                <a:cs typeface="Arial" pitchFamily="-112" charset="0"/>
              </a:rPr>
              <a:t>Your success depends on it!</a:t>
            </a:r>
          </a:p>
        </p:txBody>
      </p:sp>
      <p:sp>
        <p:nvSpPr>
          <p:cNvPr id="6" name="Rectangle 5"/>
          <p:cNvSpPr>
            <a:spLocks noChangeArrowheads="1"/>
          </p:cNvSpPr>
          <p:nvPr/>
        </p:nvSpPr>
        <p:spPr bwMode="auto">
          <a:xfrm>
            <a:off x="0" y="417513"/>
            <a:ext cx="9144000" cy="571500"/>
          </a:xfrm>
          <a:prstGeom prst="rect">
            <a:avLst/>
          </a:prstGeom>
          <a:solidFill>
            <a:schemeClr val="bg1"/>
          </a:solidFill>
          <a:ln w="9525">
            <a:noFill/>
            <a:miter lim="800000"/>
            <a:headEnd/>
            <a:tailEnd/>
          </a:ln>
          <a:effectLst>
            <a:outerShdw dist="38100" dir="2700000" rotWithShape="0">
              <a:srgbClr val="808080">
                <a:alpha val="42999"/>
              </a:srgbClr>
            </a:outerShdw>
          </a:effectLst>
        </p:spPr>
        <p:txBody>
          <a:bodyPr anchor="ctr"/>
          <a:lstStyle/>
          <a:p>
            <a:pPr algn="ctr">
              <a:defRPr/>
            </a:pPr>
            <a:endParaRPr lang="en-US">
              <a:solidFill>
                <a:schemeClr val="lt1"/>
              </a:solidFill>
              <a:latin typeface="+mn-lt"/>
              <a:ea typeface="+mn-ea"/>
              <a:cs typeface="+mn-cs"/>
            </a:endParaRPr>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Recruiting</a:t>
            </a:r>
          </a:p>
        </p:txBody>
      </p:sp>
      <p:sp>
        <p:nvSpPr>
          <p:cNvPr id="22534" name="TextBox 4"/>
          <p:cNvSpPr txBox="1">
            <a:spLocks noChangeArrowheads="1"/>
          </p:cNvSpPr>
          <p:nvPr/>
        </p:nvSpPr>
        <p:spPr bwMode="auto">
          <a:xfrm>
            <a:off x="431800" y="965200"/>
            <a:ext cx="9150350" cy="446088"/>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After the Presentation</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0" y="5700713"/>
            <a:ext cx="9144000" cy="711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Rectangle 6"/>
          <p:cNvSpPr>
            <a:spLocks noChangeArrowheads="1"/>
          </p:cNvSpPr>
          <p:nvPr/>
        </p:nvSpPr>
        <p:spPr bwMode="auto">
          <a:xfrm>
            <a:off x="0" y="4502150"/>
            <a:ext cx="9144000" cy="1346200"/>
          </a:xfrm>
          <a:prstGeom prst="rect">
            <a:avLst/>
          </a:prstGeom>
          <a:solidFill>
            <a:srgbClr val="3EC3DC"/>
          </a:solidFill>
          <a:ln w="9525">
            <a:solidFill>
              <a:srgbClr val="4A7EBB"/>
            </a:solidFill>
            <a:miter lim="800000"/>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23556" name="Title 1"/>
          <p:cNvSpPr txBox="1">
            <a:spLocks/>
          </p:cNvSpPr>
          <p:nvPr/>
        </p:nvSpPr>
        <p:spPr bwMode="auto">
          <a:xfrm>
            <a:off x="0" y="4395788"/>
            <a:ext cx="9144000" cy="1470025"/>
          </a:xfrm>
          <a:prstGeom prst="rect">
            <a:avLst/>
          </a:prstGeom>
          <a:noFill/>
          <a:ln w="9525">
            <a:noFill/>
            <a:miter lim="800000"/>
            <a:headEnd/>
            <a:tailEnd/>
          </a:ln>
        </p:spPr>
        <p:txBody>
          <a:bodyPr lIns="91438" tIns="45719" rIns="91438" bIns="45719" anchor="ctr">
            <a:prstTxWarp prst="textNoShape">
              <a:avLst/>
            </a:prstTxWarp>
          </a:bodyPr>
          <a:lstStyle/>
          <a:p>
            <a:pPr algn="ctr"/>
            <a:r>
              <a:rPr lang="en-US" sz="7600"/>
              <a:t>Team</a:t>
            </a:r>
          </a:p>
        </p:txBody>
      </p:sp>
      <p:sp>
        <p:nvSpPr>
          <p:cNvPr id="9" name="Subtitle 2"/>
          <p:cNvSpPr txBox="1">
            <a:spLocks/>
          </p:cNvSpPr>
          <p:nvPr/>
        </p:nvSpPr>
        <p:spPr bwMode="auto">
          <a:xfrm>
            <a:off x="0" y="5838825"/>
            <a:ext cx="9144000" cy="688975"/>
          </a:xfrm>
          <a:prstGeom prst="rect">
            <a:avLst/>
          </a:prstGeom>
          <a:noFill/>
          <a:ln w="9525">
            <a:noFill/>
            <a:miter lim="800000"/>
            <a:headEnd/>
            <a:tailEnd/>
          </a:ln>
        </p:spPr>
        <p:txBody>
          <a:bodyPr lIns="91438" tIns="45719" rIns="91438" bIns="45719">
            <a:normAutofit/>
          </a:bodyPr>
          <a:lstStyle/>
          <a:p>
            <a:pPr algn="ctr" defTabSz="457190" fontAlgn="auto">
              <a:spcBef>
                <a:spcPct val="20000"/>
              </a:spcBef>
              <a:spcAft>
                <a:spcPts val="0"/>
              </a:spcAft>
              <a:buFont typeface="Arial" charset="0"/>
              <a:buNone/>
              <a:defRPr/>
            </a:pPr>
            <a:r>
              <a:rPr lang="en-US" sz="2900" dirty="0">
                <a:solidFill>
                  <a:schemeClr val="tx1">
                    <a:lumMod val="50000"/>
                    <a:lumOff val="50000"/>
                  </a:schemeClr>
                </a:solidFill>
                <a:latin typeface="Arial"/>
                <a:ea typeface="+mn-ea"/>
                <a:cs typeface="Arial"/>
              </a:rPr>
              <a:t>ETIQUETTE</a:t>
            </a:r>
          </a:p>
        </p:txBody>
      </p:sp>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extBox 6"/>
          <p:cNvSpPr txBox="1">
            <a:spLocks noChangeArrowheads="1"/>
          </p:cNvSpPr>
          <p:nvPr/>
        </p:nvSpPr>
        <p:spPr bwMode="auto">
          <a:xfrm>
            <a:off x="914400" y="1143000"/>
            <a:ext cx="7826375" cy="5673345"/>
          </a:xfrm>
          <a:prstGeom prst="rect">
            <a:avLst/>
          </a:prstGeom>
          <a:noFill/>
          <a:ln w="9525">
            <a:noFill/>
            <a:miter lim="800000"/>
            <a:headEnd/>
            <a:tailEnd/>
          </a:ln>
        </p:spPr>
        <p:txBody>
          <a:bodyPr lIns="91438" tIns="45719" rIns="91438" bIns="45719">
            <a:prstTxWarp prst="textNoShape">
              <a:avLst/>
            </a:prstTxWarp>
            <a:spAutoFit/>
          </a:bodyPr>
          <a:lstStyle/>
          <a:p>
            <a:pPr marL="271463" indent="-271463">
              <a:spcBef>
                <a:spcPts val="400"/>
              </a:spcBef>
              <a:buFont typeface="Arial" pitchFamily="-112" charset="0"/>
              <a:buChar char="•"/>
            </a:pPr>
            <a:r>
              <a:rPr lang="en-US" dirty="0">
                <a:solidFill>
                  <a:srgbClr val="3CC5DD"/>
                </a:solidFill>
              </a:rPr>
              <a:t>Dress </a:t>
            </a:r>
            <a:r>
              <a:rPr lang="en-US" dirty="0" smtClean="0">
                <a:solidFill>
                  <a:srgbClr val="3CC5DD"/>
                </a:solidFill>
              </a:rPr>
              <a:t>appropriately</a:t>
            </a:r>
          </a:p>
          <a:p>
            <a:pPr marL="271463" indent="-271463">
              <a:spcBef>
                <a:spcPts val="400"/>
              </a:spcBef>
              <a:buFont typeface="Arial" pitchFamily="-112" charset="0"/>
              <a:buChar char="•"/>
            </a:pPr>
            <a:r>
              <a:rPr lang="en-US" dirty="0" smtClean="0">
                <a:solidFill>
                  <a:srgbClr val="FFFFFF"/>
                </a:solidFill>
              </a:rPr>
              <a:t>Pick up your guests for BOM and Trainings (FORM</a:t>
            </a:r>
            <a:r>
              <a:rPr lang="en-US" dirty="0" smtClean="0">
                <a:solidFill>
                  <a:srgbClr val="FFFFFF"/>
                </a:solidFill>
              </a:rPr>
              <a:t>)</a:t>
            </a:r>
            <a:endParaRPr lang="en-US" dirty="0" smtClean="0">
              <a:solidFill>
                <a:srgbClr val="3CC5DD"/>
              </a:solidFill>
            </a:endParaRPr>
          </a:p>
          <a:p>
            <a:pPr marL="273050" indent="-273050">
              <a:spcBef>
                <a:spcPts val="400"/>
              </a:spcBef>
              <a:buFont typeface="Arial" pitchFamily="-112" charset="0"/>
              <a:buChar char="•"/>
            </a:pPr>
            <a:r>
              <a:rPr lang="en-US" dirty="0" smtClean="0">
                <a:solidFill>
                  <a:srgbClr val="8EB4E3"/>
                </a:solidFill>
              </a:rPr>
              <a:t>Arrive at least 30 minutes early &amp; before your guests. Register yourself &amp; your guests &amp; introduce them to at least 5+ </a:t>
            </a:r>
            <a:r>
              <a:rPr lang="en-US" dirty="0" err="1" smtClean="0">
                <a:solidFill>
                  <a:srgbClr val="8EB4E3"/>
                </a:solidFill>
              </a:rPr>
              <a:t>IBOs</a:t>
            </a:r>
            <a:r>
              <a:rPr lang="en-US" dirty="0" smtClean="0">
                <a:solidFill>
                  <a:srgbClr val="8EB4E3"/>
                </a:solidFill>
              </a:rPr>
              <a:t>.</a:t>
            </a:r>
            <a:endParaRPr lang="en-US" dirty="0" smtClean="0">
              <a:solidFill>
                <a:srgbClr val="8EB4E3"/>
              </a:solidFill>
            </a:endParaRPr>
          </a:p>
          <a:p>
            <a:pPr marL="271463" indent="-271463">
              <a:spcBef>
                <a:spcPts val="400"/>
              </a:spcBef>
              <a:buFont typeface="Arial" pitchFamily="-112" charset="0"/>
              <a:buChar char="•"/>
            </a:pPr>
            <a:r>
              <a:rPr lang="en-US" dirty="0" smtClean="0">
                <a:solidFill>
                  <a:schemeClr val="bg1"/>
                </a:solidFill>
              </a:rPr>
              <a:t>NO </a:t>
            </a:r>
            <a:r>
              <a:rPr lang="en-US" dirty="0" smtClean="0">
                <a:solidFill>
                  <a:schemeClr val="bg1"/>
                </a:solidFill>
              </a:rPr>
              <a:t>DISTRACTIONS </a:t>
            </a:r>
            <a:r>
              <a:rPr lang="en-US" dirty="0" smtClean="0">
                <a:solidFill>
                  <a:schemeClr val="bg1"/>
                </a:solidFill>
              </a:rPr>
              <a:t>Make </a:t>
            </a:r>
            <a:r>
              <a:rPr lang="en-US" dirty="0">
                <a:solidFill>
                  <a:schemeClr val="bg1"/>
                </a:solidFill>
              </a:rPr>
              <a:t>sure your cell phone is off</a:t>
            </a:r>
          </a:p>
          <a:p>
            <a:pPr marL="271463" indent="-271463">
              <a:spcBef>
                <a:spcPts val="400"/>
              </a:spcBef>
              <a:buFont typeface="Arial" pitchFamily="-112" charset="0"/>
              <a:buChar char="•"/>
            </a:pPr>
            <a:r>
              <a:rPr lang="en-US" dirty="0">
                <a:solidFill>
                  <a:srgbClr val="8EB4E3"/>
                </a:solidFill>
              </a:rPr>
              <a:t>Keep the mood up-beat positive &amp; friendly</a:t>
            </a:r>
          </a:p>
          <a:p>
            <a:pPr marL="271463" indent="-271463">
              <a:spcBef>
                <a:spcPts val="400"/>
              </a:spcBef>
              <a:buFont typeface="Arial" pitchFamily="-112" charset="0"/>
              <a:buChar char="•"/>
            </a:pPr>
            <a:r>
              <a:rPr lang="en-US" dirty="0">
                <a:solidFill>
                  <a:schemeClr val="bg1"/>
                </a:solidFill>
              </a:rPr>
              <a:t>Introduce your guest to other </a:t>
            </a:r>
            <a:r>
              <a:rPr lang="en-US" dirty="0" err="1">
                <a:solidFill>
                  <a:schemeClr val="bg1"/>
                </a:solidFill>
              </a:rPr>
              <a:t>IBOs</a:t>
            </a:r>
            <a:endParaRPr lang="en-US" dirty="0">
              <a:solidFill>
                <a:schemeClr val="bg1"/>
              </a:solidFill>
            </a:endParaRPr>
          </a:p>
          <a:p>
            <a:pPr marL="271463" indent="-271463">
              <a:spcBef>
                <a:spcPts val="400"/>
              </a:spcBef>
              <a:buFont typeface="Arial" pitchFamily="-112" charset="0"/>
              <a:buChar char="•"/>
            </a:pPr>
            <a:r>
              <a:rPr lang="en-US" dirty="0">
                <a:solidFill>
                  <a:srgbClr val="8EB4E3"/>
                </a:solidFill>
              </a:rPr>
              <a:t>Sit with your </a:t>
            </a:r>
            <a:r>
              <a:rPr lang="en-US" dirty="0" smtClean="0">
                <a:solidFill>
                  <a:srgbClr val="8EB4E3"/>
                </a:solidFill>
              </a:rPr>
              <a:t>guests</a:t>
            </a:r>
          </a:p>
          <a:p>
            <a:pPr marL="271463" indent="-271463">
              <a:spcBef>
                <a:spcPts val="400"/>
              </a:spcBef>
              <a:buFont typeface="Arial" pitchFamily="-112" charset="0"/>
              <a:buChar char="•"/>
            </a:pPr>
            <a:r>
              <a:rPr lang="en-US" dirty="0" smtClean="0">
                <a:solidFill>
                  <a:srgbClr val="FFFFFF"/>
                </a:solidFill>
              </a:rPr>
              <a:t>Sit up front, stay seated, &amp; take notes. Use a journal or a recorder</a:t>
            </a:r>
            <a:r>
              <a:rPr lang="en-US" dirty="0" smtClean="0">
                <a:solidFill>
                  <a:srgbClr val="FFFFFF"/>
                </a:solidFill>
              </a:rPr>
              <a:t>!</a:t>
            </a:r>
            <a:endParaRPr lang="en-US" dirty="0" smtClean="0">
              <a:solidFill>
                <a:srgbClr val="FFFFFF"/>
              </a:solidFill>
            </a:endParaRPr>
          </a:p>
          <a:p>
            <a:pPr marL="271463" indent="-271463">
              <a:spcBef>
                <a:spcPts val="400"/>
              </a:spcBef>
              <a:buFont typeface="Arial" pitchFamily="-112" charset="0"/>
              <a:buChar char="•"/>
            </a:pPr>
            <a:r>
              <a:rPr lang="en-US" dirty="0">
                <a:solidFill>
                  <a:srgbClr val="8EB4E3"/>
                </a:solidFill>
              </a:rPr>
              <a:t>Remain in your seat throughout the presentation and support the </a:t>
            </a:r>
            <a:r>
              <a:rPr lang="en-US" dirty="0" smtClean="0">
                <a:solidFill>
                  <a:srgbClr val="8EB4E3"/>
                </a:solidFill>
              </a:rPr>
              <a:t>presenter. </a:t>
            </a:r>
            <a:r>
              <a:rPr lang="en-US" dirty="0" smtClean="0">
                <a:solidFill>
                  <a:srgbClr val="8EB4E3"/>
                </a:solidFill>
              </a:rPr>
              <a:t>Participate</a:t>
            </a:r>
            <a:r>
              <a:rPr lang="en-US" dirty="0" smtClean="0">
                <a:solidFill>
                  <a:srgbClr val="8EB4E3"/>
                </a:solidFill>
              </a:rPr>
              <a:t>, participate, participate</a:t>
            </a:r>
            <a:r>
              <a:rPr lang="en-US" dirty="0" smtClean="0">
                <a:solidFill>
                  <a:srgbClr val="8EB4E3"/>
                </a:solidFill>
              </a:rPr>
              <a:t>!</a:t>
            </a:r>
            <a:endParaRPr lang="en-US" dirty="0" smtClean="0">
              <a:solidFill>
                <a:srgbClr val="8EB4E3"/>
              </a:solidFill>
            </a:endParaRPr>
          </a:p>
        </p:txBody>
      </p:sp>
      <p:sp>
        <p:nvSpPr>
          <p:cNvPr id="5" name="Rectangle 4"/>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Team Etiquette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fade">
                                      <p:cBhvr>
                                        <p:cTn id="47"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TextBox 7"/>
          <p:cNvSpPr txBox="1">
            <a:spLocks noChangeArrowheads="1"/>
          </p:cNvSpPr>
          <p:nvPr/>
        </p:nvSpPr>
        <p:spPr bwMode="auto">
          <a:xfrm>
            <a:off x="890690" y="1203989"/>
            <a:ext cx="7933734" cy="3590690"/>
          </a:xfrm>
          <a:prstGeom prst="rect">
            <a:avLst/>
          </a:prstGeom>
          <a:noFill/>
          <a:ln w="9525">
            <a:noFill/>
            <a:miter lim="800000"/>
            <a:headEnd/>
            <a:tailEnd/>
          </a:ln>
        </p:spPr>
        <p:txBody>
          <a:bodyPr wrap="square" lIns="91402" tIns="45702" rIns="91402" bIns="45702">
            <a:prstTxWarp prst="textNoShape">
              <a:avLst/>
            </a:prstTxWarp>
            <a:spAutoFit/>
          </a:bodyPr>
          <a:lstStyle/>
          <a:p>
            <a:pPr marL="273050" indent="-273050">
              <a:spcBef>
                <a:spcPts val="400"/>
              </a:spcBef>
              <a:buFont typeface="Arial"/>
              <a:buChar char="•"/>
            </a:pPr>
            <a:r>
              <a:rPr lang="en-US" smtClean="0">
                <a:solidFill>
                  <a:srgbClr val="FFFFFF"/>
                </a:solidFill>
              </a:rPr>
              <a:t>Do no</a:t>
            </a:r>
            <a:r>
              <a:rPr lang="en-US" altLang="ja-JP" smtClean="0">
                <a:solidFill>
                  <a:srgbClr val="FFFFFF"/>
                </a:solidFill>
              </a:rPr>
              <a:t>t </a:t>
            </a:r>
            <a:r>
              <a:rPr lang="en-US" altLang="ja-JP" dirty="0" smtClean="0">
                <a:solidFill>
                  <a:srgbClr val="FFFFFF"/>
                </a:solidFill>
              </a:rPr>
              <a:t>interrupt the presenter or ask non-related </a:t>
            </a:r>
            <a:r>
              <a:rPr lang="en-US" altLang="ja-JP" dirty="0" smtClean="0">
                <a:solidFill>
                  <a:srgbClr val="FFFFFF"/>
                </a:solidFill>
              </a:rPr>
              <a:t>questions</a:t>
            </a:r>
          </a:p>
          <a:p>
            <a:pPr marL="273050" indent="-273050">
              <a:spcBef>
                <a:spcPts val="400"/>
              </a:spcBef>
              <a:buFont typeface="Arial"/>
              <a:buChar char="•"/>
            </a:pPr>
            <a:r>
              <a:rPr lang="en-US" dirty="0" smtClean="0">
                <a:solidFill>
                  <a:srgbClr val="3CC5DD"/>
                </a:solidFill>
              </a:rPr>
              <a:t>Start on time</a:t>
            </a:r>
            <a:endParaRPr lang="en-US" dirty="0" smtClean="0">
              <a:solidFill>
                <a:srgbClr val="3CC5DD"/>
              </a:solidFill>
            </a:endParaRPr>
          </a:p>
          <a:p>
            <a:pPr marL="273050" indent="-273050">
              <a:spcBef>
                <a:spcPts val="400"/>
              </a:spcBef>
              <a:buFont typeface="Arial"/>
              <a:buChar char="•"/>
            </a:pPr>
            <a:r>
              <a:rPr lang="en-US" dirty="0" smtClean="0">
                <a:solidFill>
                  <a:srgbClr val="FFFFFF"/>
                </a:solidFill>
              </a:rPr>
              <a:t>Finish on </a:t>
            </a:r>
            <a:r>
              <a:rPr lang="en-US" dirty="0" smtClean="0">
                <a:solidFill>
                  <a:srgbClr val="FFFFFF"/>
                </a:solidFill>
              </a:rPr>
              <a:t>time</a:t>
            </a:r>
            <a:endParaRPr lang="en-US" altLang="ja-JP" dirty="0" smtClean="0">
              <a:solidFill>
                <a:srgbClr val="FFFFFF"/>
              </a:solidFill>
            </a:endParaRPr>
          </a:p>
          <a:p>
            <a:pPr marL="273050" indent="-273050">
              <a:spcBef>
                <a:spcPts val="400"/>
              </a:spcBef>
              <a:buFont typeface="Arial" pitchFamily="-112" charset="0"/>
              <a:buChar char="•"/>
            </a:pPr>
            <a:r>
              <a:rPr lang="en-US" dirty="0" smtClean="0">
                <a:solidFill>
                  <a:srgbClr val="8EB4E3"/>
                </a:solidFill>
              </a:rPr>
              <a:t>Meeting costs - </a:t>
            </a:r>
            <a:r>
              <a:rPr lang="en-US" dirty="0">
                <a:solidFill>
                  <a:srgbClr val="8EB4E3"/>
                </a:solidFill>
              </a:rPr>
              <a:t>$5 for</a:t>
            </a:r>
            <a:r>
              <a:rPr lang="en-US" dirty="0" smtClean="0">
                <a:solidFill>
                  <a:srgbClr val="8EB4E3"/>
                </a:solidFill>
              </a:rPr>
              <a:t> QTT and $10 for </a:t>
            </a:r>
            <a:r>
              <a:rPr lang="en-US" dirty="0">
                <a:solidFill>
                  <a:srgbClr val="8EB4E3"/>
                </a:solidFill>
              </a:rPr>
              <a:t>ETT</a:t>
            </a:r>
            <a:r>
              <a:rPr lang="en-US" dirty="0" smtClean="0">
                <a:solidFill>
                  <a:srgbClr val="8EB4E3"/>
                </a:solidFill>
              </a:rPr>
              <a:t> and Up, Guests are always FREE</a:t>
            </a:r>
          </a:p>
          <a:p>
            <a:pPr marL="273050" indent="-273050">
              <a:spcBef>
                <a:spcPts val="400"/>
              </a:spcBef>
              <a:buFont typeface="Arial" pitchFamily="-112" charset="0"/>
              <a:buChar char="•"/>
            </a:pPr>
            <a:r>
              <a:rPr lang="en-US" dirty="0" smtClean="0">
                <a:solidFill>
                  <a:srgbClr val="FFFFFF"/>
                </a:solidFill>
              </a:rPr>
              <a:t>Tools - Success </a:t>
            </a:r>
            <a:r>
              <a:rPr lang="en-US" dirty="0">
                <a:solidFill>
                  <a:srgbClr val="FFFFFF"/>
                </a:solidFill>
              </a:rPr>
              <a:t>From </a:t>
            </a:r>
            <a:r>
              <a:rPr lang="en-US" dirty="0" smtClean="0">
                <a:solidFill>
                  <a:srgbClr val="FFFFFF"/>
                </a:solidFill>
              </a:rPr>
              <a:t>Home Mag. </a:t>
            </a:r>
            <a:r>
              <a:rPr lang="en-US" dirty="0">
                <a:solidFill>
                  <a:srgbClr val="FFFFFF"/>
                </a:solidFill>
              </a:rPr>
              <a:t>&amp; DVD (never let a VIP guest leave without one</a:t>
            </a:r>
            <a:r>
              <a:rPr lang="en-US" dirty="0" smtClean="0">
                <a:solidFill>
                  <a:srgbClr val="FFFFFF"/>
                </a:solidFill>
              </a:rPr>
              <a:t>)</a:t>
            </a:r>
            <a:r>
              <a:rPr lang="en-US" sz="2200" dirty="0" smtClean="0">
                <a:solidFill>
                  <a:srgbClr val="FFFFFF"/>
                </a:solidFill>
              </a:rPr>
              <a:t/>
            </a:r>
            <a:br>
              <a:rPr lang="en-US" sz="2200" dirty="0" smtClean="0">
                <a:solidFill>
                  <a:srgbClr val="FFFFFF"/>
                </a:solidFill>
              </a:rPr>
            </a:br>
            <a:endParaRPr lang="en-US" sz="2200" dirty="0">
              <a:solidFill>
                <a:srgbClr val="FFFFFF"/>
              </a:solidFill>
            </a:endParaRPr>
          </a:p>
        </p:txBody>
      </p:sp>
      <p:sp>
        <p:nvSpPr>
          <p:cNvPr id="5" name="Rectangle 4"/>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Team Etiquette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0" y="5700713"/>
            <a:ext cx="9144000" cy="711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Rectangle 6"/>
          <p:cNvSpPr/>
          <p:nvPr/>
        </p:nvSpPr>
        <p:spPr>
          <a:xfrm>
            <a:off x="0" y="4502150"/>
            <a:ext cx="9144000" cy="1346200"/>
          </a:xfrm>
          <a:prstGeom prst="rect">
            <a:avLst/>
          </a:prstGeom>
          <a:solidFill>
            <a:srgbClr val="3EC3DC"/>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940" name="Title 1"/>
          <p:cNvSpPr txBox="1">
            <a:spLocks/>
          </p:cNvSpPr>
          <p:nvPr/>
        </p:nvSpPr>
        <p:spPr bwMode="auto">
          <a:xfrm>
            <a:off x="0" y="4395788"/>
            <a:ext cx="9144000" cy="1470025"/>
          </a:xfrm>
          <a:prstGeom prst="rect">
            <a:avLst/>
          </a:prstGeom>
          <a:noFill/>
          <a:ln w="9525">
            <a:noFill/>
            <a:miter lim="800000"/>
            <a:headEnd/>
            <a:tailEnd/>
          </a:ln>
        </p:spPr>
        <p:txBody>
          <a:bodyPr lIns="91438" tIns="45719" rIns="91438" bIns="45719" anchor="ctr">
            <a:prstTxWarp prst="textNoShape">
              <a:avLst/>
            </a:prstTxWarp>
          </a:bodyPr>
          <a:lstStyle/>
          <a:p>
            <a:pPr algn="ctr"/>
            <a:r>
              <a:rPr lang="en-US" sz="7600">
                <a:solidFill>
                  <a:schemeClr val="bg1"/>
                </a:solidFill>
                <a:ea typeface="Geneva" pitchFamily="-112" charset="0"/>
                <a:cs typeface="Geneva" pitchFamily="-112" charset="0"/>
              </a:rPr>
              <a:t>Promoting</a:t>
            </a:r>
          </a:p>
        </p:txBody>
      </p:sp>
      <p:sp>
        <p:nvSpPr>
          <p:cNvPr id="9" name="Subtitle 2"/>
          <p:cNvSpPr txBox="1">
            <a:spLocks/>
          </p:cNvSpPr>
          <p:nvPr/>
        </p:nvSpPr>
        <p:spPr bwMode="auto">
          <a:xfrm>
            <a:off x="0" y="5838825"/>
            <a:ext cx="9144000" cy="688975"/>
          </a:xfrm>
          <a:prstGeom prst="rect">
            <a:avLst/>
          </a:prstGeom>
          <a:noFill/>
          <a:ln w="9525">
            <a:noFill/>
            <a:miter lim="800000"/>
            <a:headEnd/>
            <a:tailEnd/>
          </a:ln>
        </p:spPr>
        <p:txBody>
          <a:bodyPr lIns="91438" tIns="45719" rIns="91438" bIns="45719">
            <a:normAutofit/>
          </a:bodyPr>
          <a:lstStyle/>
          <a:p>
            <a:pPr algn="ctr" defTabSz="457190" fontAlgn="auto">
              <a:spcBef>
                <a:spcPct val="20000"/>
              </a:spcBef>
              <a:spcAft>
                <a:spcPts val="0"/>
              </a:spcAft>
              <a:buFont typeface="Arial" charset="0"/>
              <a:buNone/>
              <a:defRPr/>
            </a:pPr>
            <a:r>
              <a:rPr lang="en-US" sz="2900" dirty="0">
                <a:solidFill>
                  <a:schemeClr val="tx1">
                    <a:lumMod val="50000"/>
                    <a:lumOff val="50000"/>
                  </a:schemeClr>
                </a:solidFill>
                <a:latin typeface="Arial"/>
                <a:ea typeface="+mn-ea"/>
                <a:cs typeface="Arial"/>
              </a:rPr>
              <a:t>TRAINING EVENTS</a:t>
            </a:r>
          </a:p>
        </p:txBody>
      </p:sp>
    </p:spTree>
  </p:cSld>
  <p:clrMapOvr>
    <a:masterClrMapping/>
  </p:clrMapOvr>
  <p:transition>
    <p:wedg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auto">
          <a:xfrm>
            <a:off x="509588" y="417513"/>
            <a:ext cx="3708400" cy="4576762"/>
          </a:xfrm>
          <a:prstGeom prst="rect">
            <a:avLst/>
          </a:prstGeom>
          <a:solidFill>
            <a:srgbClr val="FFFFFF">
              <a:alpha val="81000"/>
            </a:srgbClr>
          </a:solidFill>
          <a:ln w="9525">
            <a:noFill/>
            <a:miter lim="800000"/>
            <a:headEnd/>
            <a:tailEnd/>
          </a:ln>
          <a:effectLst/>
        </p:spPr>
        <p:txBody>
          <a:bodyPr lIns="91438" tIns="45719" rIns="91438" bIns="45719" anchor="ctr"/>
          <a:lstStyle/>
          <a:p>
            <a:pPr algn="ctr" defTabSz="457190">
              <a:defRPr/>
            </a:pPr>
            <a:endParaRPr lang="en-US">
              <a:solidFill>
                <a:schemeClr val="lt1"/>
              </a:solidFill>
              <a:latin typeface="+mn-lt"/>
              <a:ea typeface="+mn-ea"/>
              <a:cs typeface="+mn-cs"/>
            </a:endParaRPr>
          </a:p>
        </p:txBody>
      </p:sp>
      <p:sp>
        <p:nvSpPr>
          <p:cNvPr id="4" name="TextBox 3"/>
          <p:cNvSpPr txBox="1">
            <a:spLocks noChangeArrowheads="1"/>
          </p:cNvSpPr>
          <p:nvPr/>
        </p:nvSpPr>
        <p:spPr bwMode="auto">
          <a:xfrm>
            <a:off x="623888" y="1104900"/>
            <a:ext cx="3451225" cy="3698447"/>
          </a:xfrm>
          <a:prstGeom prst="rect">
            <a:avLst/>
          </a:prstGeom>
          <a:noFill/>
          <a:ln w="9525">
            <a:noFill/>
            <a:miter lim="800000"/>
            <a:headEnd/>
            <a:tailEnd/>
          </a:ln>
        </p:spPr>
        <p:txBody>
          <a:bodyPr lIns="91438" tIns="45719" rIns="91438" bIns="45719">
            <a:prstTxWarp prst="textNoShape">
              <a:avLst/>
            </a:prstTxWarp>
            <a:spAutoFit/>
          </a:bodyPr>
          <a:lstStyle/>
          <a:p>
            <a:pPr marL="455613" indent="-455613">
              <a:spcBef>
                <a:spcPts val="2200"/>
              </a:spcBef>
              <a:buFont typeface="Arial" pitchFamily="-112" charset="0"/>
              <a:buChar char="•"/>
            </a:pPr>
            <a:r>
              <a:rPr lang="en-US" dirty="0"/>
              <a:t>Training Events are your </a:t>
            </a:r>
            <a:r>
              <a:rPr lang="en-US" u="sng" dirty="0"/>
              <a:t>strongest</a:t>
            </a:r>
            <a:r>
              <a:rPr lang="en-US" u="sng" dirty="0" smtClean="0"/>
              <a:t> tool </a:t>
            </a:r>
            <a:r>
              <a:rPr lang="en-US" dirty="0"/>
              <a:t>in building your team</a:t>
            </a:r>
          </a:p>
          <a:p>
            <a:pPr marL="455613" indent="-455613">
              <a:spcBef>
                <a:spcPts val="2200"/>
              </a:spcBef>
              <a:buFont typeface="Arial" pitchFamily="-112" charset="0"/>
              <a:buChar char="•"/>
            </a:pPr>
            <a:r>
              <a:rPr lang="en-US" dirty="0"/>
              <a:t>The more you and </a:t>
            </a:r>
            <a:br>
              <a:rPr lang="en-US" dirty="0"/>
            </a:br>
            <a:r>
              <a:rPr lang="en-US" dirty="0"/>
              <a:t>your team attend and promote training events, the more success you and your team will have</a:t>
            </a:r>
          </a:p>
        </p:txBody>
      </p:sp>
      <p:sp>
        <p:nvSpPr>
          <p:cNvPr id="7" name="Rectangle 6"/>
          <p:cNvSpPr/>
          <p:nvPr/>
        </p:nvSpPr>
        <p:spPr>
          <a:xfrm>
            <a:off x="0" y="417513"/>
            <a:ext cx="9144000" cy="571500"/>
          </a:xfrm>
          <a:prstGeom prst="rect">
            <a:avLst/>
          </a:prstGeom>
          <a:solidFill>
            <a:schemeClr val="bg1"/>
          </a:soli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Promoting Training Events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auto">
          <a:xfrm>
            <a:off x="509588" y="417513"/>
            <a:ext cx="3708400" cy="4576762"/>
          </a:xfrm>
          <a:prstGeom prst="rect">
            <a:avLst/>
          </a:prstGeom>
          <a:solidFill>
            <a:srgbClr val="FFFFFF">
              <a:alpha val="75000"/>
            </a:srgbClr>
          </a:solidFill>
          <a:ln w="9525">
            <a:noFill/>
            <a:miter lim="800000"/>
            <a:headEnd/>
            <a:tailEnd/>
          </a:ln>
          <a:effectLst>
            <a:outerShdw dist="23000" dir="5400000" rotWithShape="0">
              <a:srgbClr val="808080">
                <a:alpha val="34998"/>
              </a:srgbClr>
            </a:outerShdw>
          </a:effectLst>
        </p:spPr>
        <p:txBody>
          <a:bodyPr lIns="91438" tIns="45719" rIns="91438" bIns="45719" anchor="ctr"/>
          <a:lstStyle/>
          <a:p>
            <a:pPr algn="ctr" defTabSz="457190">
              <a:defRPr/>
            </a:pPr>
            <a:endParaRPr lang="en-US">
              <a:solidFill>
                <a:schemeClr val="lt1"/>
              </a:solidFill>
              <a:latin typeface="+mn-lt"/>
              <a:ea typeface="+mn-ea"/>
              <a:cs typeface="+mn-cs"/>
            </a:endParaRPr>
          </a:p>
        </p:txBody>
      </p:sp>
      <p:sp>
        <p:nvSpPr>
          <p:cNvPr id="7" name="Rectangle 6"/>
          <p:cNvSpPr/>
          <p:nvPr/>
        </p:nvSpPr>
        <p:spPr>
          <a:xfrm>
            <a:off x="0" y="417513"/>
            <a:ext cx="9144000" cy="571500"/>
          </a:xfrm>
          <a:prstGeom prst="rect">
            <a:avLst/>
          </a:prstGeom>
          <a:solidFill>
            <a:schemeClr val="bg1"/>
          </a:soli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Promoting Training Events</a:t>
            </a:r>
          </a:p>
        </p:txBody>
      </p:sp>
      <p:sp>
        <p:nvSpPr>
          <p:cNvPr id="6" name="TextBox 5"/>
          <p:cNvSpPr txBox="1">
            <a:spLocks noChangeArrowheads="1"/>
          </p:cNvSpPr>
          <p:nvPr/>
        </p:nvSpPr>
        <p:spPr bwMode="auto">
          <a:xfrm>
            <a:off x="758825" y="1095375"/>
            <a:ext cx="3273425" cy="3621088"/>
          </a:xfrm>
          <a:prstGeom prst="rect">
            <a:avLst/>
          </a:prstGeom>
          <a:noFill/>
          <a:ln w="9525">
            <a:noFill/>
            <a:miter lim="800000"/>
            <a:headEnd/>
            <a:tailEnd/>
          </a:ln>
        </p:spPr>
        <p:txBody>
          <a:bodyPr lIns="91438" tIns="45719" rIns="91438" bIns="45719">
            <a:prstTxWarp prst="textNoShape">
              <a:avLst/>
            </a:prstTxWarp>
            <a:spAutoFit/>
          </a:bodyPr>
          <a:lstStyle/>
          <a:p>
            <a:pPr marL="271463" indent="-271463">
              <a:spcBef>
                <a:spcPts val="1600"/>
              </a:spcBef>
            </a:pPr>
            <a:r>
              <a:rPr lang="en-US" sz="3200"/>
              <a:t>Training Events:</a:t>
            </a:r>
          </a:p>
          <a:p>
            <a:pPr marL="271463" indent="-271463">
              <a:spcBef>
                <a:spcPts val="1600"/>
              </a:spcBef>
              <a:buFont typeface="Arial" pitchFamily="-112" charset="0"/>
              <a:buChar char="•"/>
            </a:pPr>
            <a:r>
              <a:rPr lang="en-US"/>
              <a:t>Create knowledge</a:t>
            </a:r>
          </a:p>
          <a:p>
            <a:pPr marL="271463" indent="-271463">
              <a:spcBef>
                <a:spcPts val="1600"/>
              </a:spcBef>
              <a:buFont typeface="Arial" pitchFamily="-112" charset="0"/>
              <a:buChar char="•"/>
            </a:pPr>
            <a:r>
              <a:rPr lang="en-US"/>
              <a:t>Knowledge builds belief</a:t>
            </a:r>
          </a:p>
          <a:p>
            <a:pPr marL="271463" indent="-271463">
              <a:spcBef>
                <a:spcPts val="1600"/>
              </a:spcBef>
              <a:buFont typeface="Arial" pitchFamily="-112" charset="0"/>
              <a:buChar char="•"/>
            </a:pPr>
            <a:r>
              <a:rPr lang="en-US"/>
              <a:t>Belief creates effort</a:t>
            </a:r>
          </a:p>
          <a:p>
            <a:pPr marL="271463" indent="-271463">
              <a:spcBef>
                <a:spcPts val="1600"/>
              </a:spcBef>
              <a:buFont typeface="Arial" pitchFamily="-112" charset="0"/>
              <a:buChar char="•"/>
            </a:pPr>
            <a:r>
              <a:rPr lang="en-US"/>
              <a:t>Effort creates success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417513"/>
            <a:ext cx="9144000" cy="571500"/>
          </a:xfrm>
          <a:prstGeom prst="rect">
            <a:avLst/>
          </a:prstGeom>
          <a:solidFill>
            <a:schemeClr val="bg1"/>
          </a:soli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Promoting Training Events</a:t>
            </a:r>
          </a:p>
        </p:txBody>
      </p:sp>
      <p:sp>
        <p:nvSpPr>
          <p:cNvPr id="12" name="Rectangle 11"/>
          <p:cNvSpPr>
            <a:spLocks noChangeArrowheads="1"/>
          </p:cNvSpPr>
          <p:nvPr/>
        </p:nvSpPr>
        <p:spPr bwMode="auto">
          <a:xfrm>
            <a:off x="0" y="1212237"/>
            <a:ext cx="9144000" cy="5645764"/>
          </a:xfrm>
          <a:prstGeom prst="rect">
            <a:avLst/>
          </a:prstGeom>
          <a:solidFill>
            <a:srgbClr val="FFFFFF">
              <a:alpha val="56862"/>
            </a:srgbClr>
          </a:solidFill>
          <a:ln w="9525">
            <a:noFill/>
            <a:miter lim="800000"/>
            <a:headEnd/>
            <a:tailEnd/>
          </a:ln>
          <a:effectLst/>
        </p:spPr>
        <p:txBody>
          <a:bodyPr lIns="91438" tIns="45719" rIns="91438" bIns="45719" anchor="ctr"/>
          <a:lstStyle/>
          <a:p>
            <a:pPr algn="ctr" defTabSz="457190">
              <a:defRPr/>
            </a:pPr>
            <a:endParaRPr lang="en-US">
              <a:solidFill>
                <a:schemeClr val="lt1"/>
              </a:solidFill>
              <a:latin typeface="+mn-lt"/>
              <a:ea typeface="+mn-ea"/>
              <a:cs typeface="+mn-cs"/>
            </a:endParaRPr>
          </a:p>
        </p:txBody>
      </p:sp>
      <p:sp>
        <p:nvSpPr>
          <p:cNvPr id="5" name="TextBox 4"/>
          <p:cNvSpPr txBox="1">
            <a:spLocks noChangeArrowheads="1"/>
          </p:cNvSpPr>
          <p:nvPr/>
        </p:nvSpPr>
        <p:spPr bwMode="auto">
          <a:xfrm>
            <a:off x="431800" y="1764752"/>
            <a:ext cx="8343141" cy="4770535"/>
          </a:xfrm>
          <a:prstGeom prst="rect">
            <a:avLst/>
          </a:prstGeom>
          <a:noFill/>
          <a:ln w="9525">
            <a:noFill/>
            <a:miter lim="800000"/>
            <a:headEnd/>
            <a:tailEnd/>
          </a:ln>
        </p:spPr>
        <p:txBody>
          <a:bodyPr wrap="square" lIns="91438" tIns="45719" rIns="91438" bIns="45719">
            <a:prstTxWarp prst="textNoShape">
              <a:avLst/>
            </a:prstTxWarp>
            <a:spAutoFit/>
          </a:bodyPr>
          <a:lstStyle/>
          <a:p>
            <a:pPr marL="452438" indent="-452438">
              <a:spcBef>
                <a:spcPts val="1600"/>
              </a:spcBef>
              <a:buFont typeface="Wingdings" charset="2"/>
              <a:buChar char="Ø"/>
            </a:pPr>
            <a:r>
              <a:rPr lang="en-US" sz="2800" dirty="0">
                <a:solidFill>
                  <a:srgbClr val="000000"/>
                </a:solidFill>
              </a:rPr>
              <a:t>Weekly </a:t>
            </a:r>
            <a:r>
              <a:rPr lang="en-US" sz="2800" dirty="0" smtClean="0">
                <a:solidFill>
                  <a:srgbClr val="000000"/>
                </a:solidFill>
              </a:rPr>
              <a:t>Training</a:t>
            </a:r>
          </a:p>
          <a:p>
            <a:pPr marL="908051" lvl="1" indent="-452438">
              <a:spcBef>
                <a:spcPts val="1600"/>
              </a:spcBef>
              <a:buFont typeface="Arial"/>
              <a:buChar char="•"/>
            </a:pPr>
            <a:r>
              <a:rPr lang="en-US" sz="2800" dirty="0" smtClean="0">
                <a:solidFill>
                  <a:srgbClr val="000000"/>
                </a:solidFill>
              </a:rPr>
              <a:t>Saturday @ 10:00 AM</a:t>
            </a:r>
          </a:p>
          <a:p>
            <a:pPr marL="452438" indent="-452438">
              <a:spcBef>
                <a:spcPts val="1600"/>
              </a:spcBef>
              <a:buFont typeface="Wingdings" charset="2"/>
              <a:buChar char="Ø"/>
            </a:pPr>
            <a:r>
              <a:rPr lang="en-US" sz="2800" dirty="0" smtClean="0">
                <a:solidFill>
                  <a:srgbClr val="000000"/>
                </a:solidFill>
              </a:rPr>
              <a:t>ETT and Up Leadership Training</a:t>
            </a:r>
          </a:p>
          <a:p>
            <a:pPr marL="908051" lvl="1" indent="-452438">
              <a:spcBef>
                <a:spcPts val="1600"/>
              </a:spcBef>
              <a:buFont typeface="Arial" pitchFamily="-112" charset="0"/>
              <a:buChar char="•"/>
            </a:pPr>
            <a:r>
              <a:rPr lang="en-US" sz="2800" dirty="0" smtClean="0">
                <a:solidFill>
                  <a:srgbClr val="000000"/>
                </a:solidFill>
              </a:rPr>
              <a:t>Friday @</a:t>
            </a:r>
            <a:r>
              <a:rPr lang="en-US" sz="2800" dirty="0" smtClean="0">
                <a:solidFill>
                  <a:srgbClr val="000000"/>
                </a:solidFill>
              </a:rPr>
              <a:t> 7:</a:t>
            </a:r>
            <a:r>
              <a:rPr lang="en-US" sz="2800" dirty="0" smtClean="0">
                <a:solidFill>
                  <a:srgbClr val="000000"/>
                </a:solidFill>
              </a:rPr>
              <a:t>00 PM</a:t>
            </a:r>
          </a:p>
          <a:p>
            <a:pPr marL="452438" indent="-452438">
              <a:spcBef>
                <a:spcPts val="1600"/>
              </a:spcBef>
              <a:buFont typeface="Wingdings" charset="2"/>
              <a:buChar char="Ø"/>
            </a:pPr>
            <a:r>
              <a:rPr lang="en-US" sz="2800" dirty="0" smtClean="0">
                <a:solidFill>
                  <a:srgbClr val="000000"/>
                </a:solidFill>
              </a:rPr>
              <a:t>Daily Training Call</a:t>
            </a:r>
          </a:p>
          <a:p>
            <a:pPr marL="908051" lvl="1" indent="-452438">
              <a:spcBef>
                <a:spcPts val="1600"/>
              </a:spcBef>
              <a:buFont typeface="Arial" pitchFamily="-112" charset="0"/>
              <a:buChar char="•"/>
            </a:pPr>
            <a:r>
              <a:rPr lang="en-US" sz="2800" dirty="0" smtClean="0">
                <a:solidFill>
                  <a:srgbClr val="000000"/>
                </a:solidFill>
              </a:rPr>
              <a:t>M-F @ 11:00 AM &amp; Sunday @ 9:00 PM (CST)  (218) 862-7200, Ext. 386892</a:t>
            </a:r>
          </a:p>
          <a:p>
            <a:pPr marL="452438" indent="-452438">
              <a:spcBef>
                <a:spcPts val="1600"/>
              </a:spcBef>
              <a:buFont typeface="Wingdings" charset="2"/>
              <a:buChar char="Ø"/>
            </a:pPr>
            <a:r>
              <a:rPr lang="en-US" sz="2800" dirty="0" smtClean="0">
                <a:solidFill>
                  <a:srgbClr val="000000"/>
                </a:solidFill>
              </a:rPr>
              <a:t>Regional &amp; International </a:t>
            </a:r>
            <a:r>
              <a:rPr lang="en-US" sz="2800" dirty="0">
                <a:solidFill>
                  <a:srgbClr val="000000"/>
                </a:solidFill>
              </a:rPr>
              <a:t>Trainings</a:t>
            </a:r>
          </a:p>
        </p:txBody>
      </p:sp>
      <p:sp>
        <p:nvSpPr>
          <p:cNvPr id="43014" name="TextBox 4"/>
          <p:cNvSpPr txBox="1">
            <a:spLocks noChangeArrowheads="1"/>
          </p:cNvSpPr>
          <p:nvPr/>
        </p:nvSpPr>
        <p:spPr bwMode="auto">
          <a:xfrm>
            <a:off x="93663" y="1212237"/>
            <a:ext cx="9150350" cy="430212"/>
          </a:xfrm>
          <a:prstGeom prst="rect">
            <a:avLst/>
          </a:prstGeom>
          <a:noFill/>
          <a:ln w="9525">
            <a:noFill/>
            <a:miter lim="800000"/>
            <a:headEnd/>
            <a:tailEnd/>
          </a:ln>
        </p:spPr>
        <p:txBody>
          <a:bodyPr lIns="91438" tIns="45719" rIns="91438" bIns="45719">
            <a:prstTxWarp prst="textNoShape">
              <a:avLst/>
            </a:prstTxWarp>
            <a:spAutoFit/>
          </a:bodyPr>
          <a:lstStyle/>
          <a:p>
            <a:r>
              <a:rPr lang="en-US" sz="2200" dirty="0"/>
              <a:t>Types of Events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fade">
                                      <p:cBhvr>
                                        <p:cTn id="31"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417513"/>
            <a:ext cx="9144000" cy="571500"/>
          </a:xfrm>
          <a:prstGeom prst="rect">
            <a:avLst/>
          </a:prstGeom>
          <a:solidFill>
            <a:schemeClr val="bg1"/>
          </a:soli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Promoting Training Events</a:t>
            </a:r>
          </a:p>
        </p:txBody>
      </p:sp>
      <p:pic>
        <p:nvPicPr>
          <p:cNvPr id="6" name="Picture 4"/>
          <p:cNvPicPr>
            <a:picLocks noChangeAspect="1"/>
          </p:cNvPicPr>
          <p:nvPr/>
        </p:nvPicPr>
        <p:blipFill>
          <a:blip r:embed="rId3"/>
          <a:srcRect/>
          <a:stretch>
            <a:fillRect/>
          </a:stretch>
        </p:blipFill>
        <p:spPr bwMode="auto">
          <a:xfrm>
            <a:off x="242888" y="1779867"/>
            <a:ext cx="8658225" cy="399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TextBox 10"/>
          <p:cNvSpPr txBox="1">
            <a:spLocks noChangeArrowheads="1"/>
          </p:cNvSpPr>
          <p:nvPr/>
        </p:nvSpPr>
        <p:spPr bwMode="auto">
          <a:xfrm>
            <a:off x="9128125" y="3532188"/>
            <a:ext cx="184150" cy="369887"/>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3" name="TextBox 7"/>
          <p:cNvSpPr txBox="1">
            <a:spLocks noChangeArrowheads="1"/>
          </p:cNvSpPr>
          <p:nvPr/>
        </p:nvSpPr>
        <p:spPr bwMode="auto">
          <a:xfrm>
            <a:off x="338138" y="5524500"/>
            <a:ext cx="5576887" cy="523875"/>
          </a:xfrm>
          <a:prstGeom prst="rect">
            <a:avLst/>
          </a:prstGeom>
          <a:noFill/>
          <a:ln w="9525">
            <a:noFill/>
            <a:miter lim="800000"/>
            <a:headEnd/>
            <a:tailEnd/>
          </a:ln>
        </p:spPr>
        <p:txBody>
          <a:bodyPr lIns="91438" tIns="45719" rIns="91438" bIns="45719">
            <a:spAutoFit/>
          </a:bodyPr>
          <a:lstStyle/>
          <a:p>
            <a:pPr algn="ctr" defTabSz="914380" fontAlgn="auto">
              <a:spcBef>
                <a:spcPts val="0"/>
              </a:spcBef>
              <a:spcAft>
                <a:spcPts val="0"/>
              </a:spcAft>
              <a:defRPr/>
            </a:pPr>
            <a:r>
              <a:rPr lang="en-US" sz="2800" b="1" kern="0" dirty="0">
                <a:solidFill>
                  <a:srgbClr val="3EC3DC"/>
                </a:solidFill>
                <a:latin typeface="Arial" pitchFamily="-106" charset="0"/>
                <a:ea typeface="Geneva" pitchFamily="-106" charset="-128"/>
                <a:cs typeface="Geneva" pitchFamily="-106" charset="-128"/>
              </a:rPr>
              <a:t>Distributor Website</a:t>
            </a:r>
          </a:p>
        </p:txBody>
      </p:sp>
      <p:sp>
        <p:nvSpPr>
          <p:cNvPr id="15364" name="TextBox 4"/>
          <p:cNvSpPr txBox="1">
            <a:spLocks noChangeArrowheads="1"/>
          </p:cNvSpPr>
          <p:nvPr/>
        </p:nvSpPr>
        <p:spPr bwMode="auto">
          <a:xfrm>
            <a:off x="6126163" y="1484313"/>
            <a:ext cx="2781300" cy="3862387"/>
          </a:xfrm>
          <a:prstGeom prst="rect">
            <a:avLst/>
          </a:prstGeom>
          <a:noFill/>
          <a:ln w="9525">
            <a:noFill/>
            <a:miter lim="800000"/>
            <a:headEnd/>
            <a:tailEnd/>
          </a:ln>
        </p:spPr>
        <p:txBody>
          <a:bodyPr lIns="91438" tIns="45719" rIns="91438" bIns="45719">
            <a:prstTxWarp prst="textNoShape">
              <a:avLst/>
            </a:prstTxWarp>
            <a:spAutoFit/>
          </a:bodyPr>
          <a:lstStyle/>
          <a:p>
            <a:pPr marL="363538" indent="-363538" defTabSz="912813">
              <a:spcBef>
                <a:spcPts val="1800"/>
              </a:spcBef>
              <a:buFont typeface="Arial" pitchFamily="-112" charset="0"/>
              <a:buChar char="•"/>
            </a:pPr>
            <a:r>
              <a:rPr lang="en-US" sz="2000">
                <a:solidFill>
                  <a:srgbClr val="FFFFFF"/>
                </a:solidFill>
              </a:rPr>
              <a:t>Click Get Started Today / Start Your Business Now</a:t>
            </a:r>
          </a:p>
          <a:p>
            <a:pPr marL="363538" indent="-363538" defTabSz="912813">
              <a:spcBef>
                <a:spcPts val="1800"/>
              </a:spcBef>
              <a:buFont typeface="Arial" pitchFamily="-112" charset="0"/>
              <a:buChar char="•"/>
            </a:pPr>
            <a:r>
              <a:rPr lang="en-US" sz="2000">
                <a:solidFill>
                  <a:srgbClr val="FFFFFF"/>
                </a:solidFill>
              </a:rPr>
              <a:t>Accept the Policies and Procedures</a:t>
            </a:r>
          </a:p>
          <a:p>
            <a:pPr marL="363538" indent="-363538" defTabSz="912813">
              <a:spcBef>
                <a:spcPts val="1800"/>
              </a:spcBef>
              <a:buFont typeface="Arial" pitchFamily="-112" charset="0"/>
              <a:buChar char="•"/>
            </a:pPr>
            <a:r>
              <a:rPr lang="en-US" sz="2000">
                <a:solidFill>
                  <a:srgbClr val="FFFFFF"/>
                </a:solidFill>
              </a:rPr>
              <a:t>Enter Personal Information</a:t>
            </a:r>
          </a:p>
          <a:p>
            <a:pPr marL="363538" indent="-363538" defTabSz="912813">
              <a:spcBef>
                <a:spcPts val="1800"/>
              </a:spcBef>
              <a:buFont typeface="Arial" pitchFamily="-112" charset="0"/>
              <a:buChar char="•"/>
            </a:pPr>
            <a:r>
              <a:rPr lang="en-US" sz="2000">
                <a:solidFill>
                  <a:srgbClr val="FFFFFF"/>
                </a:solidFill>
              </a:rPr>
              <a:t>Remember to enter a valid sponsor Business ID</a:t>
            </a:r>
          </a:p>
        </p:txBody>
      </p:sp>
      <p:sp>
        <p:nvSpPr>
          <p:cNvPr id="16" name="Oval 15"/>
          <p:cNvSpPr>
            <a:spLocks noChangeArrowheads="1"/>
          </p:cNvSpPr>
          <p:nvPr/>
        </p:nvSpPr>
        <p:spPr bwMode="auto">
          <a:xfrm>
            <a:off x="4297363" y="1552575"/>
            <a:ext cx="631825" cy="228600"/>
          </a:xfrm>
          <a:prstGeom prst="ellipse">
            <a:avLst/>
          </a:prstGeom>
          <a:noFill/>
          <a:ln w="34925">
            <a:solidFill>
              <a:srgbClr val="3EC3DC"/>
            </a:solidFill>
            <a:round/>
            <a:headEnd/>
            <a:tailEnd/>
          </a:ln>
          <a:effectLst>
            <a:outerShdw dist="23000" dir="5400000" rotWithShape="0">
              <a:srgbClr val="808080">
                <a:alpha val="34998"/>
              </a:srgbClr>
            </a:outerShdw>
          </a:effectLst>
        </p:spPr>
        <p:txBody>
          <a:bodyPr lIns="91438" tIns="45719" rIns="91438" bIns="45719" anchor="ctr"/>
          <a:lstStyle/>
          <a:p>
            <a:pPr algn="ctr" defTabSz="914380" fontAlgn="auto">
              <a:spcBef>
                <a:spcPts val="0"/>
              </a:spcBef>
              <a:spcAft>
                <a:spcPts val="0"/>
              </a:spcAft>
              <a:defRPr/>
            </a:pPr>
            <a:endParaRPr lang="en-US" sz="1800" kern="0" dirty="0">
              <a:ln>
                <a:solidFill>
                  <a:srgbClr val="BFE400"/>
                </a:solidFill>
              </a:ln>
              <a:solidFill>
                <a:srgbClr val="BFE400"/>
              </a:solidFill>
              <a:latin typeface="Arial"/>
              <a:ea typeface="ＭＳ Ｐゴシック" pitchFamily="4" charset="-128"/>
              <a:cs typeface="ＭＳ Ｐゴシック" pitchFamily="4" charset="-128"/>
            </a:endParaRPr>
          </a:p>
        </p:txBody>
      </p:sp>
      <p:sp>
        <p:nvSpPr>
          <p:cNvPr id="10" name="Rectangle 9"/>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367" name="Subtitle 2"/>
          <p:cNvSpPr>
            <a:spLocks noGrp="1"/>
          </p:cNvSpPr>
          <p:nvPr>
            <p:ph type="subTitle" idx="1"/>
          </p:nvPr>
        </p:nvSpPr>
        <p:spPr>
          <a:xfrm>
            <a:off x="269875" y="407988"/>
            <a:ext cx="9144000" cy="687387"/>
          </a:xfrm>
        </p:spPr>
        <p:txBody>
          <a:bodyPr/>
          <a:lstStyle/>
          <a:p>
            <a:pPr algn="l" eaLnBrk="1" hangingPunct="1"/>
            <a:r>
              <a:rPr lang="en-US" sz="2900">
                <a:solidFill>
                  <a:schemeClr val="bg1"/>
                </a:solidFill>
                <a:latin typeface="Arial" pitchFamily="-112" charset="0"/>
                <a:ea typeface="Arial" pitchFamily="-112" charset="0"/>
                <a:cs typeface="Arial" pitchFamily="-112" charset="0"/>
              </a:rPr>
              <a:t>Sign Up As A Team Trainer – Option 1</a:t>
            </a:r>
          </a:p>
        </p:txBody>
      </p:sp>
      <p:pic>
        <p:nvPicPr>
          <p:cNvPr id="15368" name="Picture 1"/>
          <p:cNvPicPr>
            <a:picLocks noChangeAspect="1"/>
          </p:cNvPicPr>
          <p:nvPr/>
        </p:nvPicPr>
        <p:blipFill>
          <a:blip r:embed="rId3"/>
          <a:srcRect/>
          <a:stretch>
            <a:fillRect/>
          </a:stretch>
        </p:blipFill>
        <p:spPr bwMode="auto">
          <a:xfrm>
            <a:off x="338138" y="1497013"/>
            <a:ext cx="5576887" cy="3929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6386" name="Picture 11" descr="acninc.jpg"/>
          <p:cNvPicPr>
            <a:picLocks noChangeAspect="1"/>
          </p:cNvPicPr>
          <p:nvPr/>
        </p:nvPicPr>
        <p:blipFill>
          <a:blip r:embed="rId3"/>
          <a:srcRect/>
          <a:stretch>
            <a:fillRect/>
          </a:stretch>
        </p:blipFill>
        <p:spPr bwMode="auto">
          <a:xfrm>
            <a:off x="503238" y="1358900"/>
            <a:ext cx="5251450" cy="4786313"/>
          </a:xfrm>
          <a:prstGeom prst="rect">
            <a:avLst/>
          </a:prstGeom>
          <a:noFill/>
          <a:ln w="9525">
            <a:noFill/>
            <a:miter lim="800000"/>
            <a:headEnd/>
            <a:tailEnd/>
          </a:ln>
        </p:spPr>
      </p:pic>
      <p:sp>
        <p:nvSpPr>
          <p:cNvPr id="16387" name="TextBox 10"/>
          <p:cNvSpPr txBox="1">
            <a:spLocks noChangeArrowheads="1"/>
          </p:cNvSpPr>
          <p:nvPr/>
        </p:nvSpPr>
        <p:spPr bwMode="auto">
          <a:xfrm>
            <a:off x="9128125" y="3532188"/>
            <a:ext cx="184150" cy="369887"/>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3" name="TextBox 7"/>
          <p:cNvSpPr txBox="1">
            <a:spLocks noChangeArrowheads="1"/>
          </p:cNvSpPr>
          <p:nvPr/>
        </p:nvSpPr>
        <p:spPr bwMode="auto">
          <a:xfrm>
            <a:off x="338138" y="6064250"/>
            <a:ext cx="5529262" cy="523875"/>
          </a:xfrm>
          <a:prstGeom prst="rect">
            <a:avLst/>
          </a:prstGeom>
          <a:noFill/>
          <a:ln w="9525">
            <a:noFill/>
            <a:miter lim="800000"/>
            <a:headEnd/>
            <a:tailEnd/>
          </a:ln>
        </p:spPr>
        <p:txBody>
          <a:bodyPr lIns="91438" tIns="45719" rIns="91438" bIns="45719">
            <a:spAutoFit/>
          </a:bodyPr>
          <a:lstStyle/>
          <a:p>
            <a:pPr algn="ctr" defTabSz="914380" fontAlgn="auto">
              <a:spcBef>
                <a:spcPts val="0"/>
              </a:spcBef>
              <a:spcAft>
                <a:spcPts val="0"/>
              </a:spcAft>
              <a:defRPr/>
            </a:pPr>
            <a:r>
              <a:rPr lang="en-US" sz="2800" b="1" kern="0" dirty="0">
                <a:solidFill>
                  <a:srgbClr val="3EC3DC"/>
                </a:solidFill>
                <a:latin typeface="Arial" pitchFamily="-106" charset="0"/>
                <a:ea typeface="Geneva" pitchFamily="-106" charset="-128"/>
                <a:cs typeface="Geneva" pitchFamily="-106" charset="-128"/>
              </a:rPr>
              <a:t>acninc.com</a:t>
            </a:r>
          </a:p>
        </p:txBody>
      </p:sp>
      <p:sp>
        <p:nvSpPr>
          <p:cNvPr id="16389" name="TextBox 4"/>
          <p:cNvSpPr txBox="1">
            <a:spLocks noChangeArrowheads="1"/>
          </p:cNvSpPr>
          <p:nvPr/>
        </p:nvSpPr>
        <p:spPr bwMode="auto">
          <a:xfrm>
            <a:off x="6126163" y="1358900"/>
            <a:ext cx="2514600" cy="3862388"/>
          </a:xfrm>
          <a:prstGeom prst="rect">
            <a:avLst/>
          </a:prstGeom>
          <a:noFill/>
          <a:ln w="9525">
            <a:noFill/>
            <a:miter lim="800000"/>
            <a:headEnd/>
            <a:tailEnd/>
          </a:ln>
        </p:spPr>
        <p:txBody>
          <a:bodyPr lIns="91438" tIns="45719" rIns="91438" bIns="45719">
            <a:prstTxWarp prst="textNoShape">
              <a:avLst/>
            </a:prstTxWarp>
            <a:spAutoFit/>
          </a:bodyPr>
          <a:lstStyle/>
          <a:p>
            <a:pPr marL="363538" indent="-363538" defTabSz="912813">
              <a:spcBef>
                <a:spcPts val="1800"/>
              </a:spcBef>
              <a:buFont typeface="Arial" pitchFamily="-112" charset="0"/>
              <a:buChar char="•"/>
            </a:pPr>
            <a:r>
              <a:rPr lang="en-US" sz="2000">
                <a:solidFill>
                  <a:srgbClr val="FFFFFF"/>
                </a:solidFill>
              </a:rPr>
              <a:t>Click Start Today</a:t>
            </a:r>
          </a:p>
          <a:p>
            <a:pPr marL="363538" indent="-363538" defTabSz="912813">
              <a:spcBef>
                <a:spcPts val="1800"/>
              </a:spcBef>
              <a:buFont typeface="Arial" pitchFamily="-112" charset="0"/>
              <a:buChar char="•"/>
            </a:pPr>
            <a:r>
              <a:rPr lang="en-US" sz="2000">
                <a:solidFill>
                  <a:srgbClr val="FFFFFF"/>
                </a:solidFill>
              </a:rPr>
              <a:t>Accept the Policies and Procedures</a:t>
            </a:r>
          </a:p>
          <a:p>
            <a:pPr marL="363538" indent="-363538" defTabSz="912813">
              <a:spcBef>
                <a:spcPts val="1800"/>
              </a:spcBef>
              <a:buFont typeface="Arial" pitchFamily="-112" charset="0"/>
              <a:buChar char="•"/>
            </a:pPr>
            <a:r>
              <a:rPr lang="en-US" sz="2000">
                <a:solidFill>
                  <a:srgbClr val="FFFFFF"/>
                </a:solidFill>
              </a:rPr>
              <a:t>Enter Personal Information</a:t>
            </a:r>
          </a:p>
          <a:p>
            <a:pPr marL="363538" indent="-363538" defTabSz="912813">
              <a:spcBef>
                <a:spcPts val="1800"/>
              </a:spcBef>
              <a:buFont typeface="Arial" pitchFamily="-112" charset="0"/>
              <a:buChar char="•"/>
            </a:pPr>
            <a:r>
              <a:rPr lang="en-US" sz="2000">
                <a:solidFill>
                  <a:srgbClr val="FFFFFF"/>
                </a:solidFill>
              </a:rPr>
              <a:t>Remember to enter a valid sponsor Business ID</a:t>
            </a:r>
          </a:p>
        </p:txBody>
      </p:sp>
      <p:sp>
        <p:nvSpPr>
          <p:cNvPr id="16" name="Oval 15"/>
          <p:cNvSpPr>
            <a:spLocks noChangeArrowheads="1"/>
          </p:cNvSpPr>
          <p:nvPr/>
        </p:nvSpPr>
        <p:spPr bwMode="auto">
          <a:xfrm>
            <a:off x="4297363" y="1552575"/>
            <a:ext cx="631825" cy="228600"/>
          </a:xfrm>
          <a:prstGeom prst="ellipse">
            <a:avLst/>
          </a:prstGeom>
          <a:noFill/>
          <a:ln w="34925">
            <a:solidFill>
              <a:srgbClr val="3EC3DC"/>
            </a:solidFill>
            <a:round/>
            <a:headEnd/>
            <a:tailEnd/>
          </a:ln>
          <a:effectLst>
            <a:outerShdw dist="23000" dir="5400000" rotWithShape="0">
              <a:srgbClr val="808080">
                <a:alpha val="34998"/>
              </a:srgbClr>
            </a:outerShdw>
          </a:effectLst>
        </p:spPr>
        <p:txBody>
          <a:bodyPr lIns="91438" tIns="45719" rIns="91438" bIns="45719" anchor="ctr"/>
          <a:lstStyle/>
          <a:p>
            <a:pPr algn="ctr" defTabSz="914380" fontAlgn="auto">
              <a:spcBef>
                <a:spcPts val="0"/>
              </a:spcBef>
              <a:spcAft>
                <a:spcPts val="0"/>
              </a:spcAft>
              <a:defRPr/>
            </a:pPr>
            <a:endParaRPr lang="en-US" sz="1800" kern="0" dirty="0">
              <a:ln>
                <a:solidFill>
                  <a:srgbClr val="BFE400"/>
                </a:solidFill>
              </a:ln>
              <a:solidFill>
                <a:srgbClr val="BFE400"/>
              </a:solidFill>
              <a:latin typeface="Arial"/>
              <a:ea typeface="ＭＳ Ｐゴシック" pitchFamily="4" charset="-128"/>
              <a:cs typeface="ＭＳ Ｐゴシック" pitchFamily="4" charset="-128"/>
            </a:endParaRPr>
          </a:p>
        </p:txBody>
      </p:sp>
      <p:sp>
        <p:nvSpPr>
          <p:cNvPr id="10" name="Rectangle 9"/>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392" name="Subtitle 2"/>
          <p:cNvSpPr>
            <a:spLocks noGrp="1"/>
          </p:cNvSpPr>
          <p:nvPr>
            <p:ph type="subTitle" idx="1"/>
          </p:nvPr>
        </p:nvSpPr>
        <p:spPr>
          <a:xfrm>
            <a:off x="269875" y="407988"/>
            <a:ext cx="9144000" cy="687387"/>
          </a:xfrm>
        </p:spPr>
        <p:txBody>
          <a:bodyPr/>
          <a:lstStyle/>
          <a:p>
            <a:pPr algn="l" eaLnBrk="1" hangingPunct="1"/>
            <a:r>
              <a:rPr lang="en-US" sz="2900">
                <a:solidFill>
                  <a:schemeClr val="bg1"/>
                </a:solidFill>
                <a:latin typeface="Arial" pitchFamily="-112" charset="0"/>
                <a:ea typeface="Arial" pitchFamily="-112" charset="0"/>
                <a:cs typeface="Arial" pitchFamily="-112" charset="0"/>
              </a:rPr>
              <a:t>Sign Up As A Team Trainer – Option 2</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TextBox 10"/>
          <p:cNvSpPr txBox="1">
            <a:spLocks noChangeArrowheads="1"/>
          </p:cNvSpPr>
          <p:nvPr/>
        </p:nvSpPr>
        <p:spPr bwMode="auto">
          <a:xfrm>
            <a:off x="9128125" y="3532188"/>
            <a:ext cx="184150" cy="369887"/>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7411" name="Rectangle 3"/>
          <p:cNvSpPr txBox="1">
            <a:spLocks noChangeArrowheads="1"/>
          </p:cNvSpPr>
          <p:nvPr/>
        </p:nvSpPr>
        <p:spPr bwMode="auto">
          <a:xfrm>
            <a:off x="3973513" y="1522413"/>
            <a:ext cx="4724400" cy="4527550"/>
          </a:xfrm>
          <a:prstGeom prst="rect">
            <a:avLst/>
          </a:prstGeom>
          <a:noFill/>
          <a:ln w="9525">
            <a:noFill/>
            <a:miter lim="800000"/>
            <a:headEnd/>
            <a:tailEnd/>
          </a:ln>
        </p:spPr>
        <p:txBody>
          <a:bodyPr lIns="91438" tIns="45719" rIns="91438" bIns="45719">
            <a:prstTxWarp prst="textNoShape">
              <a:avLst/>
            </a:prstTxWarp>
          </a:bodyPr>
          <a:lstStyle/>
          <a:p>
            <a:pPr marL="341313" indent="-341313" eaLnBrk="0" hangingPunct="0">
              <a:spcBef>
                <a:spcPts val="1963"/>
              </a:spcBef>
              <a:buFont typeface="Arial" pitchFamily="-112" charset="0"/>
              <a:buChar char="•"/>
            </a:pPr>
            <a:r>
              <a:rPr lang="en-US" sz="2800">
                <a:solidFill>
                  <a:schemeClr val="bg1"/>
                </a:solidFill>
              </a:rPr>
              <a:t>Complete the paper Independent Business Owner Agreement </a:t>
            </a:r>
          </a:p>
          <a:p>
            <a:pPr marL="341313" indent="-341313" eaLnBrk="0" hangingPunct="0">
              <a:spcBef>
                <a:spcPts val="1963"/>
              </a:spcBef>
              <a:buFontTx/>
              <a:buChar char="•"/>
            </a:pPr>
            <a:r>
              <a:rPr lang="en-US" sz="2800">
                <a:solidFill>
                  <a:schemeClr val="bg1"/>
                </a:solidFill>
              </a:rPr>
              <a:t>Fax to: 704-260-3652</a:t>
            </a:r>
          </a:p>
          <a:p>
            <a:pPr marL="341313" indent="-341313" eaLnBrk="0" hangingPunct="0">
              <a:spcBef>
                <a:spcPts val="1963"/>
              </a:spcBef>
              <a:buFontTx/>
              <a:buChar char="•"/>
            </a:pPr>
            <a:r>
              <a:rPr lang="en-US" sz="2800">
                <a:solidFill>
                  <a:schemeClr val="bg1"/>
                </a:solidFill>
              </a:rPr>
              <a:t>Email: </a:t>
            </a:r>
            <a:r>
              <a:rPr lang="en-US" sz="2100">
                <a:solidFill>
                  <a:schemeClr val="bg1"/>
                </a:solidFill>
              </a:rPr>
              <a:t>ACNRepEntryUS@acninc.com</a:t>
            </a:r>
          </a:p>
          <a:p>
            <a:pPr marL="341313" indent="-341313" eaLnBrk="0" hangingPunct="0">
              <a:spcBef>
                <a:spcPts val="1963"/>
              </a:spcBef>
              <a:buFontTx/>
              <a:buChar char="•"/>
            </a:pPr>
            <a:endParaRPr lang="en-US" sz="2800">
              <a:solidFill>
                <a:schemeClr val="bg1"/>
              </a:solidFill>
            </a:endParaRPr>
          </a:p>
        </p:txBody>
      </p:sp>
      <p:pic>
        <p:nvPicPr>
          <p:cNvPr id="63493" name="Picture 5" descr="US_IBO_071111_Page_1.jpg"/>
          <p:cNvPicPr>
            <a:picLocks noChangeAspect="1"/>
          </p:cNvPicPr>
          <p:nvPr/>
        </p:nvPicPr>
        <p:blipFill>
          <a:blip r:embed="rId3"/>
          <a:srcRect/>
          <a:stretch>
            <a:fillRect/>
          </a:stretch>
        </p:blipFill>
        <p:spPr bwMode="auto">
          <a:xfrm>
            <a:off x="424351" y="1523206"/>
            <a:ext cx="3103562" cy="4017963"/>
          </a:xfrm>
          <a:prstGeom prst="roundRect">
            <a:avLst>
              <a:gd name="adj" fmla="val 2150"/>
            </a:avLst>
          </a:prstGeom>
          <a:solidFill>
            <a:srgbClr val="FFFFFF">
              <a:shade val="85000"/>
            </a:srgbClr>
          </a:solidFill>
          <a:ln>
            <a:noFill/>
          </a:ln>
          <a:effectLst>
            <a:reflection blurRad="12700" stA="38000" endPos="28000" dist="5000" dir="5400000" sy="-100000" algn="bl" rotWithShape="0"/>
          </a:effectLst>
        </p:spPr>
      </p:pic>
      <p:sp>
        <p:nvSpPr>
          <p:cNvPr id="6" name="Rectangle 5"/>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414" name="Subtitle 2"/>
          <p:cNvSpPr>
            <a:spLocks noGrp="1"/>
          </p:cNvSpPr>
          <p:nvPr>
            <p:ph type="subTitle" idx="1"/>
          </p:nvPr>
        </p:nvSpPr>
        <p:spPr>
          <a:xfrm>
            <a:off x="269875" y="407988"/>
            <a:ext cx="9144000" cy="687387"/>
          </a:xfrm>
        </p:spPr>
        <p:txBody>
          <a:bodyPr/>
          <a:lstStyle/>
          <a:p>
            <a:pPr algn="l" eaLnBrk="1" hangingPunct="1"/>
            <a:r>
              <a:rPr lang="en-US" sz="2900">
                <a:solidFill>
                  <a:schemeClr val="bg1"/>
                </a:solidFill>
                <a:latin typeface="Arial" pitchFamily="-112" charset="0"/>
                <a:ea typeface="Arial" pitchFamily="-112" charset="0"/>
                <a:cs typeface="Arial" pitchFamily="-112" charset="0"/>
              </a:rPr>
              <a:t>Sign Up As A Team Trainer – Option 3</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TextBox 10"/>
          <p:cNvSpPr txBox="1">
            <a:spLocks noChangeArrowheads="1"/>
          </p:cNvSpPr>
          <p:nvPr/>
        </p:nvSpPr>
        <p:spPr bwMode="auto">
          <a:xfrm>
            <a:off x="9128125" y="3532188"/>
            <a:ext cx="184150" cy="369887"/>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8435" name="Rectangle 3"/>
          <p:cNvSpPr txBox="1">
            <a:spLocks noChangeArrowheads="1"/>
          </p:cNvSpPr>
          <p:nvPr/>
        </p:nvSpPr>
        <p:spPr bwMode="auto">
          <a:xfrm>
            <a:off x="712788" y="1228725"/>
            <a:ext cx="5257800" cy="4525963"/>
          </a:xfrm>
          <a:prstGeom prst="rect">
            <a:avLst/>
          </a:prstGeom>
          <a:noFill/>
          <a:ln w="9525">
            <a:noFill/>
            <a:miter lim="800000"/>
            <a:headEnd/>
            <a:tailEnd/>
          </a:ln>
        </p:spPr>
        <p:txBody>
          <a:bodyPr lIns="91438" tIns="45719" rIns="91438" bIns="45719">
            <a:prstTxWarp prst="textNoShape">
              <a:avLst/>
            </a:prstTxWarp>
          </a:bodyPr>
          <a:lstStyle/>
          <a:p>
            <a:pPr marL="341313" indent="-341313" defTabSz="912813">
              <a:spcBef>
                <a:spcPts val="1775"/>
              </a:spcBef>
            </a:pPr>
            <a:r>
              <a:rPr lang="en-US" sz="2800">
                <a:solidFill>
                  <a:srgbClr val="3CC5DD"/>
                </a:solidFill>
              </a:rPr>
              <a:t>Paper Agreement: </a:t>
            </a:r>
          </a:p>
          <a:p>
            <a:pPr marL="341313" indent="-341313" defTabSz="912813">
              <a:spcBef>
                <a:spcPts val="575"/>
              </a:spcBef>
              <a:buFontTx/>
              <a:buChar char="•"/>
            </a:pPr>
            <a:r>
              <a:rPr lang="en-US">
                <a:solidFill>
                  <a:schemeClr val="bg1"/>
                </a:solidFill>
              </a:rPr>
              <a:t>After 24 hours, your Business ID will be emailed to you, or…</a:t>
            </a:r>
          </a:p>
          <a:p>
            <a:pPr marL="341313" indent="-341313" defTabSz="912813">
              <a:spcBef>
                <a:spcPts val="575"/>
              </a:spcBef>
              <a:buFontTx/>
              <a:buChar char="•"/>
            </a:pPr>
            <a:r>
              <a:rPr lang="en-US">
                <a:solidFill>
                  <a:schemeClr val="bg1"/>
                </a:solidFill>
              </a:rPr>
              <a:t>You may call the Interactive Voice Response System (IVR) –</a:t>
            </a:r>
            <a:r>
              <a:rPr lang="en-US">
                <a:solidFill>
                  <a:srgbClr val="8AC6CD"/>
                </a:solidFill>
              </a:rPr>
              <a:t> </a:t>
            </a:r>
            <a:br>
              <a:rPr lang="en-US">
                <a:solidFill>
                  <a:srgbClr val="8AC6CD"/>
                </a:solidFill>
              </a:rPr>
            </a:br>
            <a:r>
              <a:rPr lang="en-US">
                <a:solidFill>
                  <a:srgbClr val="3CC5DD"/>
                </a:solidFill>
              </a:rPr>
              <a:t>704-260-3226</a:t>
            </a:r>
          </a:p>
          <a:p>
            <a:pPr marL="341313" indent="-341313" defTabSz="912813">
              <a:spcBef>
                <a:spcPts val="575"/>
              </a:spcBef>
              <a:buFontTx/>
              <a:buChar char="•"/>
            </a:pPr>
            <a:endParaRPr lang="en-US" sz="1100">
              <a:solidFill>
                <a:srgbClr val="8AC6CD"/>
              </a:solidFill>
            </a:endParaRPr>
          </a:p>
          <a:p>
            <a:pPr marL="341313" indent="-341313" defTabSz="912813" eaLnBrk="0" hangingPunct="0">
              <a:spcBef>
                <a:spcPct val="20000"/>
              </a:spcBef>
            </a:pPr>
            <a:r>
              <a:rPr lang="en-US" sz="2800">
                <a:solidFill>
                  <a:srgbClr val="3CC5DD"/>
                </a:solidFill>
              </a:rPr>
              <a:t>Online IBO Agreement:</a:t>
            </a:r>
          </a:p>
          <a:p>
            <a:pPr marL="341313" indent="-341313" defTabSz="912813" eaLnBrk="0" hangingPunct="0">
              <a:spcBef>
                <a:spcPct val="20000"/>
              </a:spcBef>
              <a:buFontTx/>
              <a:buChar char="•"/>
            </a:pPr>
            <a:r>
              <a:rPr lang="en-US">
                <a:solidFill>
                  <a:srgbClr val="FFFFFF"/>
                </a:solidFill>
              </a:rPr>
              <a:t>You will instantly receive your </a:t>
            </a:r>
            <a:br>
              <a:rPr lang="en-US">
                <a:solidFill>
                  <a:srgbClr val="FFFFFF"/>
                </a:solidFill>
              </a:rPr>
            </a:br>
            <a:r>
              <a:rPr lang="en-US">
                <a:solidFill>
                  <a:srgbClr val="FFFFFF"/>
                </a:solidFill>
              </a:rPr>
              <a:t>Business ID and it will be emailed</a:t>
            </a:r>
          </a:p>
        </p:txBody>
      </p:sp>
      <p:sp>
        <p:nvSpPr>
          <p:cNvPr id="8" name="Rectangle 7"/>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Obtain Your Business ID</a:t>
            </a:r>
          </a:p>
        </p:txBody>
      </p:sp>
      <p:pic>
        <p:nvPicPr>
          <p:cNvPr id="18438" name="Picture 10" descr="US_IBO_071111_Page_1.jpg"/>
          <p:cNvPicPr>
            <a:picLocks noChangeAspect="1"/>
          </p:cNvPicPr>
          <p:nvPr/>
        </p:nvPicPr>
        <p:blipFill>
          <a:blip r:embed="rId3"/>
          <a:srcRect/>
          <a:stretch>
            <a:fillRect/>
          </a:stretch>
        </p:blipFill>
        <p:spPr bwMode="auto">
          <a:xfrm>
            <a:off x="6096000" y="588963"/>
            <a:ext cx="2667000" cy="3451225"/>
          </a:xfrm>
          <a:prstGeom prst="rect">
            <a:avLst/>
          </a:prstGeom>
          <a:noFill/>
          <a:ln w="38100">
            <a:solidFill>
              <a:srgbClr val="3EC3DC"/>
            </a:solidFill>
            <a:miter lim="800000"/>
            <a:headEnd/>
            <a:tailEnd/>
          </a:ln>
        </p:spPr>
      </p:pic>
      <p:pic>
        <p:nvPicPr>
          <p:cNvPr id="18439" name="Picture 12" descr="ACN - one world. one vision._Page_1.jpg"/>
          <p:cNvPicPr>
            <a:picLocks noChangeAspect="1"/>
          </p:cNvPicPr>
          <p:nvPr/>
        </p:nvPicPr>
        <p:blipFill>
          <a:blip r:embed="rId4"/>
          <a:srcRect b="39792"/>
          <a:stretch>
            <a:fillRect/>
          </a:stretch>
        </p:blipFill>
        <p:spPr bwMode="auto">
          <a:xfrm>
            <a:off x="6102350" y="4460875"/>
            <a:ext cx="2663825" cy="2074863"/>
          </a:xfrm>
          <a:prstGeom prst="rect">
            <a:avLst/>
          </a:prstGeom>
          <a:noFill/>
          <a:ln w="38100">
            <a:solidFill>
              <a:srgbClr val="3EC3DC"/>
            </a:solid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TextBox 10"/>
          <p:cNvSpPr txBox="1">
            <a:spLocks noChangeArrowheads="1"/>
          </p:cNvSpPr>
          <p:nvPr/>
        </p:nvSpPr>
        <p:spPr bwMode="auto">
          <a:xfrm>
            <a:off x="9128125" y="3532188"/>
            <a:ext cx="184150" cy="369887"/>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9459" name="Rectangle 3"/>
          <p:cNvSpPr txBox="1">
            <a:spLocks noChangeArrowheads="1"/>
          </p:cNvSpPr>
          <p:nvPr/>
        </p:nvSpPr>
        <p:spPr bwMode="auto">
          <a:xfrm>
            <a:off x="811213" y="1112838"/>
            <a:ext cx="3810000" cy="1219200"/>
          </a:xfrm>
          <a:prstGeom prst="rect">
            <a:avLst/>
          </a:prstGeom>
          <a:noFill/>
          <a:ln w="9525">
            <a:noFill/>
            <a:miter lim="800000"/>
            <a:headEnd/>
            <a:tailEnd/>
          </a:ln>
        </p:spPr>
        <p:txBody>
          <a:bodyPr lIns="91438" tIns="45719" rIns="91438" bIns="45719">
            <a:prstTxWarp prst="textNoShape">
              <a:avLst/>
            </a:prstTxWarp>
          </a:bodyPr>
          <a:lstStyle/>
          <a:p>
            <a:pPr marL="455613" indent="-455613" defTabSz="912813" eaLnBrk="0" hangingPunct="0">
              <a:buFontTx/>
              <a:buAutoNum type="arabicPeriod"/>
            </a:pPr>
            <a:r>
              <a:rPr lang="en-US" sz="2800">
                <a:solidFill>
                  <a:srgbClr val="FFFFFF"/>
                </a:solidFill>
              </a:rPr>
              <a:t>IBO Back Office: </a:t>
            </a:r>
            <a:endParaRPr lang="en-US" sz="2800">
              <a:solidFill>
                <a:srgbClr val="8AC6CD"/>
              </a:solidFill>
            </a:endParaRPr>
          </a:p>
        </p:txBody>
      </p:sp>
      <p:sp>
        <p:nvSpPr>
          <p:cNvPr id="19460" name="TextBox 28"/>
          <p:cNvSpPr txBox="1">
            <a:spLocks noChangeArrowheads="1"/>
          </p:cNvSpPr>
          <p:nvPr/>
        </p:nvSpPr>
        <p:spPr bwMode="auto">
          <a:xfrm>
            <a:off x="731838" y="1679575"/>
            <a:ext cx="7040562" cy="4268788"/>
          </a:xfrm>
          <a:prstGeom prst="rect">
            <a:avLst/>
          </a:prstGeom>
          <a:noFill/>
          <a:ln w="9525">
            <a:noFill/>
            <a:miter lim="800000"/>
            <a:headEnd/>
            <a:tailEnd/>
          </a:ln>
        </p:spPr>
        <p:txBody>
          <a:bodyPr lIns="91438" tIns="45719" rIns="91438" bIns="45719">
            <a:prstTxWarp prst="textNoShape">
              <a:avLst/>
            </a:prstTxWarp>
            <a:spAutoFit/>
          </a:bodyPr>
          <a:lstStyle/>
          <a:p>
            <a:pPr marL="820738" lvl="1" indent="-363538" defTabSz="912813" eaLnBrk="0" hangingPunct="0">
              <a:spcBef>
                <a:spcPts val="1588"/>
              </a:spcBef>
              <a:buFontTx/>
              <a:buChar char="•"/>
            </a:pPr>
            <a:r>
              <a:rPr lang="en-US">
                <a:solidFill>
                  <a:srgbClr val="3CC5DD"/>
                </a:solidFill>
              </a:rPr>
              <a:t>Activate your ACN </a:t>
            </a:r>
            <a:br>
              <a:rPr lang="en-US">
                <a:solidFill>
                  <a:srgbClr val="3CC5DD"/>
                </a:solidFill>
              </a:rPr>
            </a:br>
            <a:r>
              <a:rPr lang="en-US">
                <a:solidFill>
                  <a:srgbClr val="3CC5DD"/>
                </a:solidFill>
              </a:rPr>
              <a:t>Direct Online Store</a:t>
            </a:r>
          </a:p>
          <a:p>
            <a:pPr marL="820738" lvl="1" indent="-363538" defTabSz="912813" eaLnBrk="0" hangingPunct="0">
              <a:spcBef>
                <a:spcPts val="1588"/>
              </a:spcBef>
              <a:buFontTx/>
              <a:buChar char="•"/>
            </a:pPr>
            <a:r>
              <a:rPr lang="en-US">
                <a:solidFill>
                  <a:srgbClr val="3CC5DD"/>
                </a:solidFill>
              </a:rPr>
              <a:t>Important Business Documents </a:t>
            </a:r>
          </a:p>
          <a:p>
            <a:pPr marL="820738" lvl="1" indent="-363538" defTabSz="912813" eaLnBrk="0" hangingPunct="0">
              <a:spcBef>
                <a:spcPts val="1588"/>
              </a:spcBef>
              <a:buFontTx/>
              <a:buChar char="•"/>
            </a:pPr>
            <a:r>
              <a:rPr lang="en-US">
                <a:solidFill>
                  <a:srgbClr val="3CC5DD"/>
                </a:solidFill>
              </a:rPr>
              <a:t>Events </a:t>
            </a:r>
          </a:p>
          <a:p>
            <a:pPr marL="820738" lvl="1" indent="-363538" defTabSz="912813" eaLnBrk="0" hangingPunct="0">
              <a:spcBef>
                <a:spcPts val="1588"/>
              </a:spcBef>
              <a:buFontTx/>
              <a:buChar char="•"/>
            </a:pPr>
            <a:r>
              <a:rPr lang="en-US">
                <a:solidFill>
                  <a:srgbClr val="3CC5DD"/>
                </a:solidFill>
              </a:rPr>
              <a:t>Recognition</a:t>
            </a:r>
          </a:p>
          <a:p>
            <a:pPr marL="820738" lvl="1" indent="-363538" defTabSz="912813" eaLnBrk="0" hangingPunct="0">
              <a:spcBef>
                <a:spcPts val="1588"/>
              </a:spcBef>
              <a:buFontTx/>
              <a:buChar char="•"/>
            </a:pPr>
            <a:r>
              <a:rPr lang="en-US">
                <a:solidFill>
                  <a:srgbClr val="3CC5DD"/>
                </a:solidFill>
              </a:rPr>
              <a:t>Product Information </a:t>
            </a:r>
          </a:p>
          <a:p>
            <a:pPr marL="820738" lvl="1" indent="-363538" defTabSz="912813" eaLnBrk="0" hangingPunct="0">
              <a:spcBef>
                <a:spcPts val="1588"/>
              </a:spcBef>
              <a:buFontTx/>
              <a:buChar char="•"/>
            </a:pPr>
            <a:r>
              <a:rPr lang="en-US">
                <a:solidFill>
                  <a:srgbClr val="3CC5DD"/>
                </a:solidFill>
              </a:rPr>
              <a:t>Business Building Tools</a:t>
            </a:r>
          </a:p>
          <a:p>
            <a:pPr marL="820738" lvl="1" indent="-363538" defTabSz="912813" eaLnBrk="0" hangingPunct="0">
              <a:spcBef>
                <a:spcPts val="1588"/>
              </a:spcBef>
              <a:buFontTx/>
              <a:buChar char="•"/>
            </a:pPr>
            <a:r>
              <a:rPr lang="en-US">
                <a:solidFill>
                  <a:srgbClr val="3CC5DD"/>
                </a:solidFill>
              </a:rPr>
              <a:t>And Much More!</a:t>
            </a:r>
          </a:p>
        </p:txBody>
      </p:sp>
      <p:sp>
        <p:nvSpPr>
          <p:cNvPr id="11" name="Rectangle 10"/>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Obtaining Information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482" name="Rectangle 3"/>
          <p:cNvSpPr txBox="1">
            <a:spLocks noChangeArrowheads="1"/>
          </p:cNvSpPr>
          <p:nvPr/>
        </p:nvSpPr>
        <p:spPr bwMode="auto">
          <a:xfrm>
            <a:off x="701675" y="1160463"/>
            <a:ext cx="8229600" cy="5083175"/>
          </a:xfrm>
          <a:prstGeom prst="rect">
            <a:avLst/>
          </a:prstGeom>
          <a:noFill/>
          <a:ln w="9525">
            <a:noFill/>
            <a:miter lim="800000"/>
            <a:headEnd/>
            <a:tailEnd/>
          </a:ln>
        </p:spPr>
        <p:txBody>
          <a:bodyPr>
            <a:prstTxWarp prst="textNoShape">
              <a:avLst/>
            </a:prstTxWarp>
          </a:bodyPr>
          <a:lstStyle/>
          <a:p>
            <a:pPr marL="547688" indent="-547688" defTabSz="914400" eaLnBrk="0" hangingPunct="0">
              <a:spcBef>
                <a:spcPct val="20000"/>
              </a:spcBef>
              <a:buFontTx/>
              <a:buAutoNum type="arabicPeriod" startAt="2"/>
            </a:pPr>
            <a:r>
              <a:rPr lang="en-US" dirty="0">
                <a:solidFill>
                  <a:schemeClr val="bg1"/>
                </a:solidFill>
              </a:rPr>
              <a:t>Interactive Voice Response System (IVR) </a:t>
            </a:r>
          </a:p>
          <a:p>
            <a:pPr marL="547688" indent="-547688" defTabSz="914400" eaLnBrk="0" hangingPunct="0"/>
            <a:r>
              <a:rPr lang="en-US" dirty="0">
                <a:solidFill>
                  <a:srgbClr val="FFFFFF"/>
                </a:solidFill>
              </a:rPr>
              <a:t>		U.S</a:t>
            </a:r>
            <a:r>
              <a:rPr lang="en-US" dirty="0">
                <a:solidFill>
                  <a:schemeClr val="bg1"/>
                </a:solidFill>
              </a:rPr>
              <a:t>. – 704-260-3226</a:t>
            </a:r>
          </a:p>
          <a:p>
            <a:pPr marL="547688" indent="-547688" defTabSz="914400" eaLnBrk="0" hangingPunct="0"/>
            <a:r>
              <a:rPr lang="en-US" dirty="0">
                <a:solidFill>
                  <a:schemeClr val="bg1"/>
                </a:solidFill>
              </a:rPr>
              <a:t>		Canada – 514-390-8666</a:t>
            </a:r>
            <a:r>
              <a:rPr lang="en-US" sz="2800" dirty="0">
                <a:solidFill>
                  <a:schemeClr val="bg1"/>
                </a:solidFill>
              </a:rPr>
              <a:t/>
            </a:r>
            <a:br>
              <a:rPr lang="en-US" sz="2800" dirty="0">
                <a:solidFill>
                  <a:schemeClr val="bg1"/>
                </a:solidFill>
              </a:rPr>
            </a:br>
            <a:r>
              <a:rPr lang="en-US" sz="2000" dirty="0">
                <a:solidFill>
                  <a:srgbClr val="3CC5DD"/>
                </a:solidFill>
              </a:rPr>
              <a:t>Answers to questions about your personal ACN business</a:t>
            </a:r>
          </a:p>
          <a:p>
            <a:pPr marL="547688" lvl="2" indent="-547688" defTabSz="914400" eaLnBrk="0" hangingPunct="0">
              <a:spcBef>
                <a:spcPts val="1800"/>
              </a:spcBef>
              <a:buFont typeface="Calibri" pitchFamily="-112" charset="0"/>
              <a:buAutoNum type="arabicPeriod" startAt="3"/>
            </a:pPr>
            <a:r>
              <a:rPr lang="en-US" dirty="0">
                <a:solidFill>
                  <a:schemeClr val="bg1"/>
                </a:solidFill>
              </a:rPr>
              <a:t>Utilize ACN Chat Services</a:t>
            </a:r>
            <a:r>
              <a:rPr lang="en-US" sz="2800" dirty="0">
                <a:solidFill>
                  <a:schemeClr val="bg1"/>
                </a:solidFill>
              </a:rPr>
              <a:t/>
            </a:r>
            <a:br>
              <a:rPr lang="en-US" sz="2800" dirty="0">
                <a:solidFill>
                  <a:schemeClr val="bg1"/>
                </a:solidFill>
              </a:rPr>
            </a:br>
            <a:r>
              <a:rPr lang="en-US" sz="2000" dirty="0">
                <a:solidFill>
                  <a:srgbClr val="3CC5DD"/>
                </a:solidFill>
                <a:ea typeface="Arial" pitchFamily="-112" charset="0"/>
                <a:cs typeface="Arial" pitchFamily="-112" charset="0"/>
              </a:rPr>
              <a:t>Chat live with </a:t>
            </a:r>
            <a:r>
              <a:rPr lang="en-US" sz="2000" dirty="0" err="1">
                <a:solidFill>
                  <a:srgbClr val="3CC5DD"/>
                </a:solidFill>
                <a:ea typeface="Arial" pitchFamily="-112" charset="0"/>
                <a:cs typeface="Arial" pitchFamily="-112" charset="0"/>
              </a:rPr>
              <a:t>ACN'</a:t>
            </a:r>
            <a:r>
              <a:rPr lang="en-US" altLang="ja-JP" sz="2000" dirty="0" err="1">
                <a:solidFill>
                  <a:srgbClr val="3CC5DD"/>
                </a:solidFill>
                <a:ea typeface="Arial" pitchFamily="-112" charset="0"/>
                <a:cs typeface="Arial" pitchFamily="-112" charset="0"/>
              </a:rPr>
              <a:t>s</a:t>
            </a:r>
            <a:r>
              <a:rPr lang="en-US" altLang="ja-JP" sz="2000" dirty="0">
                <a:solidFill>
                  <a:srgbClr val="3CC5DD"/>
                </a:solidFill>
                <a:ea typeface="Arial" pitchFamily="-112" charset="0"/>
                <a:cs typeface="Arial" pitchFamily="-112" charset="0"/>
              </a:rPr>
              <a:t> IBO Service Agents. Look for the links in </a:t>
            </a:r>
            <a:br>
              <a:rPr lang="en-US" altLang="ja-JP" sz="2000" dirty="0">
                <a:solidFill>
                  <a:srgbClr val="3CC5DD"/>
                </a:solidFill>
                <a:ea typeface="Arial" pitchFamily="-112" charset="0"/>
                <a:cs typeface="Arial" pitchFamily="-112" charset="0"/>
              </a:rPr>
            </a:br>
            <a:r>
              <a:rPr lang="en-US" altLang="ja-JP" sz="2000" dirty="0">
                <a:solidFill>
                  <a:srgbClr val="3CC5DD"/>
                </a:solidFill>
                <a:ea typeface="Arial" pitchFamily="-112" charset="0"/>
                <a:cs typeface="Arial" pitchFamily="-112" charset="0"/>
              </a:rPr>
              <a:t>your IBO Back Office</a:t>
            </a:r>
            <a:endParaRPr lang="en-US" altLang="ja-JP" sz="2800" dirty="0">
              <a:solidFill>
                <a:srgbClr val="3CC5DD"/>
              </a:solidFill>
            </a:endParaRPr>
          </a:p>
          <a:p>
            <a:pPr marL="547688" indent="-547688" defTabSz="914400" eaLnBrk="0" hangingPunct="0">
              <a:spcBef>
                <a:spcPts val="1800"/>
              </a:spcBef>
              <a:buFont typeface="Calibri" pitchFamily="-112" charset="0"/>
              <a:buAutoNum type="arabicPeriod" startAt="4"/>
            </a:pPr>
            <a:r>
              <a:rPr lang="en-US" dirty="0">
                <a:solidFill>
                  <a:schemeClr val="bg1"/>
                </a:solidFill>
              </a:rPr>
              <a:t>Employ your </a:t>
            </a:r>
            <a:r>
              <a:rPr lang="en-US" dirty="0" err="1">
                <a:solidFill>
                  <a:schemeClr val="bg1"/>
                </a:solidFill>
              </a:rPr>
              <a:t>upline</a:t>
            </a:r>
            <a:r>
              <a:rPr lang="en-US" dirty="0">
                <a:solidFill>
                  <a:schemeClr val="bg1"/>
                </a:solidFill>
              </a:rPr>
              <a:t> </a:t>
            </a:r>
            <a:br>
              <a:rPr lang="en-US" dirty="0">
                <a:solidFill>
                  <a:schemeClr val="bg1"/>
                </a:solidFill>
              </a:rPr>
            </a:br>
            <a:r>
              <a:rPr lang="en-US" sz="2000" dirty="0">
                <a:solidFill>
                  <a:srgbClr val="3CC5DD"/>
                </a:solidFill>
                <a:ea typeface="Arial" pitchFamily="-112" charset="0"/>
                <a:cs typeface="Arial" pitchFamily="-112" charset="0"/>
              </a:rPr>
              <a:t>Get their contact info, ask questions</a:t>
            </a:r>
          </a:p>
          <a:p>
            <a:pPr marL="547688" lvl="1" indent="-547688" defTabSz="914400" eaLnBrk="0" hangingPunct="0">
              <a:spcBef>
                <a:spcPts val="1800"/>
              </a:spcBef>
              <a:buFont typeface="Calibri" pitchFamily="-112" charset="0"/>
              <a:buAutoNum type="arabicPeriod" startAt="5"/>
            </a:pPr>
            <a:r>
              <a:rPr lang="en-US" dirty="0">
                <a:solidFill>
                  <a:schemeClr val="bg1"/>
                </a:solidFill>
              </a:rPr>
              <a:t>Call Company / IBO Support Services</a:t>
            </a:r>
            <a:br>
              <a:rPr lang="en-US" dirty="0">
                <a:solidFill>
                  <a:schemeClr val="bg1"/>
                </a:solidFill>
              </a:rPr>
            </a:br>
            <a:r>
              <a:rPr lang="en-US" sz="2000" dirty="0">
                <a:solidFill>
                  <a:srgbClr val="3CC5DD"/>
                </a:solidFill>
                <a:ea typeface="Arial" pitchFamily="-112" charset="0"/>
                <a:cs typeface="Arial" pitchFamily="-112" charset="0"/>
              </a:rPr>
              <a:t>Agents will only answer questions you cannot find </a:t>
            </a:r>
            <a:br>
              <a:rPr lang="en-US" sz="2000" dirty="0">
                <a:solidFill>
                  <a:srgbClr val="3CC5DD"/>
                </a:solidFill>
                <a:ea typeface="Arial" pitchFamily="-112" charset="0"/>
                <a:cs typeface="Arial" pitchFamily="-112" charset="0"/>
              </a:rPr>
            </a:br>
            <a:r>
              <a:rPr lang="en-US" sz="2000" dirty="0">
                <a:solidFill>
                  <a:srgbClr val="3CC5DD"/>
                </a:solidFill>
                <a:ea typeface="Arial" pitchFamily="-112" charset="0"/>
                <a:cs typeface="Arial" pitchFamily="-112" charset="0"/>
              </a:rPr>
              <a:t>by utilizing IBO Back Office or the IVR</a:t>
            </a:r>
          </a:p>
        </p:txBody>
      </p:sp>
      <p:sp>
        <p:nvSpPr>
          <p:cNvPr id="6" name="Rectangle 5"/>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Obtaining Information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1506" name="TextBox 4"/>
          <p:cNvSpPr txBox="1">
            <a:spLocks noChangeArrowheads="1"/>
          </p:cNvSpPr>
          <p:nvPr/>
        </p:nvSpPr>
        <p:spPr bwMode="auto">
          <a:xfrm>
            <a:off x="3525838" y="1235075"/>
            <a:ext cx="4645025" cy="4648200"/>
          </a:xfrm>
          <a:prstGeom prst="rect">
            <a:avLst/>
          </a:prstGeom>
          <a:noFill/>
          <a:ln w="9525">
            <a:noFill/>
            <a:miter lim="800000"/>
            <a:headEnd/>
            <a:tailEnd/>
          </a:ln>
        </p:spPr>
        <p:txBody>
          <a:bodyPr lIns="91438" tIns="45719" rIns="91438" bIns="45719">
            <a:prstTxWarp prst="textNoShape">
              <a:avLst/>
            </a:prstTxWarp>
            <a:spAutoFit/>
          </a:bodyPr>
          <a:lstStyle/>
          <a:p>
            <a:pPr>
              <a:spcBef>
                <a:spcPts val="1200"/>
              </a:spcBef>
            </a:pPr>
            <a:r>
              <a:rPr lang="en-US" sz="2600">
                <a:solidFill>
                  <a:srgbClr val="3CC5DD"/>
                </a:solidFill>
              </a:rPr>
              <a:t>Benefits: </a:t>
            </a:r>
          </a:p>
          <a:p>
            <a:pPr>
              <a:spcBef>
                <a:spcPts val="1200"/>
              </a:spcBef>
              <a:buFont typeface="Arial" pitchFamily="-112" charset="0"/>
              <a:buChar char="•"/>
            </a:pPr>
            <a:r>
              <a:rPr lang="en-US" sz="2000">
                <a:solidFill>
                  <a:srgbClr val="FFFFFF"/>
                </a:solidFill>
              </a:rPr>
              <a:t>Simplifies the customer acquisition process</a:t>
            </a:r>
          </a:p>
          <a:p>
            <a:pPr>
              <a:spcBef>
                <a:spcPts val="1200"/>
              </a:spcBef>
              <a:buFont typeface="Arial" pitchFamily="-112" charset="0"/>
              <a:buChar char="•"/>
            </a:pPr>
            <a:r>
              <a:rPr lang="en-US" sz="2000">
                <a:solidFill>
                  <a:srgbClr val="FFFFFF"/>
                </a:solidFill>
              </a:rPr>
              <a:t>Potential customers can search by state or province to view the products and services that may be available in their area</a:t>
            </a:r>
          </a:p>
          <a:p>
            <a:pPr>
              <a:spcBef>
                <a:spcPts val="1200"/>
              </a:spcBef>
              <a:buFont typeface="Arial" pitchFamily="-112" charset="0"/>
              <a:buChar char="•"/>
            </a:pPr>
            <a:r>
              <a:rPr lang="en-US" sz="2000">
                <a:solidFill>
                  <a:srgbClr val="FFFFFF"/>
                </a:solidFill>
              </a:rPr>
              <a:t>Your Business ID will carry through, ensuring you get credit for each order</a:t>
            </a:r>
          </a:p>
          <a:p>
            <a:pPr>
              <a:spcBef>
                <a:spcPts val="1200"/>
              </a:spcBef>
              <a:buFont typeface="Arial" pitchFamily="-112" charset="0"/>
              <a:buChar char="•"/>
            </a:pPr>
            <a:r>
              <a:rPr lang="en-US" altLang="ja-JP" sz="2000">
                <a:solidFill>
                  <a:srgbClr val="FFFFFF"/>
                </a:solidFill>
              </a:rPr>
              <a:t>Continuously updated with the latest ACN products and promotions</a:t>
            </a:r>
          </a:p>
          <a:p>
            <a:pPr>
              <a:spcBef>
                <a:spcPts val="1200"/>
              </a:spcBef>
            </a:pPr>
            <a:endParaRPr lang="en-US" sz="2000">
              <a:solidFill>
                <a:srgbClr val="FFFFFF"/>
              </a:solidFill>
            </a:endParaRPr>
          </a:p>
        </p:txBody>
      </p:sp>
      <p:pic>
        <p:nvPicPr>
          <p:cNvPr id="21507" name="Picture 7" descr="activate_online_store_btn031612.jpg"/>
          <p:cNvPicPr>
            <a:picLocks noChangeAspect="1"/>
          </p:cNvPicPr>
          <p:nvPr/>
        </p:nvPicPr>
        <p:blipFill>
          <a:blip r:embed="rId4"/>
          <a:srcRect/>
          <a:stretch>
            <a:fillRect/>
          </a:stretch>
        </p:blipFill>
        <p:spPr bwMode="auto">
          <a:xfrm>
            <a:off x="1622425" y="3251200"/>
            <a:ext cx="1543050" cy="495300"/>
          </a:xfrm>
          <a:prstGeom prst="rect">
            <a:avLst/>
          </a:prstGeom>
          <a:noFill/>
          <a:ln w="9525">
            <a:noFill/>
            <a:miter lim="800000"/>
            <a:headEnd/>
            <a:tailEnd/>
          </a:ln>
        </p:spPr>
      </p:pic>
      <p:pic>
        <p:nvPicPr>
          <p:cNvPr id="12" name="Picture 11" descr="Online Store.png"/>
          <p:cNvPicPr>
            <a:picLocks noChangeAspect="1"/>
          </p:cNvPicPr>
          <p:nvPr/>
        </p:nvPicPr>
        <p:blipFill>
          <a:blip r:embed="rId5"/>
          <a:srcRect l="6715" r="7623"/>
          <a:stretch>
            <a:fillRect/>
          </a:stretch>
        </p:blipFill>
        <p:spPr bwMode="auto">
          <a:xfrm>
            <a:off x="350838" y="1106488"/>
            <a:ext cx="2814637" cy="2028825"/>
          </a:xfrm>
          <a:prstGeom prst="rect">
            <a:avLst/>
          </a:prstGeom>
          <a:noFill/>
          <a:ln w="9525">
            <a:noFill/>
            <a:miter lim="800000"/>
            <a:headEnd/>
            <a:tailEnd/>
          </a:ln>
          <a:effectLst>
            <a:outerShdw dist="139700" dir="2700000" algn="tl" rotWithShape="0">
              <a:srgbClr val="333333">
                <a:alpha val="64999"/>
              </a:srgbClr>
            </a:outerShdw>
          </a:effectLst>
        </p:spPr>
      </p:pic>
      <p:pic>
        <p:nvPicPr>
          <p:cNvPr id="8" name="Picture 7" descr="Screen shot 2011-07-22 at 3.11.03 PM.png"/>
          <p:cNvPicPr>
            <a:picLocks noChangeAspect="1"/>
          </p:cNvPicPr>
          <p:nvPr/>
        </p:nvPicPr>
        <p:blipFill>
          <a:blip r:embed="rId6"/>
          <a:srcRect/>
          <a:stretch>
            <a:fillRect/>
          </a:stretch>
        </p:blipFill>
        <p:spPr bwMode="auto">
          <a:xfrm>
            <a:off x="350838" y="3894138"/>
            <a:ext cx="2814637" cy="2062162"/>
          </a:xfrm>
          <a:prstGeom prst="rect">
            <a:avLst/>
          </a:prstGeom>
          <a:noFill/>
          <a:ln w="9525">
            <a:noFill/>
            <a:miter lim="800000"/>
            <a:headEnd/>
            <a:tailEnd/>
          </a:ln>
          <a:effectLst>
            <a:outerShdw dist="139700" dir="2700000" algn="tl" rotWithShape="0">
              <a:srgbClr val="333333">
                <a:alpha val="64999"/>
              </a:srgbClr>
            </a:outerShdw>
          </a:effectLst>
        </p:spPr>
      </p:pic>
      <p:sp>
        <p:nvSpPr>
          <p:cNvPr id="9" name="Rectangle 8"/>
          <p:cNvSpPr/>
          <p:nvPr/>
        </p:nvSpPr>
        <p:spPr>
          <a:xfrm>
            <a:off x="0" y="417513"/>
            <a:ext cx="9144000" cy="571500"/>
          </a:xfrm>
          <a:prstGeom prst="rect">
            <a:avLst/>
          </a:prstGeom>
          <a:solidFill>
            <a:srgbClr val="3EC3D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Activate Your ACN Direct Online Store!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TextBox 1"/>
          <p:cNvSpPr txBox="1">
            <a:spLocks noChangeArrowheads="1"/>
          </p:cNvSpPr>
          <p:nvPr/>
        </p:nvSpPr>
        <p:spPr bwMode="auto">
          <a:xfrm>
            <a:off x="4991100" y="1295400"/>
            <a:ext cx="6400800" cy="3462338"/>
          </a:xfrm>
          <a:prstGeom prst="rect">
            <a:avLst/>
          </a:prstGeom>
          <a:noFill/>
          <a:ln w="9525">
            <a:noFill/>
            <a:miter lim="800000"/>
            <a:headEnd/>
            <a:tailEnd/>
          </a:ln>
        </p:spPr>
        <p:txBody>
          <a:bodyPr lIns="91438" tIns="45719" rIns="91438" bIns="45719">
            <a:prstTxWarp prst="textNoShape">
              <a:avLst/>
            </a:prstTxWarp>
            <a:spAutoFit/>
          </a:bodyPr>
          <a:lstStyle/>
          <a:p>
            <a:pPr marL="363538" indent="-363538">
              <a:spcBef>
                <a:spcPts val="1800"/>
              </a:spcBef>
              <a:buFont typeface="Arial" pitchFamily="-112" charset="0"/>
              <a:buChar char="•"/>
            </a:pPr>
            <a:r>
              <a:rPr lang="en-US">
                <a:solidFill>
                  <a:srgbClr val="FFFFFF"/>
                </a:solidFill>
                <a:ea typeface="Arial" pitchFamily="-112" charset="0"/>
                <a:cs typeface="Arial" pitchFamily="-112" charset="0"/>
              </a:rPr>
              <a:t>Getting Started/Mindset</a:t>
            </a:r>
          </a:p>
          <a:p>
            <a:pPr marL="363538" indent="-363538">
              <a:spcBef>
                <a:spcPts val="1800"/>
              </a:spcBef>
              <a:buFont typeface="Arial" pitchFamily="-112" charset="0"/>
              <a:buChar char="•"/>
            </a:pPr>
            <a:r>
              <a:rPr lang="en-US">
                <a:solidFill>
                  <a:srgbClr val="3CC5DD"/>
                </a:solidFill>
                <a:ea typeface="Arial" pitchFamily="-112" charset="0"/>
                <a:cs typeface="Arial" pitchFamily="-112" charset="0"/>
              </a:rPr>
              <a:t>Compensation Plan</a:t>
            </a:r>
          </a:p>
          <a:p>
            <a:pPr marL="363538" indent="-363538">
              <a:spcBef>
                <a:spcPts val="1800"/>
              </a:spcBef>
              <a:buFont typeface="Arial" pitchFamily="-112" charset="0"/>
              <a:buChar char="•"/>
            </a:pPr>
            <a:r>
              <a:rPr lang="en-US">
                <a:solidFill>
                  <a:srgbClr val="FFFFFF"/>
                </a:solidFill>
                <a:ea typeface="Arial" pitchFamily="-112" charset="0"/>
                <a:cs typeface="Arial" pitchFamily="-112" charset="0"/>
              </a:rPr>
              <a:t>Customer Acquisition</a:t>
            </a:r>
          </a:p>
          <a:p>
            <a:pPr marL="363538" indent="-363538">
              <a:spcBef>
                <a:spcPts val="1800"/>
              </a:spcBef>
              <a:buFont typeface="Arial" pitchFamily="-112" charset="0"/>
              <a:buChar char="•"/>
            </a:pPr>
            <a:r>
              <a:rPr lang="en-US">
                <a:solidFill>
                  <a:srgbClr val="3CC5DD"/>
                </a:solidFill>
                <a:ea typeface="Arial" pitchFamily="-112" charset="0"/>
                <a:cs typeface="Arial" pitchFamily="-112" charset="0"/>
              </a:rPr>
              <a:t>Recruiting</a:t>
            </a:r>
          </a:p>
          <a:p>
            <a:pPr marL="363538" indent="-363538">
              <a:spcBef>
                <a:spcPts val="1800"/>
              </a:spcBef>
              <a:buFont typeface="Arial" pitchFamily="-112" charset="0"/>
              <a:buChar char="•"/>
            </a:pPr>
            <a:r>
              <a:rPr lang="en-US">
                <a:solidFill>
                  <a:srgbClr val="FFFFFF"/>
                </a:solidFill>
                <a:ea typeface="Arial" pitchFamily="-112" charset="0"/>
                <a:cs typeface="Arial" pitchFamily="-112" charset="0"/>
              </a:rPr>
              <a:t>Team Etiquette</a:t>
            </a:r>
          </a:p>
          <a:p>
            <a:pPr marL="363538" indent="-363538">
              <a:spcBef>
                <a:spcPts val="1800"/>
              </a:spcBef>
              <a:buFont typeface="Arial" pitchFamily="-112" charset="0"/>
              <a:buChar char="•"/>
            </a:pPr>
            <a:r>
              <a:rPr lang="en-US">
                <a:solidFill>
                  <a:srgbClr val="3CC5DD"/>
                </a:solidFill>
                <a:ea typeface="Arial" pitchFamily="-112" charset="0"/>
                <a:cs typeface="Arial" pitchFamily="-112" charset="0"/>
              </a:rPr>
              <a:t>Promoting Events </a:t>
            </a:r>
          </a:p>
        </p:txBody>
      </p:sp>
      <p:pic>
        <p:nvPicPr>
          <p:cNvPr id="3075" name="Picture 7" descr="weekly_training2.jpg"/>
          <p:cNvPicPr>
            <a:picLocks noChangeAspect="1"/>
          </p:cNvPicPr>
          <p:nvPr/>
        </p:nvPicPr>
        <p:blipFill>
          <a:blip r:embed="rId3"/>
          <a:srcRect/>
          <a:stretch>
            <a:fillRect/>
          </a:stretch>
        </p:blipFill>
        <p:spPr bwMode="auto">
          <a:xfrm>
            <a:off x="-1588" y="0"/>
            <a:ext cx="4564063" cy="6858000"/>
          </a:xfrm>
          <a:prstGeom prst="rect">
            <a:avLst/>
          </a:prstGeom>
          <a:noFill/>
          <a:ln w="9525">
            <a:noFill/>
            <a:miter lim="800000"/>
            <a:headEnd/>
            <a:tailEnd/>
          </a:ln>
        </p:spPr>
      </p:pic>
      <p:sp>
        <p:nvSpPr>
          <p:cNvPr id="9" name="Rectangle 8"/>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Training Topics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TextBox 6"/>
          <p:cNvSpPr txBox="1">
            <a:spLocks noChangeArrowheads="1"/>
          </p:cNvSpPr>
          <p:nvPr/>
        </p:nvSpPr>
        <p:spPr bwMode="auto">
          <a:xfrm>
            <a:off x="481013" y="1222375"/>
            <a:ext cx="5008562" cy="4154488"/>
          </a:xfrm>
          <a:prstGeom prst="rect">
            <a:avLst/>
          </a:prstGeom>
          <a:noFill/>
          <a:ln w="9525">
            <a:noFill/>
            <a:miter lim="800000"/>
            <a:headEnd/>
            <a:tailEnd/>
          </a:ln>
        </p:spPr>
        <p:txBody>
          <a:bodyPr lIns="91438" tIns="45719" rIns="91438" bIns="45719">
            <a:prstTxWarp prst="textNoShape">
              <a:avLst/>
            </a:prstTxWarp>
            <a:spAutoFit/>
          </a:bodyPr>
          <a:lstStyle/>
          <a:p>
            <a:r>
              <a:rPr lang="en-US">
                <a:solidFill>
                  <a:srgbClr val="3CC5DD"/>
                </a:solidFill>
              </a:rPr>
              <a:t>Steps to Activate</a:t>
            </a:r>
            <a:endParaRPr lang="en-US" altLang="ja-JP">
              <a:solidFill>
                <a:srgbClr val="3CC5DD"/>
              </a:solidFill>
            </a:endParaRPr>
          </a:p>
          <a:p>
            <a:pPr>
              <a:spcBef>
                <a:spcPts val="1800"/>
              </a:spcBef>
              <a:buFont typeface="Calibri" pitchFamily="-112" charset="0"/>
              <a:buAutoNum type="arabicPeriod"/>
            </a:pPr>
            <a:r>
              <a:rPr lang="en-US" sz="2000">
                <a:solidFill>
                  <a:srgbClr val="FFFFFF"/>
                </a:solidFill>
              </a:rPr>
              <a:t>Log on to the IBO Back Office </a:t>
            </a:r>
          </a:p>
          <a:p>
            <a:pPr>
              <a:spcBef>
                <a:spcPts val="1800"/>
              </a:spcBef>
              <a:buFont typeface="Calibri" pitchFamily="-112" charset="0"/>
              <a:buAutoNum type="arabicPeriod"/>
            </a:pPr>
            <a:r>
              <a:rPr lang="en-US" sz="2000">
                <a:solidFill>
                  <a:srgbClr val="FFFFFF"/>
                </a:solidFill>
              </a:rPr>
              <a:t>Click on image directing you to </a:t>
            </a:r>
            <a:r>
              <a:rPr lang="ja-JP" altLang="en-US" sz="2000">
                <a:solidFill>
                  <a:srgbClr val="FFFFFF"/>
                </a:solidFill>
              </a:rPr>
              <a:t>“</a:t>
            </a:r>
            <a:r>
              <a:rPr lang="en-US" altLang="ja-JP" sz="2000">
                <a:solidFill>
                  <a:srgbClr val="FFFFFF"/>
                </a:solidFill>
              </a:rPr>
              <a:t>Activate your ACN Direct Online Store</a:t>
            </a:r>
            <a:r>
              <a:rPr lang="ja-JP" altLang="en-US" sz="2000">
                <a:solidFill>
                  <a:srgbClr val="FFFFFF"/>
                </a:solidFill>
              </a:rPr>
              <a:t>”</a:t>
            </a:r>
            <a:r>
              <a:rPr lang="en-US" altLang="ja-JP" sz="2000">
                <a:solidFill>
                  <a:srgbClr val="FFFFFF"/>
                </a:solidFill>
              </a:rPr>
              <a:t> </a:t>
            </a:r>
          </a:p>
          <a:p>
            <a:pPr>
              <a:spcBef>
                <a:spcPts val="1800"/>
              </a:spcBef>
              <a:buFont typeface="Calibri" pitchFamily="-112" charset="0"/>
              <a:buAutoNum type="arabicPeriod"/>
            </a:pPr>
            <a:r>
              <a:rPr lang="en-US" sz="2000">
                <a:solidFill>
                  <a:srgbClr val="FFFFFF"/>
                </a:solidFill>
              </a:rPr>
              <a:t>On store activation page, type your preferred username in the field in front of acndirect.com </a:t>
            </a:r>
          </a:p>
          <a:p>
            <a:pPr>
              <a:spcBef>
                <a:spcPts val="1800"/>
              </a:spcBef>
              <a:buFont typeface="Calibri" pitchFamily="-112" charset="0"/>
              <a:buAutoNum type="arabicPeriod"/>
            </a:pPr>
            <a:r>
              <a:rPr lang="en-US" sz="2000">
                <a:solidFill>
                  <a:srgbClr val="FFFFFF"/>
                </a:solidFill>
              </a:rPr>
              <a:t>If username is available, site will be activated and your new website address will now be shown on the activation page </a:t>
            </a:r>
          </a:p>
        </p:txBody>
      </p:sp>
      <p:sp>
        <p:nvSpPr>
          <p:cNvPr id="5" name="Rectangle 4"/>
          <p:cNvSpPr/>
          <p:nvPr/>
        </p:nvSpPr>
        <p:spPr>
          <a:xfrm>
            <a:off x="0" y="417513"/>
            <a:ext cx="9144000" cy="571500"/>
          </a:xfrm>
          <a:prstGeom prst="rect">
            <a:avLst/>
          </a:prstGeom>
          <a:solidFill>
            <a:srgbClr val="3EC3D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Activate Your ACN Direct Online Store!</a:t>
            </a:r>
          </a:p>
        </p:txBody>
      </p:sp>
      <p:pic>
        <p:nvPicPr>
          <p:cNvPr id="8" name="Picture 7" descr="Online Store.png"/>
          <p:cNvPicPr>
            <a:picLocks noChangeAspect="1"/>
          </p:cNvPicPr>
          <p:nvPr/>
        </p:nvPicPr>
        <p:blipFill>
          <a:blip r:embed="rId4"/>
          <a:srcRect l="6715" r="7623"/>
          <a:stretch>
            <a:fillRect/>
          </a:stretch>
        </p:blipFill>
        <p:spPr bwMode="auto">
          <a:xfrm>
            <a:off x="5665788" y="1949450"/>
            <a:ext cx="3478212" cy="2508250"/>
          </a:xfrm>
          <a:prstGeom prst="rect">
            <a:avLst/>
          </a:prstGeom>
          <a:noFill/>
          <a:ln w="9525">
            <a:noFill/>
            <a:miter lim="800000"/>
            <a:headEnd/>
            <a:tailEnd/>
          </a:ln>
          <a:effectLst>
            <a:outerShdw dist="139700" dir="2700000" algn="tl" rotWithShape="0">
              <a:srgbClr val="333333">
                <a:alpha val="64999"/>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TextBox 5"/>
          <p:cNvSpPr txBox="1">
            <a:spLocks noChangeArrowheads="1"/>
          </p:cNvSpPr>
          <p:nvPr/>
        </p:nvSpPr>
        <p:spPr bwMode="auto">
          <a:xfrm>
            <a:off x="0" y="2389188"/>
            <a:ext cx="9144000" cy="2570162"/>
          </a:xfrm>
          <a:prstGeom prst="rect">
            <a:avLst/>
          </a:prstGeom>
          <a:noFill/>
          <a:ln w="9525">
            <a:noFill/>
            <a:miter lim="800000"/>
            <a:headEnd/>
            <a:tailEnd/>
          </a:ln>
        </p:spPr>
        <p:txBody>
          <a:bodyPr lIns="91438" tIns="45719" rIns="91438" bIns="45719">
            <a:prstTxWarp prst="textNoShape">
              <a:avLst/>
            </a:prstTxWarp>
            <a:spAutoFit/>
          </a:bodyPr>
          <a:lstStyle/>
          <a:p>
            <a:pPr algn="ctr">
              <a:spcBef>
                <a:spcPts val="1200"/>
              </a:spcBef>
            </a:pPr>
            <a:r>
              <a:rPr lang="en-US" dirty="0">
                <a:solidFill>
                  <a:srgbClr val="FFFFFF"/>
                </a:solidFill>
              </a:rPr>
              <a:t>Putting all the tools you need to build and manage</a:t>
            </a:r>
            <a:br>
              <a:rPr lang="en-US" dirty="0">
                <a:solidFill>
                  <a:srgbClr val="FFFFFF"/>
                </a:solidFill>
              </a:rPr>
            </a:br>
            <a:r>
              <a:rPr lang="en-US" dirty="0">
                <a:solidFill>
                  <a:srgbClr val="FFFFFF"/>
                </a:solidFill>
              </a:rPr>
              <a:t>your growing business at your fingertips, on the web</a:t>
            </a:r>
            <a:br>
              <a:rPr lang="en-US" dirty="0">
                <a:solidFill>
                  <a:srgbClr val="FFFFFF"/>
                </a:solidFill>
              </a:rPr>
            </a:br>
            <a:r>
              <a:rPr lang="en-US" dirty="0">
                <a:solidFill>
                  <a:srgbClr val="FFFFFF"/>
                </a:solidFill>
              </a:rPr>
              <a:t>and delivered to your door! </a:t>
            </a:r>
          </a:p>
          <a:p>
            <a:pPr algn="ctr">
              <a:spcBef>
                <a:spcPts val="1200"/>
              </a:spcBef>
            </a:pPr>
            <a:r>
              <a:rPr lang="en-US" b="1" dirty="0">
                <a:solidFill>
                  <a:srgbClr val="3CC5DD"/>
                </a:solidFill>
              </a:rPr>
              <a:t>By using all the tools in YBA, you will have more time,</a:t>
            </a:r>
            <a:br>
              <a:rPr lang="en-US" b="1" dirty="0">
                <a:solidFill>
                  <a:srgbClr val="3CC5DD"/>
                </a:solidFill>
              </a:rPr>
            </a:br>
            <a:r>
              <a:rPr lang="en-US" b="1" dirty="0">
                <a:solidFill>
                  <a:srgbClr val="3CC5DD"/>
                </a:solidFill>
              </a:rPr>
              <a:t>more success, and </a:t>
            </a:r>
            <a:r>
              <a:rPr lang="en-US" b="1" u="sng" dirty="0">
                <a:solidFill>
                  <a:srgbClr val="3CC5DD"/>
                </a:solidFill>
              </a:rPr>
              <a:t>ultimately more money!</a:t>
            </a:r>
          </a:p>
          <a:p>
            <a:pPr algn="ctr">
              <a:spcBef>
                <a:spcPts val="1200"/>
              </a:spcBef>
            </a:pPr>
            <a:r>
              <a:rPr lang="en-US" sz="2100" b="1" dirty="0">
                <a:solidFill>
                  <a:srgbClr val="3EC3DC"/>
                </a:solidFill>
              </a:rPr>
              <a:t>PLUS</a:t>
            </a:r>
            <a:r>
              <a:rPr lang="en-US" sz="2100" dirty="0">
                <a:solidFill>
                  <a:srgbClr val="3EC3DC"/>
                </a:solidFill>
              </a:rPr>
              <a:t> </a:t>
            </a:r>
            <a:r>
              <a:rPr lang="en-US" sz="2100" dirty="0">
                <a:solidFill>
                  <a:srgbClr val="FFFFFF"/>
                </a:solidFill>
              </a:rPr>
              <a:t>Your Business Assistant counts </a:t>
            </a:r>
            <a:r>
              <a:rPr lang="en-US" sz="2100" dirty="0">
                <a:solidFill>
                  <a:srgbClr val="FF0000"/>
                </a:solidFill>
              </a:rPr>
              <a:t>2 points </a:t>
            </a:r>
            <a:r>
              <a:rPr lang="en-US" sz="2100" dirty="0">
                <a:solidFill>
                  <a:srgbClr val="FFFFFF"/>
                </a:solidFill>
              </a:rPr>
              <a:t>toward qualifications!</a:t>
            </a:r>
          </a:p>
        </p:txBody>
      </p:sp>
      <p:sp>
        <p:nvSpPr>
          <p:cNvPr id="5" name="Rectangle 4"/>
          <p:cNvSpPr/>
          <p:nvPr/>
        </p:nvSpPr>
        <p:spPr>
          <a:xfrm>
            <a:off x="0" y="661988"/>
            <a:ext cx="9144000" cy="70961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Rectangle 5"/>
          <p:cNvSpPr>
            <a:spLocks noChangeArrowheads="1"/>
          </p:cNvSpPr>
          <p:nvPr/>
        </p:nvSpPr>
        <p:spPr bwMode="auto">
          <a:xfrm>
            <a:off x="0" y="1173163"/>
            <a:ext cx="9144000" cy="1068387"/>
          </a:xfrm>
          <a:prstGeom prst="rect">
            <a:avLst/>
          </a:prstGeom>
          <a:solidFill>
            <a:srgbClr val="3EC3DC"/>
          </a:solidFill>
          <a:ln w="9525">
            <a:solidFill>
              <a:srgbClr val="4A7EBB"/>
            </a:solidFill>
            <a:miter lim="800000"/>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23557" name="Title 1"/>
          <p:cNvSpPr txBox="1">
            <a:spLocks/>
          </p:cNvSpPr>
          <p:nvPr/>
        </p:nvSpPr>
        <p:spPr bwMode="auto">
          <a:xfrm>
            <a:off x="0" y="919163"/>
            <a:ext cx="9144000" cy="1470025"/>
          </a:xfrm>
          <a:prstGeom prst="rect">
            <a:avLst/>
          </a:prstGeom>
          <a:noFill/>
          <a:ln w="9525">
            <a:noFill/>
            <a:miter lim="800000"/>
            <a:headEnd/>
            <a:tailEnd/>
          </a:ln>
        </p:spPr>
        <p:txBody>
          <a:bodyPr lIns="91438" tIns="45719" rIns="91438" bIns="45719" anchor="ctr">
            <a:prstTxWarp prst="textNoShape">
              <a:avLst/>
            </a:prstTxWarp>
          </a:bodyPr>
          <a:lstStyle/>
          <a:p>
            <a:pPr algn="ctr"/>
            <a:r>
              <a:rPr lang="en-US" sz="6200"/>
              <a:t>Your Business Assistant</a:t>
            </a:r>
          </a:p>
        </p:txBody>
      </p:sp>
      <p:sp>
        <p:nvSpPr>
          <p:cNvPr id="8" name="Subtitle 2"/>
          <p:cNvSpPr txBox="1">
            <a:spLocks/>
          </p:cNvSpPr>
          <p:nvPr/>
        </p:nvSpPr>
        <p:spPr bwMode="auto">
          <a:xfrm>
            <a:off x="0" y="649288"/>
            <a:ext cx="9144000" cy="688975"/>
          </a:xfrm>
          <a:prstGeom prst="rect">
            <a:avLst/>
          </a:prstGeom>
          <a:noFill/>
          <a:ln w="9525">
            <a:noFill/>
            <a:miter lim="800000"/>
            <a:headEnd/>
            <a:tailEnd/>
          </a:ln>
        </p:spPr>
        <p:txBody>
          <a:bodyPr lIns="91438" tIns="45719" rIns="91438" bIns="45719">
            <a:normAutofit/>
          </a:bodyPr>
          <a:lstStyle/>
          <a:p>
            <a:pPr algn="ctr" defTabSz="457190" fontAlgn="auto">
              <a:spcBef>
                <a:spcPct val="20000"/>
              </a:spcBef>
              <a:spcAft>
                <a:spcPts val="0"/>
              </a:spcAft>
              <a:buFont typeface="Arial" charset="0"/>
              <a:buNone/>
              <a:defRPr/>
            </a:pPr>
            <a:r>
              <a:rPr lang="en-US" sz="2900" dirty="0">
                <a:solidFill>
                  <a:schemeClr val="tx1">
                    <a:lumMod val="50000"/>
                    <a:lumOff val="50000"/>
                  </a:schemeClr>
                </a:solidFill>
                <a:latin typeface="Arial"/>
                <a:ea typeface="+mn-ea"/>
                <a:cs typeface="Arial"/>
              </a:rPr>
              <a:t>SIGN UP FOR</a:t>
            </a:r>
          </a:p>
        </p:txBody>
      </p:sp>
      <p:pic>
        <p:nvPicPr>
          <p:cNvPr id="23559" name="Picture 1" descr="ybaeveryday_Final_White.png"/>
          <p:cNvPicPr>
            <a:picLocks noChangeAspect="1"/>
          </p:cNvPicPr>
          <p:nvPr/>
        </p:nvPicPr>
        <p:blipFill>
          <a:blip r:embed="rId3"/>
          <a:srcRect/>
          <a:stretch>
            <a:fillRect/>
          </a:stretch>
        </p:blipFill>
        <p:spPr bwMode="auto">
          <a:xfrm>
            <a:off x="301625" y="5243513"/>
            <a:ext cx="1963738" cy="1338262"/>
          </a:xfrm>
          <a:prstGeom prst="rect">
            <a:avLst/>
          </a:prstGeom>
          <a:noFill/>
          <a:ln w="9525">
            <a:noFill/>
            <a:miter lim="800000"/>
            <a:headEnd/>
            <a:tailEnd/>
          </a:ln>
        </p:spPr>
      </p:pic>
      <p:sp>
        <p:nvSpPr>
          <p:cNvPr id="23560" name="TextBox 2"/>
          <p:cNvSpPr txBox="1">
            <a:spLocks noChangeArrowheads="1"/>
          </p:cNvSpPr>
          <p:nvPr/>
        </p:nvSpPr>
        <p:spPr bwMode="auto">
          <a:xfrm>
            <a:off x="2371725" y="5559425"/>
            <a:ext cx="5468938" cy="830263"/>
          </a:xfrm>
          <a:prstGeom prst="rect">
            <a:avLst/>
          </a:prstGeom>
          <a:noFill/>
          <a:ln w="9525">
            <a:noFill/>
            <a:miter lim="800000"/>
            <a:headEnd/>
            <a:tailEnd/>
          </a:ln>
        </p:spPr>
        <p:txBody>
          <a:bodyPr>
            <a:prstTxWarp prst="textNoShape">
              <a:avLst/>
            </a:prstTxWarp>
            <a:spAutoFit/>
          </a:bodyPr>
          <a:lstStyle/>
          <a:p>
            <a:r>
              <a:rPr lang="en-US">
                <a:solidFill>
                  <a:srgbClr val="FFFFFF"/>
                </a:solidFill>
              </a:rPr>
              <a:t>Your Business. </a:t>
            </a:r>
          </a:p>
          <a:p>
            <a:r>
              <a:rPr lang="en-US">
                <a:solidFill>
                  <a:srgbClr val="FFFFFF"/>
                </a:solidFill>
              </a:rPr>
              <a:t>Your Life. </a:t>
            </a:r>
            <a:r>
              <a:rPr lang="en-US">
                <a:solidFill>
                  <a:srgbClr val="3CC5DD"/>
                </a:solidFill>
              </a:rPr>
              <a:t>Your Way.</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3729" name="Picture 1"/>
          <p:cNvPicPr>
            <a:picLocks noChangeAspect="1" noChangeArrowheads="1"/>
          </p:cNvPicPr>
          <p:nvPr/>
        </p:nvPicPr>
        <p:blipFill>
          <a:blip r:embed="rId2"/>
          <a:srcRect/>
          <a:stretch>
            <a:fillRect/>
          </a:stretch>
        </p:blipFill>
        <p:spPr bwMode="auto">
          <a:xfrm>
            <a:off x="0" y="0"/>
            <a:ext cx="9144000" cy="6858000"/>
          </a:xfrm>
          <a:prstGeom prst="rect">
            <a:avLst/>
          </a:prstGeom>
          <a:noFill/>
          <a:ln w="12700">
            <a:noFill/>
            <a:miter lim="800000"/>
            <a:headEnd/>
            <a:tailEnd/>
          </a:ln>
        </p:spPr>
      </p:pic>
      <p:sp>
        <p:nvSpPr>
          <p:cNvPr id="33795" name="Rectangle 3"/>
          <p:cNvSpPr>
            <a:spLocks/>
          </p:cNvSpPr>
          <p:nvPr/>
        </p:nvSpPr>
        <p:spPr bwMode="auto">
          <a:xfrm>
            <a:off x="719138" y="698500"/>
            <a:ext cx="5253037" cy="1498600"/>
          </a:xfrm>
          <a:prstGeom prst="rect">
            <a:avLst/>
          </a:prstGeom>
          <a:noFill/>
          <a:ln>
            <a:noFill/>
          </a:ln>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solidFill>
                  <a:srgbClr val="FFFFFF"/>
                </a:solidFill>
              </a14:hiddenFill>
            </a:ext>
            <a:ext uri="{91240B29-F687-4f45-9708-019B960494DF}">
              <a14:hiddenLine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w="12700">
                <a:solidFill>
                  <a:srgbClr val="000000"/>
                </a:solidFill>
                <a:miter lim="800000"/>
                <a:headEnd/>
                <a:tailEnd/>
              </a14:hiddenLine>
            </a:ext>
          </a:extLst>
        </p:spPr>
        <p:txBody>
          <a:bodyPr lIns="0" tIns="0" rIns="0" bIns="0" anchor="ctr"/>
          <a:lstStyle/>
          <a:p>
            <a:pPr defTabSz="382588">
              <a:defRPr/>
            </a:pPr>
            <a:r>
              <a:rPr lang="en-US" sz="2800" b="1" dirty="0">
                <a:solidFill>
                  <a:srgbClr val="FFFFFF"/>
                </a:solidFill>
                <a:latin typeface="Helvetica" charset="0"/>
                <a:ea typeface="ヒラギノ角ゴ ProN W3" charset="0"/>
                <a:cs typeface="ヒラギノ角ゴ ProN W3" charset="0"/>
                <a:sym typeface="Helvetica" charset="0"/>
              </a:rPr>
              <a:t>Personal Development – </a:t>
            </a:r>
            <a:br>
              <a:rPr lang="en-US" sz="2800" b="1" dirty="0">
                <a:solidFill>
                  <a:srgbClr val="FFFFFF"/>
                </a:solidFill>
                <a:latin typeface="Helvetica" charset="0"/>
                <a:ea typeface="ヒラギノ角ゴ ProN W3" charset="0"/>
                <a:cs typeface="ヒラギノ角ゴ ProN W3" charset="0"/>
                <a:sym typeface="Helvetica" charset="0"/>
              </a:rPr>
            </a:br>
            <a:r>
              <a:rPr lang="en-US" sz="2800" b="1" dirty="0">
                <a:solidFill>
                  <a:srgbClr val="FFFFFF"/>
                </a:solidFill>
                <a:latin typeface="Helvetica" charset="0"/>
                <a:ea typeface="ヒラギノ角ゴ ProN W3" charset="0"/>
                <a:cs typeface="ヒラギノ角ゴ ProN W3" charset="0"/>
                <a:sym typeface="Helvetica" charset="0"/>
              </a:rPr>
              <a:t>Tools to Build You From the Inside Out</a:t>
            </a:r>
          </a:p>
        </p:txBody>
      </p:sp>
      <p:sp>
        <p:nvSpPr>
          <p:cNvPr id="38916" name="Rectangle 4"/>
          <p:cNvSpPr>
            <a:spLocks/>
          </p:cNvSpPr>
          <p:nvPr/>
        </p:nvSpPr>
        <p:spPr bwMode="auto">
          <a:xfrm>
            <a:off x="752475" y="2428875"/>
            <a:ext cx="5334000" cy="3486150"/>
          </a:xfrm>
          <a:prstGeom prst="rect">
            <a:avLst/>
          </a:prstGeom>
          <a:noFill/>
          <a:ln w="12700" cap="flat">
            <a:noFill/>
            <a:miter lim="800000"/>
            <a:headEnd type="none" w="med" len="med"/>
            <a:tailEnd type="none" w="med" len="med"/>
          </a:ln>
          <a:effectLst/>
        </p:spPr>
        <p:txBody>
          <a:bodyPr lIns="0" tIns="0" rIns="192016" bIns="0" anchor="ctr">
            <a:prstTxWarp prst="textNoShape">
              <a:avLst/>
            </a:prstTxWarp>
          </a:bodyPr>
          <a:lstStyle/>
          <a:p>
            <a:pPr marL="190500" indent="-190500" defTabSz="382588">
              <a:lnSpc>
                <a:spcPct val="95000"/>
              </a:lnSpc>
              <a:spcBef>
                <a:spcPts val="1350"/>
              </a:spcBef>
            </a:pPr>
            <a:r>
              <a:rPr lang="en-US" sz="3000" b="1" dirty="0">
                <a:solidFill>
                  <a:srgbClr val="FFFFFF"/>
                </a:solidFill>
                <a:latin typeface="Helvetica" pitchFamily="-112" charset="0"/>
                <a:ea typeface="ヒラギノ角ゴ ProN W3" pitchFamily="-112" charset="-128"/>
                <a:cs typeface="ヒラギノ角ゴ ProN W3" pitchFamily="-112" charset="-128"/>
                <a:sym typeface="Helvetica" pitchFamily="-112" charset="0"/>
              </a:rPr>
              <a:t>Delivered to your door</a:t>
            </a:r>
            <a:r>
              <a:rPr lang="en-US" sz="3000" b="1" dirty="0" smtClean="0">
                <a:solidFill>
                  <a:srgbClr val="FFFFFF"/>
                </a:solidFill>
                <a:latin typeface="Helvetica" pitchFamily="-112" charset="0"/>
                <a:ea typeface="ヒラギノ角ゴ ProN W3" pitchFamily="-112" charset="-128"/>
                <a:cs typeface="ヒラギノ角ゴ ProN W3" pitchFamily="-112" charset="-128"/>
                <a:sym typeface="Helvetica" pitchFamily="-112" charset="0"/>
              </a:rPr>
              <a:t>:</a:t>
            </a:r>
            <a:endParaRPr lang="en-US" sz="2300" b="1" dirty="0" smtClean="0">
              <a:solidFill>
                <a:srgbClr val="FFFFFF"/>
              </a:solidFill>
              <a:latin typeface="Helvetica" pitchFamily="-112" charset="0"/>
              <a:ea typeface="ヒラギノ角ゴ ProN W3" pitchFamily="-112" charset="-128"/>
              <a:cs typeface="ヒラギノ角ゴ ProN W3" pitchFamily="-112" charset="-128"/>
              <a:sym typeface="Helvetica" pitchFamily="-112" charset="0"/>
            </a:endParaRPr>
          </a:p>
          <a:p>
            <a:pPr marL="190500" indent="-190500" defTabSz="382588">
              <a:lnSpc>
                <a:spcPct val="95000"/>
              </a:lnSpc>
              <a:spcBef>
                <a:spcPts val="1350"/>
              </a:spcBef>
              <a:buClr>
                <a:srgbClr val="FFFFFF"/>
              </a:buClr>
              <a:buSzPct val="125000"/>
              <a:buFont typeface="Helvetica" pitchFamily="-112" charset="0"/>
              <a:buChar char="•"/>
            </a:pPr>
            <a:r>
              <a:rPr lang="en-US" sz="2300" b="1" dirty="0">
                <a:solidFill>
                  <a:srgbClr val="FFFFFF"/>
                </a:solidFill>
                <a:latin typeface="Helvetica" pitchFamily="-112" charset="0"/>
                <a:ea typeface="ヒラギノ角ゴ ProN W3" pitchFamily="-112" charset="-128"/>
                <a:cs typeface="ヒラギノ角ゴ ProN W3" pitchFamily="-112" charset="-128"/>
                <a:sym typeface="Helvetica" pitchFamily="-112" charset="0"/>
              </a:rPr>
              <a:t>SUCCESS Audio Series</a:t>
            </a:r>
          </a:p>
          <a:p>
            <a:pPr marL="190500" indent="-190500" defTabSz="382588">
              <a:lnSpc>
                <a:spcPct val="95000"/>
              </a:lnSpc>
              <a:spcBef>
                <a:spcPts val="1350"/>
              </a:spcBef>
              <a:buClr>
                <a:srgbClr val="FFFFFF"/>
              </a:buClr>
              <a:buSzPct val="125000"/>
              <a:buFont typeface="Helvetica" pitchFamily="-112" charset="0"/>
              <a:buChar char="•"/>
            </a:pPr>
            <a:r>
              <a:rPr lang="en-US" sz="2300" b="1" dirty="0">
                <a:solidFill>
                  <a:srgbClr val="FFFFFF"/>
                </a:solidFill>
                <a:latin typeface="Helvetica" pitchFamily="-112" charset="0"/>
                <a:ea typeface="ヒラギノ角ゴ ProN W3" pitchFamily="-112" charset="-128"/>
                <a:cs typeface="ヒラギノ角ゴ ProN W3" pitchFamily="-112" charset="-128"/>
                <a:sym typeface="Helvetica" pitchFamily="-112" charset="0"/>
              </a:rPr>
              <a:t>SUCCESS Magazine</a:t>
            </a:r>
          </a:p>
          <a:p>
            <a:pPr marL="190500" indent="-190500" defTabSz="382588">
              <a:lnSpc>
                <a:spcPct val="95000"/>
              </a:lnSpc>
              <a:spcBef>
                <a:spcPts val="1350"/>
              </a:spcBef>
              <a:buClr>
                <a:srgbClr val="FFFFFF"/>
              </a:buClr>
              <a:buSzPct val="125000"/>
              <a:buFont typeface="Helvetica" pitchFamily="-112" charset="0"/>
              <a:buChar char="•"/>
            </a:pPr>
            <a:r>
              <a:rPr lang="en-US" sz="2300" b="1" dirty="0">
                <a:solidFill>
                  <a:srgbClr val="FFFFFF"/>
                </a:solidFill>
                <a:latin typeface="Helvetica" pitchFamily="-112" charset="0"/>
                <a:ea typeface="ヒラギノ角ゴ ProN W3" pitchFamily="-112" charset="-128"/>
                <a:cs typeface="ヒラギノ角ゴ ProN W3" pitchFamily="-112" charset="-128"/>
                <a:sym typeface="Helvetica" pitchFamily="-112" charset="0"/>
              </a:rPr>
              <a:t>ACN Connections Magazine</a:t>
            </a:r>
          </a:p>
        </p:txBody>
      </p:sp>
      <p:pic>
        <p:nvPicPr>
          <p:cNvPr id="38919" name="Picture 7"/>
          <p:cNvPicPr>
            <a:picLocks noChangeArrowheads="1"/>
          </p:cNvPicPr>
          <p:nvPr/>
        </p:nvPicPr>
        <p:blipFill>
          <a:blip r:embed="rId3"/>
          <a:srcRect/>
          <a:stretch>
            <a:fillRect/>
          </a:stretch>
        </p:blipFill>
        <p:spPr bwMode="auto">
          <a:xfrm>
            <a:off x="6386513" y="266700"/>
            <a:ext cx="2252662" cy="2870200"/>
          </a:xfrm>
          <a:prstGeom prst="rect">
            <a:avLst/>
          </a:prstGeom>
          <a:noFill/>
          <a:ln w="12700">
            <a:noFill/>
            <a:miter lim="800000"/>
            <a:headEnd/>
            <a:tailEnd/>
          </a:ln>
        </p:spPr>
      </p:pic>
      <p:pic>
        <p:nvPicPr>
          <p:cNvPr id="38914" name="Picture 2"/>
          <p:cNvPicPr>
            <a:picLocks noChangeAspect="1" noChangeArrowheads="1"/>
          </p:cNvPicPr>
          <p:nvPr/>
        </p:nvPicPr>
        <p:blipFill>
          <a:blip r:embed="rId4"/>
          <a:srcRect/>
          <a:stretch>
            <a:fillRect/>
          </a:stretch>
        </p:blipFill>
        <p:spPr bwMode="auto">
          <a:xfrm>
            <a:off x="7092950" y="2819400"/>
            <a:ext cx="1830388" cy="2649538"/>
          </a:xfrm>
          <a:prstGeom prst="rect">
            <a:avLst/>
          </a:prstGeom>
          <a:noFill/>
          <a:ln w="12700">
            <a:noFill/>
            <a:miter lim="800000"/>
            <a:headEnd/>
            <a:tailEnd/>
          </a:ln>
        </p:spPr>
      </p:pic>
      <p:pic>
        <p:nvPicPr>
          <p:cNvPr id="38918" name="Picture 6"/>
          <p:cNvPicPr>
            <a:picLocks noChangeAspect="1" noChangeArrowheads="1"/>
          </p:cNvPicPr>
          <p:nvPr/>
        </p:nvPicPr>
        <p:blipFill>
          <a:blip r:embed="rId5"/>
          <a:srcRect/>
          <a:stretch>
            <a:fillRect/>
          </a:stretch>
        </p:blipFill>
        <p:spPr bwMode="auto">
          <a:xfrm>
            <a:off x="5278438" y="2971800"/>
            <a:ext cx="2541587" cy="3302000"/>
          </a:xfrm>
          <a:prstGeom prst="rect">
            <a:avLst/>
          </a:prstGeom>
          <a:noFill/>
          <a:ln w="12700">
            <a:noFill/>
            <a:miter lim="800000"/>
            <a:headEnd/>
            <a:tailEnd/>
          </a:ln>
        </p:spPr>
      </p:pic>
      <p:pic>
        <p:nvPicPr>
          <p:cNvPr id="38917" name="Picture 5"/>
          <p:cNvPicPr>
            <a:picLocks noChangeAspect="1" noChangeArrowheads="1"/>
          </p:cNvPicPr>
          <p:nvPr/>
        </p:nvPicPr>
        <p:blipFill>
          <a:blip r:embed="rId6"/>
          <a:srcRect/>
          <a:stretch>
            <a:fillRect/>
          </a:stretch>
        </p:blipFill>
        <p:spPr bwMode="auto">
          <a:xfrm>
            <a:off x="5281612" y="1962150"/>
            <a:ext cx="1609725" cy="1714500"/>
          </a:xfrm>
          <a:prstGeom prst="rect">
            <a:avLst/>
          </a:prstGeom>
          <a:noFill/>
          <a:ln w="12700">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exit" presetSubtype="0" fill="hold" nodeType="afterEffect">
                                  <p:stCondLst>
                                    <p:cond delay="2000"/>
                                  </p:stCondLst>
                                  <p:childTnLst>
                                    <p:set>
                                      <p:cBhvr>
                                        <p:cTn id="6" dur="1" fill="hold">
                                          <p:stCondLst>
                                            <p:cond delay="499"/>
                                          </p:stCondLst>
                                        </p:cTn>
                                        <p:tgtEl>
                                          <p:spTgt spid="38914"/>
                                        </p:tgtEl>
                                        <p:attrNameLst>
                                          <p:attrName>style.visibility</p:attrName>
                                        </p:attrNameLst>
                                      </p:cBhvr>
                                      <p:to>
                                        <p:strVal val="hidden"/>
                                      </p:to>
                                    </p:set>
                                  </p:childTnLst>
                                </p:cTn>
                              </p:par>
                            </p:childTnLst>
                          </p:cTn>
                        </p:par>
                        <p:par>
                          <p:cTn id="7" fill="hold" nodeType="afterGroup">
                            <p:stCondLst>
                              <p:cond delay="2500"/>
                            </p:stCondLst>
                            <p:childTnLst>
                              <p:par>
                                <p:cTn id="8" presetID="0" presetClass="entr" presetSubtype="0" fill="hold" nodeType="afterEffect">
                                  <p:stCondLst>
                                    <p:cond delay="0"/>
                                  </p:stCondLst>
                                  <p:childTnLst>
                                    <p:set>
                                      <p:cBhvr>
                                        <p:cTn id="9" dur="1" fill="hold">
                                          <p:stCondLst>
                                            <p:cond delay="499"/>
                                          </p:stCondLst>
                                        </p:cTn>
                                        <p:tgtEl>
                                          <p:spTgt spid="38917"/>
                                        </p:tgtEl>
                                        <p:attrNameLst>
                                          <p:attrName>style.visibility</p:attrName>
                                        </p:attrNameLst>
                                      </p:cBhvr>
                                      <p:to>
                                        <p:strVal val="visible"/>
                                      </p:to>
                                    </p:set>
                                  </p:childTnLst>
                                </p:cTn>
                              </p:par>
                            </p:childTnLst>
                          </p:cTn>
                        </p:par>
                        <p:par>
                          <p:cTn id="10" fill="hold" nodeType="afterGroup">
                            <p:stCondLst>
                              <p:cond delay="3000"/>
                            </p:stCondLst>
                            <p:childTnLst>
                              <p:par>
                                <p:cTn id="11" presetID="0" presetClass="exit" presetSubtype="0" fill="hold" nodeType="afterEffect">
                                  <p:stCondLst>
                                    <p:cond delay="2000"/>
                                  </p:stCondLst>
                                  <p:childTnLst>
                                    <p:set>
                                      <p:cBhvr>
                                        <p:cTn id="12" dur="1" fill="hold">
                                          <p:stCondLst>
                                            <p:cond delay="499"/>
                                          </p:stCondLst>
                                        </p:cTn>
                                        <p:tgtEl>
                                          <p:spTgt spid="38917"/>
                                        </p:tgtEl>
                                        <p:attrNameLst>
                                          <p:attrName>style.visibility</p:attrName>
                                        </p:attrNameLst>
                                      </p:cBhvr>
                                      <p:to>
                                        <p:strVal val="hidden"/>
                                      </p:to>
                                    </p:set>
                                  </p:childTnLst>
                                </p:cTn>
                              </p:par>
                            </p:childTnLst>
                          </p:cTn>
                        </p:par>
                        <p:par>
                          <p:cTn id="13" fill="hold" nodeType="afterGroup">
                            <p:stCondLst>
                              <p:cond delay="5500"/>
                            </p:stCondLst>
                            <p:childTnLst>
                              <p:par>
                                <p:cTn id="14" presetID="0" presetClass="entr" presetSubtype="0" fill="hold" nodeType="afterEffect">
                                  <p:stCondLst>
                                    <p:cond delay="0"/>
                                  </p:stCondLst>
                                  <p:childTnLst>
                                    <p:set>
                                      <p:cBhvr>
                                        <p:cTn id="15" dur="1" fill="hold">
                                          <p:stCondLst>
                                            <p:cond delay="499"/>
                                          </p:stCondLst>
                                        </p:cTn>
                                        <p:tgtEl>
                                          <p:spTgt spid="38918"/>
                                        </p:tgtEl>
                                        <p:attrNameLst>
                                          <p:attrName>style.visibility</p:attrName>
                                        </p:attrNameLst>
                                      </p:cBhvr>
                                      <p:to>
                                        <p:strVal val="visible"/>
                                      </p:to>
                                    </p:set>
                                  </p:childTnLst>
                                </p:cTn>
                              </p:par>
                            </p:childTnLst>
                          </p:cTn>
                        </p:par>
                        <p:par>
                          <p:cTn id="16" fill="hold" nodeType="afterGroup">
                            <p:stCondLst>
                              <p:cond delay="6000"/>
                            </p:stCondLst>
                            <p:childTnLst>
                              <p:par>
                                <p:cTn id="17" presetID="0" presetClass="exit" presetSubtype="0" fill="hold" nodeType="afterEffect">
                                  <p:stCondLst>
                                    <p:cond delay="2000"/>
                                  </p:stCondLst>
                                  <p:childTnLst>
                                    <p:set>
                                      <p:cBhvr>
                                        <p:cTn id="18" dur="1" fill="hold">
                                          <p:stCondLst>
                                            <p:cond delay="499"/>
                                          </p:stCondLst>
                                        </p:cTn>
                                        <p:tgtEl>
                                          <p:spTgt spid="38918"/>
                                        </p:tgtEl>
                                        <p:attrNameLst>
                                          <p:attrName>style.visibility</p:attrName>
                                        </p:attrNameLst>
                                      </p:cBhvr>
                                      <p:to>
                                        <p:strVal val="hidden"/>
                                      </p:to>
                                    </p:set>
                                  </p:childTnLst>
                                </p:cTn>
                              </p:par>
                            </p:childTnLst>
                          </p:cTn>
                        </p:par>
                        <p:par>
                          <p:cTn id="19" fill="hold" nodeType="afterGroup">
                            <p:stCondLst>
                              <p:cond delay="8500"/>
                            </p:stCondLst>
                            <p:childTnLst>
                              <p:par>
                                <p:cTn id="20" presetID="1" presetClass="entr" presetSubtype="0" fill="hold" nodeType="afterEffect">
                                  <p:stCondLst>
                                    <p:cond delay="0"/>
                                  </p:stCondLst>
                                  <p:childTnLst>
                                    <p:set>
                                      <p:cBhvr>
                                        <p:cTn id="21" dur="1" fill="hold">
                                          <p:stCondLst>
                                            <p:cond delay="499"/>
                                          </p:stCondLst>
                                        </p:cTn>
                                        <p:tgtEl>
                                          <p:spTgt spid="389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74754" name="Rectangle 2"/>
          <p:cNvSpPr>
            <a:spLocks/>
          </p:cNvSpPr>
          <p:nvPr/>
        </p:nvSpPr>
        <p:spPr bwMode="auto">
          <a:xfrm>
            <a:off x="622300" y="1625600"/>
            <a:ext cx="3575050" cy="4203700"/>
          </a:xfrm>
          <a:prstGeom prst="rect">
            <a:avLst/>
          </a:prstGeom>
          <a:noFill/>
          <a:ln w="12700">
            <a:noFill/>
            <a:miter lim="800000"/>
            <a:headEnd/>
            <a:tailEnd/>
          </a:ln>
        </p:spPr>
        <p:txBody>
          <a:bodyPr lIns="0" tIns="0" rIns="0" bIns="0" anchor="ctr">
            <a:prstTxWarp prst="textNoShape">
              <a:avLst/>
            </a:prstTxWarp>
          </a:bodyPr>
          <a:lstStyle/>
          <a:p>
            <a:pPr marL="382588" indent="-382588" defTabSz="382588">
              <a:spcBef>
                <a:spcPts val="1600"/>
              </a:spcBef>
              <a:buClr>
                <a:schemeClr val="bg1"/>
              </a:buClr>
              <a:buSzPct val="125000"/>
              <a:buFont typeface="Helvetica" pitchFamily="-112" charset="0"/>
              <a:buChar char="•"/>
            </a:pPr>
            <a:r>
              <a:rPr lang="en-US" sz="2000" b="1">
                <a:solidFill>
                  <a:schemeClr val="bg1"/>
                </a:solidFill>
                <a:latin typeface="Helvetica" pitchFamily="-112" charset="0"/>
                <a:ea typeface="ヒラギノ角ゴ ProN W3" pitchFamily="-112" charset="-128"/>
                <a:cs typeface="ヒラギノ角ゴ ProN W3" pitchFamily="-112" charset="-128"/>
                <a:sym typeface="Helvetica" pitchFamily="-112" charset="0"/>
              </a:rPr>
              <a:t>Online consistent delivery of personal development</a:t>
            </a:r>
          </a:p>
          <a:p>
            <a:pPr marL="382588" indent="-382588" defTabSz="382588">
              <a:spcBef>
                <a:spcPts val="1600"/>
              </a:spcBef>
              <a:buClr>
                <a:schemeClr val="bg1"/>
              </a:buClr>
              <a:buSzPct val="125000"/>
              <a:buFont typeface="Helvetica" pitchFamily="-112" charset="0"/>
              <a:buChar char="•"/>
            </a:pPr>
            <a:r>
              <a:rPr lang="en-US" sz="2000" b="1">
                <a:solidFill>
                  <a:schemeClr val="bg1"/>
                </a:solidFill>
                <a:latin typeface="Helvetica" pitchFamily="-112" charset="0"/>
                <a:ea typeface="ヒラギノ角ゴ ProN W3" pitchFamily="-112" charset="-128"/>
                <a:cs typeface="ヒラギノ角ゴ ProN W3" pitchFamily="-112" charset="-128"/>
                <a:sym typeface="Helvetica" pitchFamily="-112" charset="0"/>
              </a:rPr>
              <a:t>Personal development messages every day, including ACN-specific content and full online versions of SUCCESS Magazine</a:t>
            </a:r>
          </a:p>
          <a:p>
            <a:pPr marL="382588" indent="-382588" defTabSz="382588">
              <a:spcBef>
                <a:spcPts val="1600"/>
              </a:spcBef>
              <a:buClr>
                <a:schemeClr val="bg1"/>
              </a:buClr>
              <a:buSzPct val="125000"/>
              <a:buFont typeface="Helvetica" pitchFamily="-112" charset="0"/>
              <a:buChar char="•"/>
            </a:pPr>
            <a:r>
              <a:rPr lang="en-US" sz="2000" b="1">
                <a:solidFill>
                  <a:schemeClr val="bg1"/>
                </a:solidFill>
                <a:latin typeface="Helvetica" pitchFamily="-112" charset="0"/>
                <a:ea typeface="ヒラギノ角ゴ ProN W3" pitchFamily="-112" charset="-128"/>
                <a:cs typeface="ヒラギノ角ゴ ProN W3" pitchFamily="-112" charset="-128"/>
                <a:sym typeface="Helvetica" pitchFamily="-112" charset="0"/>
              </a:rPr>
              <a:t>Hear from top personal development leaders</a:t>
            </a:r>
          </a:p>
        </p:txBody>
      </p:sp>
      <p:pic>
        <p:nvPicPr>
          <p:cNvPr id="74755" name="Picture 3"/>
          <p:cNvPicPr>
            <a:picLocks noChangeAspect="1" noChangeArrowheads="1"/>
          </p:cNvPicPr>
          <p:nvPr/>
        </p:nvPicPr>
        <p:blipFill>
          <a:blip r:embed="rId2"/>
          <a:srcRect/>
          <a:stretch>
            <a:fillRect/>
          </a:stretch>
        </p:blipFill>
        <p:spPr bwMode="auto">
          <a:xfrm>
            <a:off x="4281488" y="1625600"/>
            <a:ext cx="4719637" cy="4560888"/>
          </a:xfrm>
          <a:prstGeom prst="rect">
            <a:avLst/>
          </a:prstGeom>
          <a:noFill/>
          <a:ln w="12700">
            <a:solidFill>
              <a:schemeClr val="tx1"/>
            </a:solidFill>
            <a:miter lim="800000"/>
            <a:headEnd/>
            <a:tailEnd/>
          </a:ln>
        </p:spPr>
      </p:pic>
      <p:sp>
        <p:nvSpPr>
          <p:cNvPr id="74756" name="Rectangle 4"/>
          <p:cNvSpPr>
            <a:spLocks/>
          </p:cNvSpPr>
          <p:nvPr/>
        </p:nvSpPr>
        <p:spPr bwMode="auto">
          <a:xfrm>
            <a:off x="719138" y="495300"/>
            <a:ext cx="8281987" cy="774700"/>
          </a:xfrm>
          <a:prstGeom prst="rect">
            <a:avLst/>
          </a:prstGeom>
          <a:noFill/>
          <a:ln w="12700">
            <a:noFill/>
            <a:miter lim="800000"/>
            <a:headEnd/>
            <a:tailEnd/>
          </a:ln>
        </p:spPr>
        <p:txBody>
          <a:bodyPr lIns="0" tIns="0" rIns="0" bIns="0" anchor="ctr">
            <a:prstTxWarp prst="textNoShape">
              <a:avLst/>
            </a:prstTxWarp>
          </a:bodyPr>
          <a:lstStyle/>
          <a:p>
            <a:pPr defTabSz="382588"/>
            <a:r>
              <a:rPr lang="en-US" sz="4000" b="1" dirty="0">
                <a:solidFill>
                  <a:schemeClr val="bg1"/>
                </a:solidFill>
                <a:latin typeface="Helvetica" pitchFamily="-112" charset="0"/>
                <a:ea typeface="ヒラギノ角ゴ ProN W3" pitchFamily="-112" charset="-128"/>
                <a:cs typeface="ヒラギノ角ゴ ProN W3" pitchFamily="-112" charset="-128"/>
                <a:sym typeface="Helvetica" pitchFamily="-112" charset="0"/>
              </a:rPr>
              <a:t>SUCCESS</a:t>
            </a:r>
            <a:r>
              <a:rPr lang="en-US" sz="4000" b="1" dirty="0" smtClean="0">
                <a:solidFill>
                  <a:schemeClr val="bg1"/>
                </a:solidFill>
                <a:latin typeface="Helvetica" pitchFamily="-112" charset="0"/>
                <a:ea typeface="ヒラギノ角ゴ ProN W3" pitchFamily="-112" charset="-128"/>
                <a:cs typeface="ヒラギノ角ゴ ProN W3" pitchFamily="-112" charset="-128"/>
                <a:sym typeface="Helvetica" pitchFamily="-112" charset="0"/>
              </a:rPr>
              <a:t> </a:t>
            </a:r>
            <a:r>
              <a:rPr lang="en-US" sz="4000" b="1" dirty="0" err="1" smtClean="0">
                <a:solidFill>
                  <a:schemeClr val="bg1"/>
                </a:solidFill>
                <a:latin typeface="Helvetica" pitchFamily="-112" charset="0"/>
                <a:ea typeface="ヒラギノ角ゴ ProN W3" pitchFamily="-112" charset="-128"/>
                <a:cs typeface="ヒラギノ角ゴ ProN W3" pitchFamily="-112" charset="-128"/>
                <a:sym typeface="Helvetica" pitchFamily="-112" charset="0"/>
              </a:rPr>
              <a:t>OnDemand</a:t>
            </a:r>
            <a:endParaRPr lang="en-US" sz="4000" b="1" dirty="0">
              <a:solidFill>
                <a:schemeClr val="bg1"/>
              </a:solidFill>
              <a:latin typeface="Helvetica" pitchFamily="-112" charset="0"/>
              <a:ea typeface="ヒラギノ角ゴ ProN W3" pitchFamily="-112" charset="-128"/>
              <a:cs typeface="ヒラギノ角ゴ ProN W3" pitchFamily="-112" charset="-128"/>
              <a:sym typeface="Helvetica" pitchFamily="-112"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sp>
        <p:nvSpPr>
          <p:cNvPr id="75778" name="Rectangle 2"/>
          <p:cNvSpPr>
            <a:spLocks/>
          </p:cNvSpPr>
          <p:nvPr/>
        </p:nvSpPr>
        <p:spPr bwMode="auto">
          <a:xfrm>
            <a:off x="657225" y="1943100"/>
            <a:ext cx="4316413" cy="4241800"/>
          </a:xfrm>
          <a:prstGeom prst="rect">
            <a:avLst/>
          </a:prstGeom>
          <a:noFill/>
          <a:ln w="12700">
            <a:noFill/>
            <a:miter lim="800000"/>
            <a:headEnd/>
            <a:tailEnd/>
          </a:ln>
        </p:spPr>
        <p:txBody>
          <a:bodyPr lIns="0" tIns="0" rIns="0" bIns="0" anchor="ctr">
            <a:prstTxWarp prst="textNoShape">
              <a:avLst/>
            </a:prstTxWarp>
          </a:bodyPr>
          <a:lstStyle/>
          <a:p>
            <a:pPr marL="287338" indent="-287338" defTabSz="382588">
              <a:spcBef>
                <a:spcPts val="1388"/>
              </a:spcBef>
              <a:buClr>
                <a:schemeClr val="bg1"/>
              </a:buClr>
              <a:buSzPct val="125000"/>
              <a:buFont typeface="Helvetica" pitchFamily="-112" charset="0"/>
              <a:buChar char="•"/>
            </a:pPr>
            <a:r>
              <a:rPr lang="en-US" sz="2100" b="1" dirty="0">
                <a:solidFill>
                  <a:schemeClr val="bg1"/>
                </a:solidFill>
                <a:latin typeface="Helvetica" pitchFamily="-112" charset="0"/>
                <a:ea typeface="ヒラギノ角ゴ ProN W3" pitchFamily="-112" charset="-128"/>
                <a:cs typeface="ヒラギノ角ゴ ProN W3" pitchFamily="-112" charset="-128"/>
                <a:sym typeface="Helvetica" pitchFamily="-112" charset="0"/>
              </a:rPr>
              <a:t>Full library of personal development content updated every 30 days</a:t>
            </a:r>
          </a:p>
          <a:p>
            <a:pPr marL="287338" indent="-287338" defTabSz="382588">
              <a:spcBef>
                <a:spcPts val="1388"/>
              </a:spcBef>
              <a:buClr>
                <a:schemeClr val="bg1"/>
              </a:buClr>
              <a:buSzPct val="125000"/>
              <a:buFont typeface="Helvetica" pitchFamily="-112" charset="0"/>
              <a:buChar char="•"/>
            </a:pPr>
            <a:r>
              <a:rPr lang="en-US" sz="2100" b="1" dirty="0">
                <a:solidFill>
                  <a:schemeClr val="bg1"/>
                </a:solidFill>
                <a:latin typeface="Helvetica" pitchFamily="-112" charset="0"/>
                <a:ea typeface="ヒラギノ角ゴ ProN W3" pitchFamily="-112" charset="-128"/>
                <a:cs typeface="ヒラギノ角ゴ ProN W3" pitchFamily="-112" charset="-128"/>
                <a:sym typeface="Helvetica" pitchFamily="-112" charset="0"/>
              </a:rPr>
              <a:t>Available </a:t>
            </a:r>
            <a:r>
              <a:rPr lang="en-US" sz="2100" b="1" dirty="0" smtClean="0">
                <a:solidFill>
                  <a:schemeClr val="bg1"/>
                </a:solidFill>
                <a:latin typeface="Helvetica" pitchFamily="-112" charset="0"/>
                <a:ea typeface="ヒラギノ角ゴ ProN W3" pitchFamily="-112" charset="-128"/>
                <a:cs typeface="ヒラギノ角ゴ ProN W3" pitchFamily="-112" charset="-128"/>
                <a:sym typeface="Helvetica" pitchFamily="-112" charset="0"/>
              </a:rPr>
              <a:t> SUCCESS </a:t>
            </a:r>
            <a:r>
              <a:rPr lang="en-US" sz="2100" b="1" dirty="0" err="1" smtClean="0">
                <a:solidFill>
                  <a:schemeClr val="bg1"/>
                </a:solidFill>
                <a:latin typeface="Helvetica" pitchFamily="-112" charset="0"/>
                <a:ea typeface="ヒラギノ角ゴ ProN W3" pitchFamily="-112" charset="-128"/>
                <a:cs typeface="ヒラギノ角ゴ ProN W3" pitchFamily="-112" charset="-128"/>
                <a:sym typeface="Helvetica" pitchFamily="-112" charset="0"/>
              </a:rPr>
              <a:t>OnDemand</a:t>
            </a:r>
            <a:r>
              <a:rPr lang="en-US" sz="2100" b="1" dirty="0" smtClean="0">
                <a:solidFill>
                  <a:schemeClr val="bg1"/>
                </a:solidFill>
                <a:latin typeface="Helvetica" pitchFamily="-112" charset="0"/>
                <a:ea typeface="ヒラギノ角ゴ ProN W3" pitchFamily="-112" charset="-128"/>
                <a:cs typeface="ヒラギノ角ゴ ProN W3" pitchFamily="-112" charset="-128"/>
                <a:sym typeface="Helvetica" pitchFamily="-112" charset="0"/>
              </a:rPr>
              <a:t> App.</a:t>
            </a:r>
            <a:endParaRPr lang="en-US" altLang="ja-JP" sz="2100" b="1" dirty="0" smtClean="0">
              <a:solidFill>
                <a:schemeClr val="bg1"/>
              </a:solidFill>
              <a:latin typeface="Helvetica" pitchFamily="-112" charset="0"/>
              <a:ea typeface="ヒラギノ角ゴ ProN W3" pitchFamily="-112" charset="-128"/>
              <a:cs typeface="ヒラギノ角ゴ ProN W3" pitchFamily="-112" charset="-128"/>
              <a:sym typeface="Helvetica" pitchFamily="-112" charset="0"/>
            </a:endParaRPr>
          </a:p>
          <a:p>
            <a:pPr marL="287338" indent="-287338" defTabSz="382588">
              <a:spcBef>
                <a:spcPts val="1388"/>
              </a:spcBef>
              <a:buClr>
                <a:schemeClr val="bg1"/>
              </a:buClr>
              <a:buSzPct val="125000"/>
              <a:buFont typeface="Helvetica" pitchFamily="-112" charset="0"/>
              <a:buChar char="•"/>
            </a:pPr>
            <a:r>
              <a:rPr lang="en-US" sz="2100" b="1" dirty="0">
                <a:solidFill>
                  <a:schemeClr val="bg1"/>
                </a:solidFill>
                <a:latin typeface="Helvetica" pitchFamily="-112" charset="0"/>
                <a:ea typeface="ヒラギノ角ゴ ProN W3" pitchFamily="-112" charset="-128"/>
                <a:cs typeface="ヒラギノ角ゴ ProN W3" pitchFamily="-112" charset="-128"/>
                <a:sym typeface="Helvetica" pitchFamily="-112" charset="0"/>
              </a:rPr>
              <a:t>Relevant content for your business and success</a:t>
            </a:r>
          </a:p>
          <a:p>
            <a:pPr marL="287338" indent="-287338" defTabSz="382588">
              <a:spcBef>
                <a:spcPts val="1388"/>
              </a:spcBef>
              <a:buClr>
                <a:schemeClr val="bg1"/>
              </a:buClr>
              <a:buSzPct val="125000"/>
              <a:buFont typeface="Helvetica" pitchFamily="-112" charset="0"/>
              <a:buChar char="•"/>
            </a:pPr>
            <a:r>
              <a:rPr lang="en-US" sz="2100" b="1" dirty="0">
                <a:solidFill>
                  <a:schemeClr val="bg1"/>
                </a:solidFill>
                <a:latin typeface="Helvetica" pitchFamily="-112" charset="0"/>
                <a:ea typeface="ヒラギノ角ゴ ProN W3" pitchFamily="-112" charset="-128"/>
                <a:cs typeface="ヒラギノ角ゴ ProN W3" pitchFamily="-112" charset="-128"/>
                <a:sym typeface="Helvetica" pitchFamily="-112" charset="0"/>
              </a:rPr>
              <a:t>Millions of dollars invested in content</a:t>
            </a:r>
          </a:p>
          <a:p>
            <a:pPr marL="287338" indent="-287338" defTabSz="382588">
              <a:spcBef>
                <a:spcPts val="1388"/>
              </a:spcBef>
            </a:pPr>
            <a:endParaRPr lang="en-US" sz="2100" b="1" dirty="0">
              <a:solidFill>
                <a:srgbClr val="404040"/>
              </a:solidFill>
              <a:latin typeface="Helvetica" pitchFamily="-112" charset="0"/>
              <a:ea typeface="ヒラギノ角ゴ ProN W3" pitchFamily="-112" charset="-128"/>
              <a:cs typeface="ヒラギノ角ゴ ProN W3" pitchFamily="-112" charset="-128"/>
              <a:sym typeface="Helvetica" pitchFamily="-112" charset="0"/>
            </a:endParaRPr>
          </a:p>
        </p:txBody>
      </p:sp>
      <p:pic>
        <p:nvPicPr>
          <p:cNvPr id="75779" name="Picture 3"/>
          <p:cNvPicPr>
            <a:picLocks noChangeAspect="1" noChangeArrowheads="1"/>
          </p:cNvPicPr>
          <p:nvPr/>
        </p:nvPicPr>
        <p:blipFill>
          <a:blip r:embed="rId2"/>
          <a:srcRect/>
          <a:stretch>
            <a:fillRect/>
          </a:stretch>
        </p:blipFill>
        <p:spPr bwMode="auto">
          <a:xfrm>
            <a:off x="5267325" y="1943100"/>
            <a:ext cx="3703638" cy="3314700"/>
          </a:xfrm>
          <a:prstGeom prst="rect">
            <a:avLst/>
          </a:prstGeom>
          <a:noFill/>
          <a:ln w="38100">
            <a:solidFill>
              <a:schemeClr val="tx1"/>
            </a:solidFill>
            <a:miter lim="800000"/>
            <a:headEnd/>
            <a:tailEnd/>
          </a:ln>
        </p:spPr>
      </p:pic>
      <p:sp>
        <p:nvSpPr>
          <p:cNvPr id="75780" name="Rectangle 4"/>
          <p:cNvSpPr>
            <a:spLocks/>
          </p:cNvSpPr>
          <p:nvPr/>
        </p:nvSpPr>
        <p:spPr bwMode="auto">
          <a:xfrm>
            <a:off x="719138" y="908050"/>
            <a:ext cx="8281987" cy="774700"/>
          </a:xfrm>
          <a:prstGeom prst="rect">
            <a:avLst/>
          </a:prstGeom>
          <a:noFill/>
          <a:ln w="12700">
            <a:noFill/>
            <a:miter lim="800000"/>
            <a:headEnd/>
            <a:tailEnd/>
          </a:ln>
        </p:spPr>
        <p:txBody>
          <a:bodyPr lIns="0" tIns="0" rIns="0" bIns="0" anchor="ctr">
            <a:prstTxWarp prst="textNoShape">
              <a:avLst/>
            </a:prstTxWarp>
          </a:bodyPr>
          <a:lstStyle/>
          <a:p>
            <a:pPr defTabSz="382588"/>
            <a:r>
              <a:rPr lang="en-US" sz="4000" b="1" dirty="0">
                <a:solidFill>
                  <a:schemeClr val="bg1"/>
                </a:solidFill>
                <a:latin typeface="Helvetica" pitchFamily="-112" charset="0"/>
                <a:ea typeface="ヒラギノ角ゴ ProN W3" pitchFamily="-112" charset="-128"/>
                <a:cs typeface="ヒラギノ角ゴ ProN W3" pitchFamily="-112" charset="-128"/>
                <a:sym typeface="Helvetica" pitchFamily="-112" charset="0"/>
              </a:rPr>
              <a:t>SUCCESS</a:t>
            </a:r>
            <a:r>
              <a:rPr lang="en-US" sz="4000" b="1" dirty="0" smtClean="0">
                <a:solidFill>
                  <a:schemeClr val="bg1"/>
                </a:solidFill>
                <a:latin typeface="Helvetica" pitchFamily="-112" charset="0"/>
                <a:ea typeface="ヒラギノ角ゴ ProN W3" pitchFamily="-112" charset="-128"/>
                <a:cs typeface="ヒラギノ角ゴ ProN W3" pitchFamily="-112" charset="-128"/>
                <a:sym typeface="Helvetica" pitchFamily="-112" charset="0"/>
              </a:rPr>
              <a:t> </a:t>
            </a:r>
            <a:r>
              <a:rPr lang="en-US" sz="4000" b="1" dirty="0" err="1" smtClean="0">
                <a:solidFill>
                  <a:schemeClr val="bg1"/>
                </a:solidFill>
                <a:latin typeface="Helvetica" pitchFamily="-112" charset="0"/>
                <a:ea typeface="ヒラギノ角ゴ ProN W3" pitchFamily="-112" charset="-128"/>
                <a:cs typeface="ヒラギノ角ゴ ProN W3" pitchFamily="-112" charset="-128"/>
                <a:sym typeface="Helvetica" pitchFamily="-112" charset="0"/>
              </a:rPr>
              <a:t>OnDemand</a:t>
            </a:r>
            <a:endParaRPr lang="en-US" sz="4000" b="1" dirty="0">
              <a:solidFill>
                <a:schemeClr val="bg1"/>
              </a:solidFill>
              <a:latin typeface="Helvetica" pitchFamily="-112" charset="0"/>
              <a:ea typeface="ヒラギノ角ゴ ProN W3" pitchFamily="-112" charset="-128"/>
              <a:cs typeface="ヒラギノ角ゴ ProN W3" pitchFamily="-112" charset="-128"/>
              <a:sym typeface="Helvetica" pitchFamily="-112"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5" name="Title 1"/>
          <p:cNvSpPr>
            <a:spLocks noGrp="1"/>
          </p:cNvSpPr>
          <p:nvPr>
            <p:ph type="title"/>
          </p:nvPr>
        </p:nvSpPr>
        <p:spPr>
          <a:xfrm>
            <a:off x="457200" y="457200"/>
            <a:ext cx="8229600" cy="1143000"/>
          </a:xfrm>
        </p:spPr>
        <p:txBody>
          <a:bodyPr/>
          <a:lstStyle/>
          <a:p>
            <a:r>
              <a:rPr lang="en-US">
                <a:latin typeface="Arial" pitchFamily="-112" charset="0"/>
                <a:ea typeface="ＭＳ Ｐゴシック" pitchFamily="-112" charset="-128"/>
              </a:rPr>
              <a:t>ACN</a:t>
            </a:r>
            <a:r>
              <a:rPr lang="ja-JP" altLang="en-US">
                <a:latin typeface="Arial" pitchFamily="-112" charset="0"/>
                <a:ea typeface="ＭＳ Ｐゴシック" pitchFamily="-112" charset="-128"/>
              </a:rPr>
              <a:t>’</a:t>
            </a:r>
            <a:r>
              <a:rPr lang="en-US" altLang="ja-JP">
                <a:latin typeface="Arial" pitchFamily="-112" charset="0"/>
                <a:ea typeface="ＭＳ Ｐゴシック" pitchFamily="-112" charset="-128"/>
              </a:rPr>
              <a:t>s App - </a:t>
            </a:r>
            <a:r>
              <a:rPr lang="en-US" altLang="ja-JP">
                <a:solidFill>
                  <a:srgbClr val="8EB4E3"/>
                </a:solidFill>
                <a:latin typeface="Arial" pitchFamily="-112" charset="0"/>
                <a:ea typeface="ＭＳ Ｐゴシック" pitchFamily="-112" charset="-128"/>
              </a:rPr>
              <a:t>ACN</a:t>
            </a:r>
            <a:r>
              <a:rPr lang="en-US" altLang="ja-JP" b="1">
                <a:solidFill>
                  <a:srgbClr val="BFE400"/>
                </a:solidFill>
                <a:latin typeface="Arial" pitchFamily="-112" charset="0"/>
                <a:ea typeface="ＭＳ Ｐゴシック" pitchFamily="-112" charset="-128"/>
              </a:rPr>
              <a:t>2</a:t>
            </a:r>
            <a:r>
              <a:rPr lang="en-US" altLang="ja-JP">
                <a:solidFill>
                  <a:srgbClr val="8EB4E3"/>
                </a:solidFill>
                <a:latin typeface="Arial" pitchFamily="-112" charset="0"/>
                <a:ea typeface="ＭＳ Ｐゴシック" pitchFamily="-112" charset="-128"/>
              </a:rPr>
              <a:t>GO </a:t>
            </a:r>
            <a:br>
              <a:rPr lang="en-US" altLang="ja-JP">
                <a:solidFill>
                  <a:srgbClr val="8EB4E3"/>
                </a:solidFill>
                <a:latin typeface="Arial" pitchFamily="-112" charset="0"/>
                <a:ea typeface="ＭＳ Ｐゴシック" pitchFamily="-112" charset="-128"/>
              </a:rPr>
            </a:br>
            <a:r>
              <a:rPr lang="en-US" altLang="ja-JP" sz="3000">
                <a:solidFill>
                  <a:srgbClr val="8EB4E3"/>
                </a:solidFill>
                <a:latin typeface="Arial" pitchFamily="-112" charset="0"/>
                <a:ea typeface="ＭＳ Ｐゴシック" pitchFamily="-112" charset="-128"/>
              </a:rPr>
              <a:t>for iPad, iPhone, iPod Touch, </a:t>
            </a:r>
            <a:br>
              <a:rPr lang="en-US" altLang="ja-JP" sz="3000">
                <a:solidFill>
                  <a:srgbClr val="8EB4E3"/>
                </a:solidFill>
                <a:latin typeface="Arial" pitchFamily="-112" charset="0"/>
                <a:ea typeface="ＭＳ Ｐゴシック" pitchFamily="-112" charset="-128"/>
              </a:rPr>
            </a:br>
            <a:r>
              <a:rPr lang="en-US" altLang="ja-JP" sz="3000">
                <a:solidFill>
                  <a:srgbClr val="8EB4E3"/>
                </a:solidFill>
                <a:latin typeface="Arial" pitchFamily="-112" charset="0"/>
                <a:ea typeface="ＭＳ Ｐゴシック" pitchFamily="-112" charset="-128"/>
              </a:rPr>
              <a:t>Android Phones and Tablets</a:t>
            </a:r>
            <a:endParaRPr lang="en-US" sz="3000">
              <a:solidFill>
                <a:srgbClr val="8EB4E3"/>
              </a:solidFill>
              <a:latin typeface="Arial" pitchFamily="-112" charset="0"/>
              <a:ea typeface="ＭＳ Ｐゴシック" pitchFamily="-112" charset="-128"/>
            </a:endParaRPr>
          </a:p>
        </p:txBody>
      </p:sp>
      <p:sp>
        <p:nvSpPr>
          <p:cNvPr id="72706" name="Content Placeholder 2"/>
          <p:cNvSpPr>
            <a:spLocks noGrp="1"/>
          </p:cNvSpPr>
          <p:nvPr>
            <p:ph idx="1"/>
          </p:nvPr>
        </p:nvSpPr>
        <p:spPr>
          <a:xfrm>
            <a:off x="5083175" y="1992313"/>
            <a:ext cx="3919538" cy="4395787"/>
          </a:xfrm>
        </p:spPr>
        <p:txBody>
          <a:bodyPr/>
          <a:lstStyle/>
          <a:p>
            <a:r>
              <a:rPr lang="en-US">
                <a:latin typeface="Arial" pitchFamily="-112" charset="0"/>
                <a:ea typeface="ＭＳ Ｐゴシック" pitchFamily="-112" charset="-128"/>
              </a:rPr>
              <a:t>Piquing and Downline Reporting Tools  on the Go!</a:t>
            </a:r>
          </a:p>
          <a:p>
            <a:r>
              <a:rPr lang="en-US">
                <a:latin typeface="Arial" pitchFamily="-112" charset="0"/>
                <a:ea typeface="ＭＳ Ｐゴシック" pitchFamily="-112" charset="-128"/>
              </a:rPr>
              <a:t>Available to Your Business Assistant Subscribers</a:t>
            </a:r>
          </a:p>
        </p:txBody>
      </p:sp>
      <p:pic>
        <p:nvPicPr>
          <p:cNvPr id="72707" name="Picture 3" descr="ACN_ipad_homepage2.jpg"/>
          <p:cNvPicPr>
            <a:picLocks noChangeAspect="1"/>
          </p:cNvPicPr>
          <p:nvPr/>
        </p:nvPicPr>
        <p:blipFill>
          <a:blip r:embed="rId2"/>
          <a:srcRect/>
          <a:stretch>
            <a:fillRect/>
          </a:stretch>
        </p:blipFill>
        <p:spPr bwMode="auto">
          <a:xfrm>
            <a:off x="679450" y="1992313"/>
            <a:ext cx="4232275" cy="3325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1" name="Title 1"/>
          <p:cNvSpPr>
            <a:spLocks noGrp="1"/>
          </p:cNvSpPr>
          <p:nvPr>
            <p:ph type="ctrTitle"/>
          </p:nvPr>
        </p:nvSpPr>
        <p:spPr>
          <a:xfrm>
            <a:off x="1465263" y="1027113"/>
            <a:ext cx="6902450" cy="660400"/>
          </a:xfrm>
        </p:spPr>
        <p:txBody>
          <a:bodyPr/>
          <a:lstStyle/>
          <a:p>
            <a:pPr algn="l" eaLnBrk="1" hangingPunct="1"/>
            <a:r>
              <a:rPr lang="en-US" sz="3200">
                <a:solidFill>
                  <a:srgbClr val="8EB4E3"/>
                </a:solidFill>
                <a:latin typeface="Arial" pitchFamily="-112" charset="0"/>
                <a:ea typeface="ＭＳ Ｐゴシック" pitchFamily="-112" charset="-128"/>
              </a:rPr>
              <a:t>And it doesn</a:t>
            </a:r>
            <a:r>
              <a:rPr lang="ja-JP" altLang="en-US" sz="3200">
                <a:solidFill>
                  <a:srgbClr val="8EB4E3"/>
                </a:solidFill>
                <a:latin typeface="Arial" pitchFamily="-112" charset="0"/>
                <a:ea typeface="ＭＳ Ｐゴシック" pitchFamily="-112" charset="-128"/>
              </a:rPr>
              <a:t>’</a:t>
            </a:r>
            <a:r>
              <a:rPr lang="en-US" altLang="ja-JP" sz="3200">
                <a:solidFill>
                  <a:srgbClr val="8EB4E3"/>
                </a:solidFill>
                <a:latin typeface="Arial" pitchFamily="-112" charset="0"/>
                <a:ea typeface="ＭＳ Ｐゴシック" pitchFamily="-112" charset="-128"/>
              </a:rPr>
              <a:t>t stop there! Your Business Assistant also includes:</a:t>
            </a:r>
            <a:br>
              <a:rPr lang="en-US" altLang="ja-JP" sz="3200">
                <a:solidFill>
                  <a:srgbClr val="8EB4E3"/>
                </a:solidFill>
                <a:latin typeface="Arial" pitchFamily="-112" charset="0"/>
                <a:ea typeface="ＭＳ Ｐゴシック" pitchFamily="-112" charset="-128"/>
              </a:rPr>
            </a:br>
            <a:endParaRPr lang="en-US" sz="3200">
              <a:solidFill>
                <a:srgbClr val="8EB4E3"/>
              </a:solidFill>
              <a:latin typeface="Arial" pitchFamily="-112" charset="0"/>
              <a:ea typeface="ＭＳ Ｐゴシック" pitchFamily="-112" charset="-128"/>
            </a:endParaRPr>
          </a:p>
        </p:txBody>
      </p:sp>
      <p:sp>
        <p:nvSpPr>
          <p:cNvPr id="76802" name="TextBox 5"/>
          <p:cNvSpPr txBox="1">
            <a:spLocks noChangeArrowheads="1"/>
          </p:cNvSpPr>
          <p:nvPr/>
        </p:nvSpPr>
        <p:spPr bwMode="auto">
          <a:xfrm>
            <a:off x="525463" y="1828800"/>
            <a:ext cx="4337050" cy="4094163"/>
          </a:xfrm>
          <a:prstGeom prst="rect">
            <a:avLst/>
          </a:prstGeom>
          <a:noFill/>
          <a:ln w="9525">
            <a:noFill/>
            <a:miter lim="800000"/>
            <a:headEnd/>
            <a:tailEnd/>
          </a:ln>
        </p:spPr>
        <p:txBody>
          <a:bodyPr lIns="91438" tIns="45719" rIns="91438" bIns="45719">
            <a:prstTxWarp prst="textNoShape">
              <a:avLst/>
            </a:prstTxWarp>
            <a:spAutoFit/>
          </a:bodyPr>
          <a:lstStyle/>
          <a:p>
            <a:pPr marL="282575" indent="-282575">
              <a:spcBef>
                <a:spcPts val="1200"/>
              </a:spcBef>
              <a:buFont typeface="Arial" pitchFamily="-112" charset="0"/>
              <a:buChar char="•"/>
            </a:pPr>
            <a:r>
              <a:rPr lang="en-US">
                <a:solidFill>
                  <a:srgbClr val="FFFFFF"/>
                </a:solidFill>
              </a:rPr>
              <a:t>An </a:t>
            </a:r>
            <a:r>
              <a:rPr lang="en-US" b="1">
                <a:solidFill>
                  <a:srgbClr val="BFE400"/>
                </a:solidFill>
              </a:rPr>
              <a:t>ACN Email account </a:t>
            </a:r>
            <a:r>
              <a:rPr lang="en-US">
                <a:solidFill>
                  <a:srgbClr val="FFFFFF"/>
                </a:solidFill>
              </a:rPr>
              <a:t>powered by Google </a:t>
            </a:r>
          </a:p>
          <a:p>
            <a:pPr marL="282575" indent="-282575">
              <a:spcBef>
                <a:spcPts val="1200"/>
              </a:spcBef>
              <a:buFont typeface="Arial" pitchFamily="-112" charset="0"/>
              <a:buChar char="•"/>
            </a:pPr>
            <a:r>
              <a:rPr lang="en-US" b="1">
                <a:solidFill>
                  <a:srgbClr val="BFE400"/>
                </a:solidFill>
              </a:rPr>
              <a:t>ACN voice and video conferencing </a:t>
            </a:r>
            <a:r>
              <a:rPr lang="en-US">
                <a:solidFill>
                  <a:schemeClr val="bg1"/>
                </a:solidFill>
              </a:rPr>
              <a:t>powered by AnyMeeting</a:t>
            </a:r>
          </a:p>
          <a:p>
            <a:pPr marL="282575" indent="-282575">
              <a:spcBef>
                <a:spcPts val="1200"/>
              </a:spcBef>
              <a:buFont typeface="Arial" pitchFamily="-112" charset="0"/>
              <a:buChar char="•"/>
            </a:pPr>
            <a:r>
              <a:rPr lang="en-US" b="1">
                <a:solidFill>
                  <a:srgbClr val="BFE400"/>
                </a:solidFill>
              </a:rPr>
              <a:t>ACN IBO Alerts</a:t>
            </a:r>
            <a:r>
              <a:rPr lang="en-US">
                <a:solidFill>
                  <a:srgbClr val="FFFFFF"/>
                </a:solidFill>
              </a:rPr>
              <a:t> to provide real time updates on your business via email or text messages</a:t>
            </a:r>
            <a:br>
              <a:rPr lang="en-US">
                <a:solidFill>
                  <a:srgbClr val="FFFFFF"/>
                </a:solidFill>
              </a:rPr>
            </a:br>
            <a:endParaRPr lang="en-US">
              <a:solidFill>
                <a:srgbClr val="FFFFFF"/>
              </a:solidFill>
            </a:endParaRPr>
          </a:p>
        </p:txBody>
      </p:sp>
      <p:pic>
        <p:nvPicPr>
          <p:cNvPr id="76803" name="Picture 3" descr="BA_logo_white.eps"/>
          <p:cNvPicPr>
            <a:picLocks noChangeAspect="1"/>
          </p:cNvPicPr>
          <p:nvPr/>
        </p:nvPicPr>
        <p:blipFill>
          <a:blip r:embed="rId2"/>
          <a:srcRect/>
          <a:stretch>
            <a:fillRect/>
          </a:stretch>
        </p:blipFill>
        <p:spPr bwMode="auto">
          <a:xfrm>
            <a:off x="646113" y="325438"/>
            <a:ext cx="866775" cy="1190625"/>
          </a:xfrm>
          <a:prstGeom prst="rect">
            <a:avLst/>
          </a:prstGeom>
          <a:noFill/>
          <a:ln w="9525">
            <a:noFill/>
            <a:miter lim="800000"/>
            <a:headEnd/>
            <a:tailEnd/>
          </a:ln>
        </p:spPr>
      </p:pic>
      <p:pic>
        <p:nvPicPr>
          <p:cNvPr id="5" name="Picture 4" descr="tools_slide.jpg"/>
          <p:cNvPicPr>
            <a:picLocks noChangeAspect="1"/>
          </p:cNvPicPr>
          <p:nvPr/>
        </p:nvPicPr>
        <p:blipFill>
          <a:blip r:embed="rId3"/>
          <a:srcRect l="7310" t="32257" r="74365" b="47282"/>
          <a:stretch>
            <a:fillRect/>
          </a:stretch>
        </p:blipFill>
        <p:spPr>
          <a:xfrm>
            <a:off x="6327244" y="1686952"/>
            <a:ext cx="2494889" cy="1908166"/>
          </a:xfrm>
          <a:prstGeom prst="roundRect">
            <a:avLst>
              <a:gd name="adj" fmla="val 3268"/>
            </a:avLst>
          </a:prstGeom>
          <a:solidFill>
            <a:srgbClr val="FFFFFF">
              <a:shade val="85000"/>
            </a:srgbClr>
          </a:solidFill>
          <a:ln>
            <a:noFill/>
          </a:ln>
          <a:effectLst>
            <a:reflection blurRad="12700" stA="38000" endPos="28000" dist="5000" dir="5400000" sy="-100000" algn="bl" rotWithShape="0"/>
          </a:effectLst>
        </p:spPr>
      </p:pic>
      <p:pic>
        <p:nvPicPr>
          <p:cNvPr id="76805" name="Picture 6" descr="ACN_Connections_Quarter1Cover.jpg"/>
          <p:cNvPicPr>
            <a:picLocks noChangeAspect="1"/>
          </p:cNvPicPr>
          <p:nvPr/>
        </p:nvPicPr>
        <p:blipFill>
          <a:blip r:embed="rId4"/>
          <a:srcRect/>
          <a:stretch>
            <a:fillRect/>
          </a:stretch>
        </p:blipFill>
        <p:spPr bwMode="auto">
          <a:xfrm>
            <a:off x="5132388" y="2951163"/>
            <a:ext cx="1814512" cy="2355850"/>
          </a:xfrm>
          <a:prstGeom prst="rect">
            <a:avLst/>
          </a:prstGeom>
          <a:noFill/>
          <a:ln w="9525">
            <a:solidFill>
              <a:schemeClr val="bg1"/>
            </a:solidFill>
            <a:miter lim="800000"/>
            <a:headEnd/>
            <a:tailEnd/>
          </a:ln>
        </p:spPr>
      </p:pic>
      <p:pic>
        <p:nvPicPr>
          <p:cNvPr id="76806" name="Picture 16" descr="TOC-July.jpg"/>
          <p:cNvPicPr>
            <a:picLocks noChangeAspect="1"/>
          </p:cNvPicPr>
          <p:nvPr/>
        </p:nvPicPr>
        <p:blipFill>
          <a:blip r:embed="rId5"/>
          <a:srcRect l="1854" t="7639" r="68073" b="6944"/>
          <a:stretch>
            <a:fillRect/>
          </a:stretch>
        </p:blipFill>
        <p:spPr bwMode="auto">
          <a:xfrm>
            <a:off x="6740525" y="4164013"/>
            <a:ext cx="2146300" cy="26939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5" name="Title 1"/>
          <p:cNvSpPr>
            <a:spLocks noGrp="1"/>
          </p:cNvSpPr>
          <p:nvPr>
            <p:ph type="ctrTitle"/>
          </p:nvPr>
        </p:nvSpPr>
        <p:spPr>
          <a:xfrm>
            <a:off x="384175" y="11113"/>
            <a:ext cx="8356600" cy="1470025"/>
          </a:xfrm>
        </p:spPr>
        <p:txBody>
          <a:bodyPr/>
          <a:lstStyle/>
          <a:p>
            <a:pPr algn="l" eaLnBrk="1" hangingPunct="1"/>
            <a:r>
              <a:rPr lang="en-US" sz="3200">
                <a:latin typeface="Arial" pitchFamily="-112" charset="0"/>
                <a:ea typeface="ＭＳ Ｐゴシック" pitchFamily="-112" charset="-128"/>
              </a:rPr>
              <a:t>Sign Up for Your Business Assistant</a:t>
            </a:r>
          </a:p>
        </p:txBody>
      </p:sp>
      <p:sp>
        <p:nvSpPr>
          <p:cNvPr id="77826" name="Rectangle 3"/>
          <p:cNvSpPr txBox="1">
            <a:spLocks noChangeArrowheads="1"/>
          </p:cNvSpPr>
          <p:nvPr/>
        </p:nvSpPr>
        <p:spPr bwMode="auto">
          <a:xfrm>
            <a:off x="838200" y="1295400"/>
            <a:ext cx="3756025" cy="2239963"/>
          </a:xfrm>
          <a:prstGeom prst="rect">
            <a:avLst/>
          </a:prstGeom>
          <a:noFill/>
          <a:ln w="9525">
            <a:noFill/>
            <a:miter lim="800000"/>
            <a:headEnd/>
            <a:tailEnd/>
          </a:ln>
        </p:spPr>
        <p:txBody>
          <a:bodyPr lIns="91438" tIns="45719" rIns="91438" bIns="45719">
            <a:prstTxWarp prst="textNoShape">
              <a:avLst/>
            </a:prstTxWarp>
          </a:bodyPr>
          <a:lstStyle/>
          <a:p>
            <a:pPr marL="514350" indent="-514350" defTabSz="912813" eaLnBrk="0" hangingPunct="0">
              <a:spcBef>
                <a:spcPts val="1875"/>
              </a:spcBef>
              <a:buFont typeface="Calibri" pitchFamily="-112" charset="0"/>
              <a:buAutoNum type="arabicPeriod"/>
            </a:pPr>
            <a:r>
              <a:rPr lang="en-US" sz="2800">
                <a:solidFill>
                  <a:schemeClr val="bg1"/>
                </a:solidFill>
              </a:rPr>
              <a:t>Access the Tools tab on the IBO Back Office</a:t>
            </a:r>
          </a:p>
          <a:p>
            <a:pPr marL="514350" indent="-514350" defTabSz="912813" eaLnBrk="0" hangingPunct="0">
              <a:spcBef>
                <a:spcPts val="1875"/>
              </a:spcBef>
              <a:buFont typeface="Calibri" pitchFamily="-112" charset="0"/>
              <a:buAutoNum type="arabicPeriod"/>
            </a:pPr>
            <a:r>
              <a:rPr lang="en-US" sz="2800">
                <a:solidFill>
                  <a:schemeClr val="bg1"/>
                </a:solidFill>
              </a:rPr>
              <a:t>Click Your Business Assistant section to…</a:t>
            </a:r>
          </a:p>
          <a:p>
            <a:pPr marL="971550" lvl="1" indent="-514350" defTabSz="912813" eaLnBrk="0" hangingPunct="0">
              <a:spcBef>
                <a:spcPts val="675"/>
              </a:spcBef>
              <a:buFont typeface="Arial" pitchFamily="-112" charset="0"/>
              <a:buChar char="•"/>
            </a:pPr>
            <a:r>
              <a:rPr lang="en-US">
                <a:solidFill>
                  <a:srgbClr val="8EB4E3"/>
                </a:solidFill>
              </a:rPr>
              <a:t>Learn more</a:t>
            </a:r>
          </a:p>
          <a:p>
            <a:pPr marL="971550" lvl="1" indent="-514350" defTabSz="912813" eaLnBrk="0" hangingPunct="0">
              <a:spcBef>
                <a:spcPts val="675"/>
              </a:spcBef>
              <a:buFont typeface="Arial" pitchFamily="-112" charset="0"/>
              <a:buChar char="•"/>
            </a:pPr>
            <a:r>
              <a:rPr lang="en-US">
                <a:solidFill>
                  <a:srgbClr val="8EB4E3"/>
                </a:solidFill>
              </a:rPr>
              <a:t>Sign up</a:t>
            </a:r>
          </a:p>
        </p:txBody>
      </p:sp>
      <p:pic>
        <p:nvPicPr>
          <p:cNvPr id="77827" name="Picture 7" descr="IBO_BO 031612.jpg"/>
          <p:cNvPicPr>
            <a:picLocks noChangeAspect="1"/>
          </p:cNvPicPr>
          <p:nvPr/>
        </p:nvPicPr>
        <p:blipFill>
          <a:blip r:embed="rId2"/>
          <a:srcRect/>
          <a:stretch>
            <a:fillRect/>
          </a:stretch>
        </p:blipFill>
        <p:spPr bwMode="auto">
          <a:xfrm>
            <a:off x="4718050" y="1035050"/>
            <a:ext cx="4071938" cy="2325688"/>
          </a:xfrm>
          <a:prstGeom prst="rect">
            <a:avLst/>
          </a:prstGeom>
          <a:noFill/>
          <a:ln w="9525">
            <a:noFill/>
            <a:miter lim="800000"/>
            <a:headEnd/>
            <a:tailEnd/>
          </a:ln>
        </p:spPr>
      </p:pic>
      <p:pic>
        <p:nvPicPr>
          <p:cNvPr id="77828" name="Picture 9" descr="IBO_BO_Tools_Page031612.jpg"/>
          <p:cNvPicPr>
            <a:picLocks noChangeAspect="1"/>
          </p:cNvPicPr>
          <p:nvPr/>
        </p:nvPicPr>
        <p:blipFill>
          <a:blip r:embed="rId3"/>
          <a:srcRect/>
          <a:stretch>
            <a:fillRect/>
          </a:stretch>
        </p:blipFill>
        <p:spPr bwMode="auto">
          <a:xfrm>
            <a:off x="4978400" y="3051175"/>
            <a:ext cx="3328988" cy="3546475"/>
          </a:xfrm>
          <a:prstGeom prst="rect">
            <a:avLst/>
          </a:prstGeom>
          <a:noFill/>
          <a:ln w="9525">
            <a:noFill/>
            <a:miter lim="800000"/>
            <a:headEnd/>
            <a:tailEnd/>
          </a:ln>
        </p:spPr>
      </p:pic>
      <p:sp>
        <p:nvSpPr>
          <p:cNvPr id="9" name="Oval 8"/>
          <p:cNvSpPr>
            <a:spLocks noChangeArrowheads="1"/>
          </p:cNvSpPr>
          <p:nvPr/>
        </p:nvSpPr>
        <p:spPr bwMode="auto">
          <a:xfrm>
            <a:off x="5802313" y="3800475"/>
            <a:ext cx="2225675" cy="473075"/>
          </a:xfrm>
          <a:prstGeom prst="ellipse">
            <a:avLst/>
          </a:prstGeom>
          <a:noFill/>
          <a:ln w="28575">
            <a:solidFill>
              <a:srgbClr val="BFE400"/>
            </a:solidFill>
            <a:round/>
            <a:headEnd/>
            <a:tailEnd/>
          </a:ln>
          <a:effectLst>
            <a:outerShdw dist="23000" dir="5400000" rotWithShape="0">
              <a:srgbClr val="808080">
                <a:alpha val="34998"/>
              </a:srgbClr>
            </a:outerShdw>
          </a:effectLst>
        </p:spPr>
        <p:txBody>
          <a:bodyPr lIns="91438" tIns="45719" rIns="91438" bIns="45719" anchor="ctr"/>
          <a:lstStyle/>
          <a:p>
            <a:pPr algn="ctr" defTabSz="457190">
              <a:defRPr/>
            </a:pPr>
            <a:endParaRPr lang="en-US" sz="1800" dirty="0">
              <a:solidFill>
                <a:srgbClr val="FFFFFF"/>
              </a:solidFill>
              <a:latin typeface="+mn-lt"/>
              <a:ea typeface="ＭＳ Ｐゴシック" pitchFamily="4" charset="-128"/>
              <a:cs typeface="ＭＳ Ｐゴシック" pitchFamily="4" charset="-128"/>
            </a:endParaRPr>
          </a:p>
        </p:txBody>
      </p:sp>
      <p:sp>
        <p:nvSpPr>
          <p:cNvPr id="6" name="Oval 5"/>
          <p:cNvSpPr>
            <a:spLocks noChangeArrowheads="1"/>
          </p:cNvSpPr>
          <p:nvPr/>
        </p:nvSpPr>
        <p:spPr bwMode="auto">
          <a:xfrm>
            <a:off x="8307388" y="1108075"/>
            <a:ext cx="466725" cy="219075"/>
          </a:xfrm>
          <a:prstGeom prst="ellipse">
            <a:avLst/>
          </a:prstGeom>
          <a:noFill/>
          <a:ln w="28575">
            <a:solidFill>
              <a:srgbClr val="BFE400"/>
            </a:solidFill>
            <a:round/>
            <a:headEnd/>
            <a:tailEnd/>
          </a:ln>
          <a:effectLst>
            <a:outerShdw dist="23000" dir="5400000" rotWithShape="0">
              <a:srgbClr val="808080">
                <a:alpha val="34998"/>
              </a:srgbClr>
            </a:outerShdw>
          </a:effectLst>
        </p:spPr>
        <p:txBody>
          <a:bodyPr lIns="91438" tIns="45719" rIns="91438" bIns="45719" anchor="ctr"/>
          <a:lstStyle/>
          <a:p>
            <a:pPr algn="ctr" defTabSz="457190">
              <a:defRPr/>
            </a:pPr>
            <a:endParaRPr lang="en-US" sz="1800" dirty="0">
              <a:solidFill>
                <a:srgbClr val="FFFFFF"/>
              </a:solidFill>
              <a:latin typeface="+mn-lt"/>
              <a:ea typeface="ＭＳ Ｐゴシック" pitchFamily="4" charset="-128"/>
              <a:cs typeface="ＭＳ Ｐゴシック" pitchFamily="4" charset="-12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ubtitle 2"/>
          <p:cNvSpPr txBox="1">
            <a:spLocks/>
          </p:cNvSpPr>
          <p:nvPr/>
        </p:nvSpPr>
        <p:spPr bwMode="auto">
          <a:xfrm>
            <a:off x="269875" y="407988"/>
            <a:ext cx="9144000" cy="687387"/>
          </a:xfrm>
          <a:prstGeom prst="rect">
            <a:avLst/>
          </a:prstGeom>
          <a:noFill/>
          <a:ln w="9525">
            <a:noFill/>
            <a:miter lim="800000"/>
            <a:headEnd/>
            <a:tailEnd/>
          </a:ln>
        </p:spPr>
        <p:txBody>
          <a:bodyPr lIns="91438" tIns="45719" rIns="91438" bIns="45719">
            <a:normAutofit/>
          </a:bodyPr>
          <a:lstStyle/>
          <a:p>
            <a:pPr defTabSz="457190" fontAlgn="auto">
              <a:spcBef>
                <a:spcPct val="20000"/>
              </a:spcBef>
              <a:spcAft>
                <a:spcPts val="0"/>
              </a:spcAft>
              <a:buFont typeface="Arial" charset="0"/>
              <a:buNone/>
              <a:defRPr/>
            </a:pPr>
            <a:r>
              <a:rPr lang="en-US" sz="2900" dirty="0">
                <a:solidFill>
                  <a:schemeClr val="tx1">
                    <a:lumMod val="50000"/>
                    <a:lumOff val="50000"/>
                  </a:schemeClr>
                </a:solidFill>
                <a:latin typeface="Arial"/>
                <a:ea typeface="+mn-ea"/>
                <a:cs typeface="Arial"/>
              </a:rPr>
              <a:t>Your Business Assistant</a:t>
            </a:r>
          </a:p>
        </p:txBody>
      </p:sp>
      <p:pic>
        <p:nvPicPr>
          <p:cNvPr id="6" name="Picture 1" descr="Untitled-1.png"/>
          <p:cNvPicPr>
            <a:picLocks noChangeAspect="1"/>
          </p:cNvPicPr>
          <p:nvPr/>
        </p:nvPicPr>
        <p:blipFill>
          <a:blip r:embed="rId3">
            <a:duotone>
              <a:schemeClr val="accent5">
                <a:shade val="45000"/>
                <a:satMod val="135000"/>
              </a:schemeClr>
              <a:prstClr val="white"/>
            </a:duotone>
            <a:extLst>
              <a:ext uri="{28A0092B-C50C-407E-A947-70E740481C1C}"/>
            </a:extLst>
          </a:blip>
          <a:srcRect/>
          <a:stretch>
            <a:fillRect/>
          </a:stretch>
        </p:blipFill>
        <p:spPr bwMode="auto">
          <a:xfrm>
            <a:off x="3940875" y="1382347"/>
            <a:ext cx="5168900" cy="2173287"/>
          </a:xfrm>
          <a:prstGeom prst="rect">
            <a:avLst/>
          </a:prstGeom>
          <a:noFill/>
          <a:ln>
            <a:noFill/>
          </a:ln>
          <a:extLst>
            <a:ext uri="{909E8E84-426E-40dd-AFC4-6F175D3DCCD1}"/>
            <a:ext uri="{91240B29-F687-4f45-9708-019B960494DF}"/>
          </a:extLst>
        </p:spPr>
      </p:pic>
      <p:pic>
        <p:nvPicPr>
          <p:cNvPr id="24581" name="Picture 1"/>
          <p:cNvPicPr>
            <a:picLocks noChangeAspect="1"/>
          </p:cNvPicPr>
          <p:nvPr/>
        </p:nvPicPr>
        <p:blipFill>
          <a:blip r:embed="rId4"/>
          <a:srcRect/>
          <a:stretch>
            <a:fillRect/>
          </a:stretch>
        </p:blipFill>
        <p:spPr bwMode="auto">
          <a:xfrm>
            <a:off x="95250" y="1095375"/>
            <a:ext cx="3844925" cy="5462588"/>
          </a:xfrm>
          <a:prstGeom prst="rect">
            <a:avLst/>
          </a:prstGeom>
          <a:noFill/>
          <a:ln w="9525">
            <a:noFill/>
            <a:miter lim="800000"/>
            <a:headEnd/>
            <a:tailEnd/>
          </a:ln>
        </p:spPr>
      </p:pic>
      <p:pic>
        <p:nvPicPr>
          <p:cNvPr id="10" name="Picture 9" descr="Untitled-2.png"/>
          <p:cNvPicPr>
            <a:picLocks noChangeAspect="1"/>
          </p:cNvPicPr>
          <p:nvPr/>
        </p:nvPicPr>
        <p:blipFill>
          <a:blip r:embed="rId5">
            <a:extLst>
              <a:ext uri="{28A0092B-C50C-407E-A947-70E740481C1C}"/>
            </a:extLst>
          </a:blip>
          <a:stretch>
            <a:fillRect/>
          </a:stretch>
        </p:blipFill>
        <p:spPr>
          <a:xfrm>
            <a:off x="4046896" y="3700818"/>
            <a:ext cx="4964239" cy="19932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9155272" cy="6858000"/>
          </a:xfrm>
          <a:prstGeom prst="rect">
            <a:avLst/>
          </a:prstGeom>
        </p:spPr>
      </p:pic>
      <p:sp>
        <p:nvSpPr>
          <p:cNvPr id="6" name="Rectangle 5"/>
          <p:cNvSpPr/>
          <p:nvPr/>
        </p:nvSpPr>
        <p:spPr>
          <a:xfrm>
            <a:off x="0" y="5345113"/>
            <a:ext cx="9144000" cy="711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Rectangle 4"/>
          <p:cNvSpPr>
            <a:spLocks noChangeArrowheads="1"/>
          </p:cNvSpPr>
          <p:nvPr/>
        </p:nvSpPr>
        <p:spPr bwMode="auto">
          <a:xfrm>
            <a:off x="0" y="4112773"/>
            <a:ext cx="9144000" cy="1346200"/>
          </a:xfrm>
          <a:prstGeom prst="rect">
            <a:avLst/>
          </a:prstGeom>
          <a:solidFill>
            <a:srgbClr val="3EC3DC"/>
          </a:solidFill>
          <a:ln w="9525">
            <a:solidFill>
              <a:srgbClr val="4A7EBB"/>
            </a:solidFill>
            <a:miter lim="800000"/>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78849" name="Title 1"/>
          <p:cNvSpPr>
            <a:spLocks noGrp="1"/>
          </p:cNvSpPr>
          <p:nvPr>
            <p:ph type="ctrTitle"/>
          </p:nvPr>
        </p:nvSpPr>
        <p:spPr>
          <a:xfrm>
            <a:off x="685800" y="3875088"/>
            <a:ext cx="7772400" cy="1470025"/>
          </a:xfrm>
        </p:spPr>
        <p:txBody>
          <a:bodyPr/>
          <a:lstStyle/>
          <a:p>
            <a:pPr eaLnBrk="1" hangingPunct="1"/>
            <a:r>
              <a:rPr lang="en-US" sz="7600" dirty="0">
                <a:solidFill>
                  <a:schemeClr val="tx1"/>
                </a:solidFill>
                <a:latin typeface="Arial" pitchFamily="-112" charset="0"/>
                <a:ea typeface="ＭＳ Ｐゴシック" pitchFamily="-112" charset="-128"/>
              </a:rPr>
              <a:t>Compensation</a:t>
            </a:r>
          </a:p>
        </p:txBody>
      </p:sp>
      <p:sp>
        <p:nvSpPr>
          <p:cNvPr id="3" name="Subtitle 2"/>
          <p:cNvSpPr>
            <a:spLocks noGrp="1"/>
          </p:cNvSpPr>
          <p:nvPr>
            <p:ph type="subTitle" idx="1"/>
          </p:nvPr>
        </p:nvSpPr>
        <p:spPr>
          <a:xfrm>
            <a:off x="2622044" y="5458973"/>
            <a:ext cx="3901430" cy="452180"/>
          </a:xfrm>
        </p:spPr>
        <p:txBody>
          <a:bodyPr rtlCol="0">
            <a:noAutofit/>
          </a:bodyPr>
          <a:lstStyle/>
          <a:p>
            <a:pPr eaLnBrk="1" fontAlgn="auto" hangingPunct="1">
              <a:spcAft>
                <a:spcPts val="0"/>
              </a:spcAft>
              <a:buFont typeface="Arial"/>
              <a:buNone/>
              <a:defRPr/>
            </a:pPr>
            <a:r>
              <a:rPr lang="en-US" sz="2900" dirty="0" smtClean="0">
                <a:ea typeface="+mn-ea"/>
              </a:rPr>
              <a:t>Plan</a:t>
            </a: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0" y="5700713"/>
            <a:ext cx="9144000" cy="711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Rectangle 5"/>
          <p:cNvSpPr>
            <a:spLocks noChangeArrowheads="1"/>
          </p:cNvSpPr>
          <p:nvPr/>
        </p:nvSpPr>
        <p:spPr bwMode="auto">
          <a:xfrm>
            <a:off x="0" y="4502150"/>
            <a:ext cx="9144000" cy="1346200"/>
          </a:xfrm>
          <a:prstGeom prst="rect">
            <a:avLst/>
          </a:prstGeom>
          <a:solidFill>
            <a:srgbClr val="3EC3DC"/>
          </a:solidFill>
          <a:ln w="9525">
            <a:solidFill>
              <a:srgbClr val="4A7EBB"/>
            </a:solidFill>
            <a:miter lim="800000"/>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4100" name="Title 1"/>
          <p:cNvSpPr txBox="1">
            <a:spLocks/>
          </p:cNvSpPr>
          <p:nvPr/>
        </p:nvSpPr>
        <p:spPr bwMode="auto">
          <a:xfrm>
            <a:off x="0" y="4395788"/>
            <a:ext cx="9144000" cy="1470025"/>
          </a:xfrm>
          <a:prstGeom prst="rect">
            <a:avLst/>
          </a:prstGeom>
          <a:noFill/>
          <a:ln w="9525">
            <a:noFill/>
            <a:miter lim="800000"/>
            <a:headEnd/>
            <a:tailEnd/>
          </a:ln>
        </p:spPr>
        <p:txBody>
          <a:bodyPr lIns="91438" tIns="45719" rIns="91438" bIns="45719" anchor="ctr">
            <a:prstTxWarp prst="textNoShape">
              <a:avLst/>
            </a:prstTxWarp>
          </a:bodyPr>
          <a:lstStyle/>
          <a:p>
            <a:pPr algn="ctr"/>
            <a:r>
              <a:rPr lang="en-US" sz="7600"/>
              <a:t>Getting Started</a:t>
            </a:r>
          </a:p>
        </p:txBody>
      </p:sp>
      <p:sp>
        <p:nvSpPr>
          <p:cNvPr id="8" name="Subtitle 2"/>
          <p:cNvSpPr txBox="1">
            <a:spLocks/>
          </p:cNvSpPr>
          <p:nvPr/>
        </p:nvSpPr>
        <p:spPr bwMode="auto">
          <a:xfrm>
            <a:off x="0" y="5838825"/>
            <a:ext cx="9144000" cy="688975"/>
          </a:xfrm>
          <a:prstGeom prst="rect">
            <a:avLst/>
          </a:prstGeom>
          <a:noFill/>
          <a:ln w="9525">
            <a:noFill/>
            <a:miter lim="800000"/>
            <a:headEnd/>
            <a:tailEnd/>
          </a:ln>
        </p:spPr>
        <p:txBody>
          <a:bodyPr lIns="91438" tIns="45719" rIns="91438" bIns="45719">
            <a:normAutofit/>
          </a:bodyPr>
          <a:lstStyle/>
          <a:p>
            <a:pPr algn="ctr" defTabSz="457190" fontAlgn="auto">
              <a:spcBef>
                <a:spcPct val="20000"/>
              </a:spcBef>
              <a:spcAft>
                <a:spcPts val="0"/>
              </a:spcAft>
              <a:buFont typeface="Arial" charset="0"/>
              <a:buNone/>
              <a:defRPr/>
            </a:pPr>
            <a:r>
              <a:rPr lang="en-US" sz="2900" dirty="0">
                <a:solidFill>
                  <a:schemeClr val="tx1">
                    <a:lumMod val="50000"/>
                    <a:lumOff val="50000"/>
                  </a:schemeClr>
                </a:solidFill>
                <a:latin typeface="Arial"/>
                <a:ea typeface="+mn-ea"/>
                <a:cs typeface="Arial"/>
              </a:rPr>
              <a:t>MINDSET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3" name="Title 1"/>
          <p:cNvSpPr>
            <a:spLocks noGrp="1"/>
          </p:cNvSpPr>
          <p:nvPr>
            <p:ph type="ctrTitle"/>
          </p:nvPr>
        </p:nvSpPr>
        <p:spPr>
          <a:xfrm>
            <a:off x="685800" y="823913"/>
            <a:ext cx="7772400" cy="1470025"/>
          </a:xfrm>
        </p:spPr>
        <p:txBody>
          <a:bodyPr/>
          <a:lstStyle/>
          <a:p>
            <a:pPr eaLnBrk="1" hangingPunct="1"/>
            <a:r>
              <a:rPr lang="en-US" sz="7600">
                <a:latin typeface="Arial" pitchFamily="-112" charset="0"/>
                <a:ea typeface="ＭＳ Ｐゴシック" pitchFamily="-112" charset="-128"/>
              </a:rPr>
              <a:t>Learn it</a:t>
            </a:r>
          </a:p>
        </p:txBody>
      </p:sp>
      <p:sp>
        <p:nvSpPr>
          <p:cNvPr id="3" name="Subtitle 2"/>
          <p:cNvSpPr>
            <a:spLocks noGrp="1"/>
          </p:cNvSpPr>
          <p:nvPr>
            <p:ph type="subTitle" idx="1"/>
          </p:nvPr>
        </p:nvSpPr>
        <p:spPr>
          <a:xfrm>
            <a:off x="619125" y="1985963"/>
            <a:ext cx="7905750" cy="1752600"/>
          </a:xfrm>
        </p:spPr>
        <p:txBody>
          <a:bodyPr rtlCol="0">
            <a:normAutofit/>
          </a:bodyPr>
          <a:lstStyle/>
          <a:p>
            <a:pPr eaLnBrk="1" fontAlgn="auto" hangingPunct="1">
              <a:spcAft>
                <a:spcPts val="0"/>
              </a:spcAft>
              <a:buFont typeface="Arial"/>
              <a:buNone/>
              <a:defRPr/>
            </a:pPr>
            <a:r>
              <a:rPr lang="en-US" sz="5000" dirty="0" smtClean="0">
                <a:solidFill>
                  <a:srgbClr val="8EB4E3"/>
                </a:solidFill>
                <a:ea typeface="+mn-ea"/>
              </a:rPr>
              <a:t>It will motivate you</a:t>
            </a:r>
          </a:p>
        </p:txBody>
      </p:sp>
      <p:sp>
        <p:nvSpPr>
          <p:cNvPr id="79875" name="Title 1"/>
          <p:cNvSpPr txBox="1">
            <a:spLocks/>
          </p:cNvSpPr>
          <p:nvPr/>
        </p:nvSpPr>
        <p:spPr bwMode="auto">
          <a:xfrm>
            <a:off x="685800" y="3165475"/>
            <a:ext cx="7772400" cy="1470025"/>
          </a:xfrm>
          <a:prstGeom prst="rect">
            <a:avLst/>
          </a:prstGeom>
          <a:noFill/>
          <a:ln w="9525">
            <a:noFill/>
            <a:miter lim="800000"/>
            <a:headEnd/>
            <a:tailEnd/>
          </a:ln>
        </p:spPr>
        <p:txBody>
          <a:bodyPr anchor="ctr">
            <a:prstTxWarp prst="textNoShape">
              <a:avLst/>
            </a:prstTxWarp>
          </a:bodyPr>
          <a:lstStyle/>
          <a:p>
            <a:pPr algn="ctr"/>
            <a:r>
              <a:rPr lang="en-US" sz="7600">
                <a:solidFill>
                  <a:schemeClr val="bg1"/>
                </a:solidFill>
                <a:ea typeface="Arial" pitchFamily="-112" charset="0"/>
                <a:cs typeface="Arial" pitchFamily="-112" charset="0"/>
              </a:rPr>
              <a:t>Teach it</a:t>
            </a:r>
          </a:p>
        </p:txBody>
      </p:sp>
      <p:sp>
        <p:nvSpPr>
          <p:cNvPr id="5" name="Subtitle 2"/>
          <p:cNvSpPr txBox="1">
            <a:spLocks/>
          </p:cNvSpPr>
          <p:nvPr/>
        </p:nvSpPr>
        <p:spPr bwMode="auto">
          <a:xfrm>
            <a:off x="619125" y="4327525"/>
            <a:ext cx="7905750" cy="1752600"/>
          </a:xfrm>
          <a:prstGeom prst="rect">
            <a:avLst/>
          </a:prstGeom>
          <a:noFill/>
          <a:ln w="9525">
            <a:noFill/>
            <a:miter lim="800000"/>
            <a:headEnd/>
            <a:tailEnd/>
          </a:ln>
        </p:spPr>
        <p:txBody>
          <a:bodyPr>
            <a:normAutofit/>
          </a:bodyPr>
          <a:lstStyle/>
          <a:p>
            <a:pPr algn="ctr" fontAlgn="auto">
              <a:spcBef>
                <a:spcPct val="20000"/>
              </a:spcBef>
              <a:spcAft>
                <a:spcPts val="0"/>
              </a:spcAft>
              <a:buFont typeface="Arial"/>
              <a:buNone/>
              <a:defRPr/>
            </a:pPr>
            <a:r>
              <a:rPr lang="en-US" sz="5000" dirty="0">
                <a:solidFill>
                  <a:srgbClr val="BFE400"/>
                </a:solidFill>
                <a:latin typeface="Arial"/>
                <a:ea typeface="+mn-ea"/>
                <a:cs typeface="Arial"/>
              </a:rPr>
              <a:t>It will motivate your team</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7" name="Title 1"/>
          <p:cNvSpPr>
            <a:spLocks noGrp="1"/>
          </p:cNvSpPr>
          <p:nvPr>
            <p:ph type="ctrTitle"/>
          </p:nvPr>
        </p:nvSpPr>
        <p:spPr>
          <a:xfrm>
            <a:off x="685800" y="2630488"/>
            <a:ext cx="7772400" cy="1470025"/>
          </a:xfrm>
        </p:spPr>
        <p:txBody>
          <a:bodyPr/>
          <a:lstStyle/>
          <a:p>
            <a:pPr eaLnBrk="1" hangingPunct="1"/>
            <a:r>
              <a:rPr lang="en-US" sz="5000">
                <a:latin typeface="Arial" pitchFamily="-112" charset="0"/>
                <a:ea typeface="ＭＳ Ｐゴシック" pitchFamily="-112" charset="-128"/>
              </a:rPr>
              <a:t>Compensation is only earned at ACN when customers are acquired</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Oval 10"/>
          <p:cNvSpPr>
            <a:spLocks noChangeArrowheads="1"/>
          </p:cNvSpPr>
          <p:nvPr/>
        </p:nvSpPr>
        <p:spPr bwMode="auto">
          <a:xfrm>
            <a:off x="6913563" y="1270000"/>
            <a:ext cx="769937" cy="40005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84994" name="TextBox 2"/>
          <p:cNvSpPr txBox="1">
            <a:spLocks noChangeArrowheads="1"/>
          </p:cNvSpPr>
          <p:nvPr/>
        </p:nvSpPr>
        <p:spPr bwMode="auto">
          <a:xfrm>
            <a:off x="1046163" y="1281113"/>
            <a:ext cx="617537" cy="400050"/>
          </a:xfrm>
          <a:prstGeom prst="rect">
            <a:avLst/>
          </a:prstGeom>
          <a:noFill/>
          <a:ln w="9525">
            <a:noFill/>
            <a:miter lim="800000"/>
            <a:headEnd/>
            <a:tailEnd/>
          </a:ln>
        </p:spPr>
        <p:txBody>
          <a:bodyPr wrap="none">
            <a:prstTxWarp prst="textNoShape">
              <a:avLst/>
            </a:prstTxWarp>
            <a:spAutoFit/>
          </a:bodyPr>
          <a:lstStyle/>
          <a:p>
            <a:pPr algn="r"/>
            <a:r>
              <a:rPr lang="en-US" sz="2000">
                <a:solidFill>
                  <a:schemeClr val="bg1"/>
                </a:solidFill>
              </a:rPr>
              <a:t>You</a:t>
            </a:r>
          </a:p>
        </p:txBody>
      </p:sp>
      <p:sp>
        <p:nvSpPr>
          <p:cNvPr id="84995" name="TextBox 3"/>
          <p:cNvSpPr txBox="1">
            <a:spLocks noChangeArrowheads="1"/>
          </p:cNvSpPr>
          <p:nvPr/>
        </p:nvSpPr>
        <p:spPr bwMode="auto">
          <a:xfrm>
            <a:off x="1939925" y="1285875"/>
            <a:ext cx="976313" cy="400050"/>
          </a:xfrm>
          <a:prstGeom prst="rect">
            <a:avLst/>
          </a:prstGeom>
          <a:noFill/>
          <a:ln w="9525">
            <a:noFill/>
            <a:miter lim="800000"/>
            <a:headEnd/>
            <a:tailEnd/>
          </a:ln>
        </p:spPr>
        <p:txBody>
          <a:bodyPr>
            <a:prstTxWarp prst="textNoShape">
              <a:avLst/>
            </a:prstTxWarp>
            <a:spAutoFit/>
          </a:bodyPr>
          <a:lstStyle/>
          <a:p>
            <a:r>
              <a:rPr lang="en-US" sz="2000">
                <a:solidFill>
                  <a:srgbClr val="BFE400"/>
                </a:solidFill>
              </a:rPr>
              <a:t>1-10%</a:t>
            </a:r>
          </a:p>
        </p:txBody>
      </p:sp>
      <p:sp>
        <p:nvSpPr>
          <p:cNvPr id="84996" name="TextBox 5"/>
          <p:cNvSpPr txBox="1">
            <a:spLocks noChangeArrowheads="1"/>
          </p:cNvSpPr>
          <p:nvPr/>
        </p:nvSpPr>
        <p:spPr bwMode="auto">
          <a:xfrm>
            <a:off x="6526213" y="1284288"/>
            <a:ext cx="1539875" cy="400050"/>
          </a:xfrm>
          <a:prstGeom prst="rect">
            <a:avLst/>
          </a:prstGeom>
          <a:noFill/>
          <a:ln w="9525">
            <a:noFill/>
            <a:miter lim="800000"/>
            <a:headEnd/>
            <a:tailEnd/>
          </a:ln>
        </p:spPr>
        <p:txBody>
          <a:bodyPr>
            <a:prstTxWarp prst="textNoShape">
              <a:avLst/>
            </a:prstTxWarp>
            <a:spAutoFit/>
          </a:bodyPr>
          <a:lstStyle/>
          <a:p>
            <a:pPr algn="ctr"/>
            <a:r>
              <a:rPr lang="en-US" sz="2000">
                <a:solidFill>
                  <a:schemeClr val="bg1"/>
                </a:solidFill>
              </a:rPr>
              <a:t>YOU</a:t>
            </a:r>
          </a:p>
        </p:txBody>
      </p:sp>
      <p:cxnSp>
        <p:nvCxnSpPr>
          <p:cNvPr id="45062" name="Straight Arrow Connector 12"/>
          <p:cNvCxnSpPr>
            <a:cxnSpLocks noChangeShapeType="1"/>
          </p:cNvCxnSpPr>
          <p:nvPr/>
        </p:nvCxnSpPr>
        <p:spPr bwMode="auto">
          <a:xfrm>
            <a:off x="2916238" y="1481138"/>
            <a:ext cx="36099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84998" name="TextBox 7"/>
          <p:cNvSpPr txBox="1">
            <a:spLocks noChangeArrowheads="1"/>
          </p:cNvSpPr>
          <p:nvPr/>
        </p:nvSpPr>
        <p:spPr bwMode="auto">
          <a:xfrm>
            <a:off x="4500563" y="2541588"/>
            <a:ext cx="5103812" cy="2046287"/>
          </a:xfrm>
          <a:prstGeom prst="rect">
            <a:avLst/>
          </a:prstGeom>
          <a:noFill/>
          <a:ln w="9525">
            <a:noFill/>
            <a:miter lim="800000"/>
            <a:headEnd/>
            <a:tailEnd/>
          </a:ln>
        </p:spPr>
        <p:txBody>
          <a:bodyPr>
            <a:prstTxWarp prst="textNoShape">
              <a:avLst/>
            </a:prstTxWarp>
            <a:spAutoFit/>
          </a:bodyPr>
          <a:lstStyle/>
          <a:p>
            <a:r>
              <a:rPr lang="en-US" sz="3200" b="1">
                <a:solidFill>
                  <a:srgbClr val="C1E818"/>
                </a:solidFill>
                <a:ea typeface="Arial" pitchFamily="-112" charset="0"/>
                <a:cs typeface="Arial" pitchFamily="-112" charset="0"/>
              </a:rPr>
              <a:t>Example </a:t>
            </a:r>
            <a:br>
              <a:rPr lang="en-US" sz="3200" b="1">
                <a:solidFill>
                  <a:srgbClr val="C1E818"/>
                </a:solidFill>
                <a:ea typeface="Arial" pitchFamily="-112" charset="0"/>
                <a:cs typeface="Arial" pitchFamily="-112" charset="0"/>
              </a:rPr>
            </a:br>
            <a:r>
              <a:rPr lang="en-US" b="1" i="1">
                <a:solidFill>
                  <a:srgbClr val="FFFFFF"/>
                </a:solidFill>
                <a:ea typeface="Arial" pitchFamily="-112" charset="0"/>
                <a:cs typeface="Arial" pitchFamily="-112" charset="0"/>
              </a:rPr>
              <a:t>(Average $40 Monthly Bill)</a:t>
            </a:r>
          </a:p>
          <a:p>
            <a:endParaRPr lang="en-US" sz="600" b="1" i="1">
              <a:solidFill>
                <a:srgbClr val="FFFFFF"/>
              </a:solidFill>
              <a:ea typeface="Arial" pitchFamily="-112" charset="0"/>
              <a:cs typeface="Arial" pitchFamily="-112" charset="0"/>
            </a:endParaRPr>
          </a:p>
          <a:p>
            <a:r>
              <a:rPr lang="en-US" b="1" i="1">
                <a:solidFill>
                  <a:srgbClr val="FFFFFF"/>
                </a:solidFill>
                <a:ea typeface="Arial" pitchFamily="-112" charset="0"/>
                <a:cs typeface="Arial" pitchFamily="-112" charset="0"/>
              </a:rPr>
              <a:t>40 Customer Points = </a:t>
            </a:r>
            <a:r>
              <a:rPr lang="en-US" sz="2800" b="1" i="1">
                <a:solidFill>
                  <a:srgbClr val="FFFFFF"/>
                </a:solidFill>
                <a:ea typeface="Arial" pitchFamily="-112" charset="0"/>
                <a:cs typeface="Arial" pitchFamily="-112" charset="0"/>
              </a:rPr>
              <a:t>$40</a:t>
            </a:r>
            <a:endParaRPr lang="en-US" b="1" i="1">
              <a:solidFill>
                <a:srgbClr val="FFFFFF"/>
              </a:solidFill>
              <a:ea typeface="Arial" pitchFamily="-112" charset="0"/>
              <a:cs typeface="Arial" pitchFamily="-112" charset="0"/>
            </a:endParaRPr>
          </a:p>
          <a:p>
            <a:endParaRPr lang="en-US" sz="900" b="1" i="1">
              <a:solidFill>
                <a:srgbClr val="FFFFFF"/>
              </a:solidFill>
              <a:ea typeface="Arial" pitchFamily="-112" charset="0"/>
              <a:cs typeface="Arial" pitchFamily="-112" charset="0"/>
            </a:endParaRPr>
          </a:p>
          <a:p>
            <a:r>
              <a:rPr lang="en-US" b="1" i="1">
                <a:solidFill>
                  <a:srgbClr val="FFFFFF"/>
                </a:solidFill>
                <a:ea typeface="Arial" pitchFamily="-112" charset="0"/>
                <a:cs typeface="Arial" pitchFamily="-112" charset="0"/>
              </a:rPr>
              <a:t>50 Customer Points = </a:t>
            </a:r>
            <a:r>
              <a:rPr lang="en-US" sz="2800" b="1" i="1">
                <a:solidFill>
                  <a:srgbClr val="FFFFFF"/>
                </a:solidFill>
                <a:ea typeface="Arial" pitchFamily="-112" charset="0"/>
                <a:cs typeface="Arial" pitchFamily="-112" charset="0"/>
              </a:rPr>
              <a:t>$100</a:t>
            </a:r>
            <a:endParaRPr lang="en-US" b="1" i="1">
              <a:solidFill>
                <a:srgbClr val="FFFFFF"/>
              </a:solidFill>
              <a:ea typeface="Arial" pitchFamily="-112" charset="0"/>
              <a:cs typeface="Arial" pitchFamily="-112" charset="0"/>
            </a:endParaRPr>
          </a:p>
        </p:txBody>
      </p:sp>
      <p:sp>
        <p:nvSpPr>
          <p:cNvPr id="84999" name="TextBox 8"/>
          <p:cNvSpPr txBox="1">
            <a:spLocks noChangeArrowheads="1"/>
          </p:cNvSpPr>
          <p:nvPr/>
        </p:nvSpPr>
        <p:spPr bwMode="auto">
          <a:xfrm>
            <a:off x="781050" y="2782888"/>
            <a:ext cx="2825750" cy="1814512"/>
          </a:xfrm>
          <a:prstGeom prst="rect">
            <a:avLst/>
          </a:prstGeom>
          <a:noFill/>
          <a:ln w="9525">
            <a:noFill/>
            <a:miter lim="800000"/>
            <a:headEnd/>
            <a:tailEnd/>
          </a:ln>
        </p:spPr>
        <p:txBody>
          <a:bodyPr>
            <a:prstTxWarp prst="textNoShape">
              <a:avLst/>
            </a:prstTxWarp>
            <a:spAutoFit/>
          </a:bodyPr>
          <a:lstStyle/>
          <a:p>
            <a:pPr marL="1770063" indent="-1770063"/>
            <a:r>
              <a:rPr lang="en-US" sz="2800" b="1">
                <a:solidFill>
                  <a:srgbClr val="FFFFFF"/>
                </a:solidFill>
                <a:ea typeface="Arial" pitchFamily="-112" charset="0"/>
                <a:cs typeface="Arial" pitchFamily="-112" charset="0"/>
              </a:rPr>
              <a:t>  1 + Points</a:t>
            </a:r>
          </a:p>
          <a:p>
            <a:pPr marL="1770063" indent="-1770063"/>
            <a:r>
              <a:rPr lang="en-US" sz="2800" b="1">
                <a:solidFill>
                  <a:srgbClr val="FFFFFF"/>
                </a:solidFill>
                <a:ea typeface="Arial" pitchFamily="-112" charset="0"/>
                <a:cs typeface="Arial" pitchFamily="-112" charset="0"/>
              </a:rPr>
              <a:t>30 + Points</a:t>
            </a:r>
          </a:p>
          <a:p>
            <a:pPr marL="1770063" indent="-1770063"/>
            <a:r>
              <a:rPr lang="en-US" sz="2800" b="1">
                <a:solidFill>
                  <a:srgbClr val="FFFFFF"/>
                </a:solidFill>
                <a:ea typeface="Arial" pitchFamily="-112" charset="0"/>
                <a:cs typeface="Arial" pitchFamily="-112" charset="0"/>
              </a:rPr>
              <a:t>40 + Points	</a:t>
            </a:r>
          </a:p>
          <a:p>
            <a:pPr marL="1770063" indent="-1770063"/>
            <a:r>
              <a:rPr lang="en-US" sz="2800" b="1">
                <a:solidFill>
                  <a:srgbClr val="FFFFFF"/>
                </a:solidFill>
                <a:ea typeface="Arial" pitchFamily="-112" charset="0"/>
                <a:cs typeface="Arial" pitchFamily="-112" charset="0"/>
              </a:rPr>
              <a:t>50 + Points</a:t>
            </a:r>
          </a:p>
        </p:txBody>
      </p:sp>
      <p:sp>
        <p:nvSpPr>
          <p:cNvPr id="85000" name="TextBox 9"/>
          <p:cNvSpPr txBox="1">
            <a:spLocks noChangeArrowheads="1"/>
          </p:cNvSpPr>
          <p:nvPr/>
        </p:nvSpPr>
        <p:spPr bwMode="auto">
          <a:xfrm>
            <a:off x="3032125" y="2773363"/>
            <a:ext cx="903288" cy="1814512"/>
          </a:xfrm>
          <a:prstGeom prst="rect">
            <a:avLst/>
          </a:prstGeom>
          <a:noFill/>
          <a:ln w="9525">
            <a:noFill/>
            <a:miter lim="800000"/>
            <a:headEnd/>
            <a:tailEnd/>
          </a:ln>
        </p:spPr>
        <p:txBody>
          <a:bodyPr wrap="none">
            <a:prstTxWarp prst="textNoShape">
              <a:avLst/>
            </a:prstTxWarp>
            <a:spAutoFit/>
          </a:bodyPr>
          <a:lstStyle/>
          <a:p>
            <a:pPr algn="r"/>
            <a:r>
              <a:rPr lang="en-US" sz="2800" b="1">
                <a:solidFill>
                  <a:srgbClr val="FFFFFF"/>
                </a:solidFill>
                <a:ea typeface="Arial" pitchFamily="-112" charset="0"/>
                <a:cs typeface="Arial" pitchFamily="-112" charset="0"/>
              </a:rPr>
              <a:t>1%</a:t>
            </a:r>
          </a:p>
          <a:p>
            <a:pPr algn="r"/>
            <a:r>
              <a:rPr lang="en-US" sz="2800" b="1">
                <a:solidFill>
                  <a:srgbClr val="FFFFFF"/>
                </a:solidFill>
                <a:ea typeface="Arial" pitchFamily="-112" charset="0"/>
                <a:cs typeface="Arial" pitchFamily="-112" charset="0"/>
              </a:rPr>
              <a:t>3%</a:t>
            </a:r>
          </a:p>
          <a:p>
            <a:pPr algn="r"/>
            <a:r>
              <a:rPr lang="en-US" sz="2800" b="1">
                <a:solidFill>
                  <a:srgbClr val="FFFFFF"/>
                </a:solidFill>
                <a:ea typeface="Arial" pitchFamily="-112" charset="0"/>
                <a:cs typeface="Arial" pitchFamily="-112" charset="0"/>
              </a:rPr>
              <a:t>5%</a:t>
            </a:r>
          </a:p>
          <a:p>
            <a:pPr algn="r"/>
            <a:r>
              <a:rPr lang="en-US" sz="2800" b="1">
                <a:solidFill>
                  <a:srgbClr val="FFFFFF"/>
                </a:solidFill>
                <a:ea typeface="Arial" pitchFamily="-112" charset="0"/>
                <a:cs typeface="Arial" pitchFamily="-112" charset="0"/>
              </a:rPr>
              <a:t>10%</a:t>
            </a:r>
          </a:p>
        </p:txBody>
      </p:sp>
      <p:sp>
        <p:nvSpPr>
          <p:cNvPr id="85001" name="Title 1"/>
          <p:cNvSpPr txBox="1">
            <a:spLocks/>
          </p:cNvSpPr>
          <p:nvPr/>
        </p:nvSpPr>
        <p:spPr bwMode="auto">
          <a:xfrm>
            <a:off x="179388" y="11113"/>
            <a:ext cx="9144000" cy="1470025"/>
          </a:xfrm>
          <a:prstGeom prst="rect">
            <a:avLst/>
          </a:prstGeom>
          <a:noFill/>
          <a:ln w="9525">
            <a:noFill/>
            <a:miter lim="800000"/>
            <a:headEnd/>
            <a:tailEnd/>
          </a:ln>
        </p:spPr>
        <p:txBody>
          <a:bodyPr anchor="ctr">
            <a:prstTxWarp prst="textNoShape">
              <a:avLst/>
            </a:prstTxWarp>
          </a:bodyPr>
          <a:lstStyle/>
          <a:p>
            <a:r>
              <a:rPr lang="en-US" sz="3200">
                <a:solidFill>
                  <a:schemeClr val="bg1"/>
                </a:solidFill>
                <a:ea typeface="Arial" pitchFamily="-112" charset="0"/>
                <a:cs typeface="Arial" pitchFamily="-112" charset="0"/>
              </a:rPr>
              <a:t>Compensation Plan – </a:t>
            </a:r>
            <a:r>
              <a:rPr lang="en-US" sz="2800">
                <a:solidFill>
                  <a:schemeClr val="bg1"/>
                </a:solidFill>
                <a:ea typeface="Arial" pitchFamily="-112" charset="0"/>
                <a:cs typeface="Arial" pitchFamily="-112" charset="0"/>
              </a:rPr>
              <a:t>Personal Residual Income</a:t>
            </a:r>
            <a:endParaRPr lang="en-US" sz="3200">
              <a:solidFill>
                <a:schemeClr val="bg1"/>
              </a:solidFill>
              <a:ea typeface="Arial" pitchFamily="-112" charset="0"/>
              <a:cs typeface="Arial" pitchFamily="-112"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 name="Oval 10"/>
          <p:cNvSpPr>
            <a:spLocks noChangeArrowheads="1"/>
          </p:cNvSpPr>
          <p:nvPr/>
        </p:nvSpPr>
        <p:spPr bwMode="auto">
          <a:xfrm>
            <a:off x="6913563" y="1270000"/>
            <a:ext cx="769937" cy="40005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87042" name="TextBox 5"/>
          <p:cNvSpPr txBox="1">
            <a:spLocks noChangeArrowheads="1"/>
          </p:cNvSpPr>
          <p:nvPr/>
        </p:nvSpPr>
        <p:spPr bwMode="auto">
          <a:xfrm>
            <a:off x="6526213" y="1284288"/>
            <a:ext cx="1539875" cy="400050"/>
          </a:xfrm>
          <a:prstGeom prst="rect">
            <a:avLst/>
          </a:prstGeom>
          <a:noFill/>
          <a:ln w="9525">
            <a:noFill/>
            <a:miter lim="800000"/>
            <a:headEnd/>
            <a:tailEnd/>
          </a:ln>
        </p:spPr>
        <p:txBody>
          <a:bodyPr>
            <a:prstTxWarp prst="textNoShape">
              <a:avLst/>
            </a:prstTxWarp>
            <a:spAutoFit/>
          </a:bodyPr>
          <a:lstStyle/>
          <a:p>
            <a:pPr algn="ctr"/>
            <a:r>
              <a:rPr lang="en-US" sz="2000">
                <a:solidFill>
                  <a:schemeClr val="bg1"/>
                </a:solidFill>
              </a:rPr>
              <a:t>YOU</a:t>
            </a:r>
          </a:p>
        </p:txBody>
      </p:sp>
      <p:cxnSp>
        <p:nvCxnSpPr>
          <p:cNvPr id="47108" name="Straight Arrow Connector 12"/>
          <p:cNvCxnSpPr>
            <a:cxnSpLocks noChangeShapeType="1"/>
          </p:cNvCxnSpPr>
          <p:nvPr/>
        </p:nvCxnSpPr>
        <p:spPr bwMode="auto">
          <a:xfrm>
            <a:off x="2916238" y="1481138"/>
            <a:ext cx="36099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87044" name="TextBox 7"/>
          <p:cNvSpPr txBox="1">
            <a:spLocks noChangeArrowheads="1"/>
          </p:cNvSpPr>
          <p:nvPr/>
        </p:nvSpPr>
        <p:spPr bwMode="auto">
          <a:xfrm>
            <a:off x="650875" y="1281113"/>
            <a:ext cx="1012825" cy="2554287"/>
          </a:xfrm>
          <a:prstGeom prst="rect">
            <a:avLst/>
          </a:prstGeom>
          <a:noFill/>
          <a:ln w="9525">
            <a:noFill/>
            <a:miter lim="800000"/>
            <a:headEnd/>
            <a:tailEnd/>
          </a:ln>
        </p:spPr>
        <p:txBody>
          <a:bodyPr wrap="none">
            <a:prstTxWarp prst="textNoShape">
              <a:avLst/>
            </a:prstTxWarp>
            <a:spAutoFit/>
          </a:bodyPr>
          <a:lstStyle/>
          <a:p>
            <a:pPr algn="r"/>
            <a:r>
              <a:rPr lang="en-US" sz="2000">
                <a:solidFill>
                  <a:schemeClr val="bg1"/>
                </a:solidFill>
              </a:rPr>
              <a:t>You</a:t>
            </a:r>
          </a:p>
          <a:p>
            <a:pPr algn="r"/>
            <a:r>
              <a:rPr lang="en-US" sz="2000">
                <a:solidFill>
                  <a:schemeClr val="bg1"/>
                </a:solidFill>
              </a:rPr>
              <a:t>Level 1</a:t>
            </a:r>
          </a:p>
          <a:p>
            <a:pPr algn="r"/>
            <a:r>
              <a:rPr lang="en-US" sz="2000">
                <a:solidFill>
                  <a:schemeClr val="bg1"/>
                </a:solidFill>
              </a:rPr>
              <a:t>Level 2</a:t>
            </a:r>
          </a:p>
          <a:p>
            <a:pPr algn="r"/>
            <a:r>
              <a:rPr lang="en-US" sz="2000">
                <a:solidFill>
                  <a:schemeClr val="bg1"/>
                </a:solidFill>
              </a:rPr>
              <a:t>Level 3</a:t>
            </a:r>
          </a:p>
          <a:p>
            <a:pPr algn="r"/>
            <a:r>
              <a:rPr lang="en-US" sz="2000">
                <a:solidFill>
                  <a:schemeClr val="bg1"/>
                </a:solidFill>
              </a:rPr>
              <a:t>Level 4</a:t>
            </a:r>
          </a:p>
          <a:p>
            <a:pPr algn="r"/>
            <a:r>
              <a:rPr lang="en-US" sz="2000">
                <a:solidFill>
                  <a:schemeClr val="bg1"/>
                </a:solidFill>
              </a:rPr>
              <a:t>Level 5</a:t>
            </a:r>
          </a:p>
          <a:p>
            <a:pPr algn="r"/>
            <a:r>
              <a:rPr lang="en-US" sz="2000">
                <a:solidFill>
                  <a:schemeClr val="bg1"/>
                </a:solidFill>
              </a:rPr>
              <a:t>Level 6</a:t>
            </a:r>
          </a:p>
          <a:p>
            <a:pPr algn="r"/>
            <a:r>
              <a:rPr lang="en-US" sz="2000">
                <a:solidFill>
                  <a:schemeClr val="bg1"/>
                </a:solidFill>
              </a:rPr>
              <a:t>Level 7</a:t>
            </a:r>
          </a:p>
        </p:txBody>
      </p:sp>
      <p:sp>
        <p:nvSpPr>
          <p:cNvPr id="87045" name="TextBox 8"/>
          <p:cNvSpPr txBox="1">
            <a:spLocks noChangeArrowheads="1"/>
          </p:cNvSpPr>
          <p:nvPr/>
        </p:nvSpPr>
        <p:spPr bwMode="auto">
          <a:xfrm>
            <a:off x="1939925" y="1285875"/>
            <a:ext cx="976313" cy="2554288"/>
          </a:xfrm>
          <a:prstGeom prst="rect">
            <a:avLst/>
          </a:prstGeom>
          <a:noFill/>
          <a:ln w="9525">
            <a:noFill/>
            <a:miter lim="800000"/>
            <a:headEnd/>
            <a:tailEnd/>
          </a:ln>
        </p:spPr>
        <p:txBody>
          <a:bodyPr>
            <a:prstTxWarp prst="textNoShape">
              <a:avLst/>
            </a:prstTxWarp>
            <a:spAutoFit/>
          </a:bodyPr>
          <a:lstStyle/>
          <a:p>
            <a:r>
              <a:rPr lang="en-US" sz="2000">
                <a:solidFill>
                  <a:srgbClr val="BFE400"/>
                </a:solidFill>
              </a:rPr>
              <a:t>1-10%</a:t>
            </a:r>
          </a:p>
          <a:p>
            <a:r>
              <a:rPr lang="en-US" sz="2000">
                <a:solidFill>
                  <a:srgbClr val="BFE400"/>
                </a:solidFill>
              </a:rPr>
              <a:t>¼ %</a:t>
            </a:r>
          </a:p>
          <a:p>
            <a:r>
              <a:rPr lang="en-US" sz="2000">
                <a:solidFill>
                  <a:srgbClr val="BFE400"/>
                </a:solidFill>
              </a:rPr>
              <a:t>¼ %</a:t>
            </a:r>
          </a:p>
          <a:p>
            <a:r>
              <a:rPr lang="en-US" sz="2000">
                <a:solidFill>
                  <a:srgbClr val="BFE400"/>
                </a:solidFill>
              </a:rPr>
              <a:t>¼ %</a:t>
            </a:r>
          </a:p>
          <a:p>
            <a:r>
              <a:rPr lang="en-US" sz="2000">
                <a:solidFill>
                  <a:srgbClr val="BFE400"/>
                </a:solidFill>
              </a:rPr>
              <a:t>½ %</a:t>
            </a:r>
          </a:p>
          <a:p>
            <a:r>
              <a:rPr lang="en-US" sz="2000">
                <a:solidFill>
                  <a:srgbClr val="BFE400"/>
                </a:solidFill>
              </a:rPr>
              <a:t>3%</a:t>
            </a:r>
          </a:p>
          <a:p>
            <a:r>
              <a:rPr lang="en-US" sz="2000">
                <a:solidFill>
                  <a:srgbClr val="BFE400"/>
                </a:solidFill>
              </a:rPr>
              <a:t>5%</a:t>
            </a:r>
          </a:p>
          <a:p>
            <a:r>
              <a:rPr lang="en-US" sz="2000">
                <a:solidFill>
                  <a:srgbClr val="BFE400"/>
                </a:solidFill>
              </a:rPr>
              <a:t>8%</a:t>
            </a:r>
          </a:p>
        </p:txBody>
      </p:sp>
      <p:sp>
        <p:nvSpPr>
          <p:cNvPr id="87046" name="Title 1"/>
          <p:cNvSpPr>
            <a:spLocks noGrp="1"/>
          </p:cNvSpPr>
          <p:nvPr>
            <p:ph type="ctrTitle"/>
          </p:nvPr>
        </p:nvSpPr>
        <p:spPr>
          <a:xfrm>
            <a:off x="179388" y="11113"/>
            <a:ext cx="9144000" cy="1470025"/>
          </a:xfrm>
        </p:spPr>
        <p:txBody>
          <a:bodyPr/>
          <a:lstStyle/>
          <a:p>
            <a:pPr algn="l" eaLnBrk="1" hangingPunct="1"/>
            <a:r>
              <a:rPr lang="en-US" sz="3200">
                <a:latin typeface="Arial" pitchFamily="-112" charset="0"/>
                <a:ea typeface="ＭＳ Ｐゴシック" pitchFamily="-112" charset="-128"/>
              </a:rPr>
              <a:t>Compensation Plan – </a:t>
            </a:r>
            <a:r>
              <a:rPr lang="en-US" sz="2800">
                <a:latin typeface="Arial" pitchFamily="-112" charset="0"/>
                <a:ea typeface="ＭＳ Ｐゴシック" pitchFamily="-112" charset="-128"/>
              </a:rPr>
              <a:t>Overriding Residual Income</a:t>
            </a:r>
            <a:endParaRPr lang="en-US" sz="3200">
              <a:latin typeface="Arial" pitchFamily="-112" charset="0"/>
              <a:ea typeface="ＭＳ Ｐゴシック" pitchFamily="-112" charset="-12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5" name="TextBox 7"/>
          <p:cNvSpPr txBox="1">
            <a:spLocks noChangeArrowheads="1"/>
          </p:cNvSpPr>
          <p:nvPr/>
        </p:nvSpPr>
        <p:spPr bwMode="auto">
          <a:xfrm>
            <a:off x="650875" y="1281113"/>
            <a:ext cx="1012825" cy="2554287"/>
          </a:xfrm>
          <a:prstGeom prst="rect">
            <a:avLst/>
          </a:prstGeom>
          <a:noFill/>
          <a:ln w="9525">
            <a:noFill/>
            <a:miter lim="800000"/>
            <a:headEnd/>
            <a:tailEnd/>
          </a:ln>
        </p:spPr>
        <p:txBody>
          <a:bodyPr wrap="none">
            <a:prstTxWarp prst="textNoShape">
              <a:avLst/>
            </a:prstTxWarp>
            <a:spAutoFit/>
          </a:bodyPr>
          <a:lstStyle/>
          <a:p>
            <a:pPr algn="r"/>
            <a:r>
              <a:rPr lang="en-US" sz="2000">
                <a:solidFill>
                  <a:schemeClr val="bg1"/>
                </a:solidFill>
              </a:rPr>
              <a:t>You</a:t>
            </a:r>
          </a:p>
          <a:p>
            <a:pPr algn="r"/>
            <a:r>
              <a:rPr lang="en-US" sz="2000">
                <a:solidFill>
                  <a:schemeClr val="bg1"/>
                </a:solidFill>
              </a:rPr>
              <a:t>Level 1</a:t>
            </a:r>
          </a:p>
          <a:p>
            <a:pPr algn="r"/>
            <a:r>
              <a:rPr lang="en-US" sz="2000">
                <a:solidFill>
                  <a:schemeClr val="bg1"/>
                </a:solidFill>
              </a:rPr>
              <a:t>Level 2</a:t>
            </a:r>
          </a:p>
          <a:p>
            <a:pPr algn="r"/>
            <a:r>
              <a:rPr lang="en-US" sz="2000">
                <a:solidFill>
                  <a:schemeClr val="bg1"/>
                </a:solidFill>
              </a:rPr>
              <a:t>Level 3</a:t>
            </a:r>
          </a:p>
          <a:p>
            <a:pPr algn="r"/>
            <a:r>
              <a:rPr lang="en-US" sz="2000">
                <a:solidFill>
                  <a:schemeClr val="bg1"/>
                </a:solidFill>
              </a:rPr>
              <a:t>Level 4</a:t>
            </a:r>
          </a:p>
          <a:p>
            <a:pPr algn="r"/>
            <a:r>
              <a:rPr lang="en-US" sz="2000">
                <a:solidFill>
                  <a:schemeClr val="bg1"/>
                </a:solidFill>
              </a:rPr>
              <a:t>Level 5</a:t>
            </a:r>
          </a:p>
          <a:p>
            <a:pPr algn="r"/>
            <a:r>
              <a:rPr lang="en-US" sz="2000">
                <a:solidFill>
                  <a:schemeClr val="bg1"/>
                </a:solidFill>
              </a:rPr>
              <a:t>Level 6</a:t>
            </a:r>
          </a:p>
          <a:p>
            <a:pPr algn="r"/>
            <a:r>
              <a:rPr lang="en-US" sz="2000">
                <a:solidFill>
                  <a:schemeClr val="bg1"/>
                </a:solidFill>
              </a:rPr>
              <a:t>Level 7</a:t>
            </a:r>
          </a:p>
        </p:txBody>
      </p:sp>
      <p:sp>
        <p:nvSpPr>
          <p:cNvPr id="88066" name="TextBox 8"/>
          <p:cNvSpPr txBox="1">
            <a:spLocks noChangeArrowheads="1"/>
          </p:cNvSpPr>
          <p:nvPr/>
        </p:nvSpPr>
        <p:spPr bwMode="auto">
          <a:xfrm>
            <a:off x="1939925" y="1285875"/>
            <a:ext cx="976313" cy="2554288"/>
          </a:xfrm>
          <a:prstGeom prst="rect">
            <a:avLst/>
          </a:prstGeom>
          <a:noFill/>
          <a:ln w="9525">
            <a:noFill/>
            <a:miter lim="800000"/>
            <a:headEnd/>
            <a:tailEnd/>
          </a:ln>
        </p:spPr>
        <p:txBody>
          <a:bodyPr>
            <a:prstTxWarp prst="textNoShape">
              <a:avLst/>
            </a:prstTxWarp>
            <a:spAutoFit/>
          </a:bodyPr>
          <a:lstStyle/>
          <a:p>
            <a:r>
              <a:rPr lang="en-US" sz="2000">
                <a:solidFill>
                  <a:srgbClr val="BFE400"/>
                </a:solidFill>
              </a:rPr>
              <a:t>1-10%</a:t>
            </a:r>
          </a:p>
          <a:p>
            <a:r>
              <a:rPr lang="en-US" sz="2000">
                <a:solidFill>
                  <a:srgbClr val="BFE400"/>
                </a:solidFill>
              </a:rPr>
              <a:t>¼ %</a:t>
            </a:r>
          </a:p>
          <a:p>
            <a:r>
              <a:rPr lang="en-US" sz="2000">
                <a:solidFill>
                  <a:srgbClr val="BFE400"/>
                </a:solidFill>
              </a:rPr>
              <a:t>¼ %</a:t>
            </a:r>
          </a:p>
          <a:p>
            <a:r>
              <a:rPr lang="en-US" sz="2000">
                <a:solidFill>
                  <a:srgbClr val="BFE400"/>
                </a:solidFill>
              </a:rPr>
              <a:t>¼ %</a:t>
            </a:r>
          </a:p>
          <a:p>
            <a:r>
              <a:rPr lang="en-US" sz="2000">
                <a:solidFill>
                  <a:srgbClr val="BFE400"/>
                </a:solidFill>
              </a:rPr>
              <a:t>½ %</a:t>
            </a:r>
          </a:p>
          <a:p>
            <a:r>
              <a:rPr lang="en-US" sz="2000">
                <a:solidFill>
                  <a:srgbClr val="BFE400"/>
                </a:solidFill>
              </a:rPr>
              <a:t>3%</a:t>
            </a:r>
          </a:p>
          <a:p>
            <a:r>
              <a:rPr lang="en-US" sz="2000">
                <a:solidFill>
                  <a:srgbClr val="BFE400"/>
                </a:solidFill>
              </a:rPr>
              <a:t>5%</a:t>
            </a:r>
          </a:p>
          <a:p>
            <a:r>
              <a:rPr lang="en-US" sz="2000">
                <a:solidFill>
                  <a:srgbClr val="BFE400"/>
                </a:solidFill>
              </a:rPr>
              <a:t>8%</a:t>
            </a:r>
          </a:p>
        </p:txBody>
      </p:sp>
      <p:cxnSp>
        <p:nvCxnSpPr>
          <p:cNvPr id="48132" name="Straight Connector 14"/>
          <p:cNvCxnSpPr>
            <a:cxnSpLocks noChangeShapeType="1"/>
          </p:cNvCxnSpPr>
          <p:nvPr/>
        </p:nvCxnSpPr>
        <p:spPr bwMode="auto">
          <a:xfrm>
            <a:off x="7313613" y="1481138"/>
            <a:ext cx="977900" cy="304800"/>
          </a:xfrm>
          <a:prstGeom prst="line">
            <a:avLst/>
          </a:prstGeom>
          <a:noFill/>
          <a:ln w="381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48133" name="Straight Connector 20"/>
          <p:cNvCxnSpPr>
            <a:cxnSpLocks noChangeShapeType="1"/>
          </p:cNvCxnSpPr>
          <p:nvPr/>
        </p:nvCxnSpPr>
        <p:spPr bwMode="auto">
          <a:xfrm flipV="1">
            <a:off x="6329363" y="1481138"/>
            <a:ext cx="984250" cy="304800"/>
          </a:xfrm>
          <a:prstGeom prst="line">
            <a:avLst/>
          </a:prstGeom>
          <a:noFill/>
          <a:ln w="381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22" name="Oval 21"/>
          <p:cNvSpPr>
            <a:spLocks noChangeArrowheads="1"/>
          </p:cNvSpPr>
          <p:nvPr/>
        </p:nvSpPr>
        <p:spPr bwMode="auto">
          <a:xfrm>
            <a:off x="6913563" y="1270000"/>
            <a:ext cx="769937" cy="40005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88070" name="TextBox 22"/>
          <p:cNvSpPr txBox="1">
            <a:spLocks noChangeArrowheads="1"/>
          </p:cNvSpPr>
          <p:nvPr/>
        </p:nvSpPr>
        <p:spPr bwMode="auto">
          <a:xfrm>
            <a:off x="6526213" y="1284288"/>
            <a:ext cx="1539875" cy="708025"/>
          </a:xfrm>
          <a:prstGeom prst="rect">
            <a:avLst/>
          </a:prstGeom>
          <a:noFill/>
          <a:ln w="9525">
            <a:noFill/>
            <a:miter lim="800000"/>
            <a:headEnd/>
            <a:tailEnd/>
          </a:ln>
        </p:spPr>
        <p:txBody>
          <a:bodyPr>
            <a:prstTxWarp prst="textNoShape">
              <a:avLst/>
            </a:prstTxWarp>
            <a:spAutoFit/>
          </a:bodyPr>
          <a:lstStyle/>
          <a:p>
            <a:pPr algn="ctr"/>
            <a:r>
              <a:rPr lang="en-US" sz="2000">
                <a:solidFill>
                  <a:schemeClr val="bg1"/>
                </a:solidFill>
              </a:rPr>
              <a:t>YOU</a:t>
            </a:r>
          </a:p>
          <a:p>
            <a:pPr algn="ctr"/>
            <a:r>
              <a:rPr lang="en-US" sz="2000">
                <a:solidFill>
                  <a:schemeClr val="bg1"/>
                </a:solidFill>
              </a:rPr>
              <a:t>2 IBOs</a:t>
            </a:r>
          </a:p>
        </p:txBody>
      </p:sp>
      <p:cxnSp>
        <p:nvCxnSpPr>
          <p:cNvPr id="48136" name="Straight Arrow Connector 23"/>
          <p:cNvCxnSpPr>
            <a:cxnSpLocks noChangeShapeType="1"/>
          </p:cNvCxnSpPr>
          <p:nvPr/>
        </p:nvCxnSpPr>
        <p:spPr bwMode="auto">
          <a:xfrm>
            <a:off x="2916238" y="1481138"/>
            <a:ext cx="36099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29" name="Oval 28"/>
          <p:cNvSpPr>
            <a:spLocks noChangeArrowheads="1"/>
          </p:cNvSpPr>
          <p:nvPr/>
        </p:nvSpPr>
        <p:spPr bwMode="auto">
          <a:xfrm>
            <a:off x="6200775" y="1663700"/>
            <a:ext cx="254000"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30" name="Oval 29"/>
          <p:cNvSpPr>
            <a:spLocks noChangeArrowheads="1"/>
          </p:cNvSpPr>
          <p:nvPr/>
        </p:nvSpPr>
        <p:spPr bwMode="auto">
          <a:xfrm>
            <a:off x="8162925" y="1651000"/>
            <a:ext cx="255588"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cxnSp>
        <p:nvCxnSpPr>
          <p:cNvPr id="48139" name="Straight Arrow Connector 22"/>
          <p:cNvCxnSpPr>
            <a:cxnSpLocks noChangeShapeType="1"/>
          </p:cNvCxnSpPr>
          <p:nvPr/>
        </p:nvCxnSpPr>
        <p:spPr bwMode="auto">
          <a:xfrm>
            <a:off x="2916238" y="1785938"/>
            <a:ext cx="30130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88075" name="Title 1"/>
          <p:cNvSpPr>
            <a:spLocks noGrp="1"/>
          </p:cNvSpPr>
          <p:nvPr>
            <p:ph type="ctrTitle"/>
          </p:nvPr>
        </p:nvSpPr>
        <p:spPr>
          <a:xfrm>
            <a:off x="179388" y="11113"/>
            <a:ext cx="9144000" cy="1470025"/>
          </a:xfrm>
        </p:spPr>
        <p:txBody>
          <a:bodyPr/>
          <a:lstStyle/>
          <a:p>
            <a:pPr algn="l" eaLnBrk="1" hangingPunct="1"/>
            <a:r>
              <a:rPr lang="en-US" sz="3200">
                <a:latin typeface="Arial" pitchFamily="-112" charset="0"/>
                <a:ea typeface="ＭＳ Ｐゴシック" pitchFamily="-112" charset="-128"/>
              </a:rPr>
              <a:t>Compensation Plan – </a:t>
            </a:r>
            <a:r>
              <a:rPr lang="en-US" sz="2800">
                <a:latin typeface="Arial" pitchFamily="-112" charset="0"/>
                <a:ea typeface="ＭＳ Ｐゴシック" pitchFamily="-112" charset="-128"/>
              </a:rPr>
              <a:t>Overriding Residual Income</a:t>
            </a:r>
            <a:endParaRPr lang="en-US" sz="3200">
              <a:latin typeface="Arial" pitchFamily="-112" charset="0"/>
              <a:ea typeface="ＭＳ Ｐゴシック" pitchFamily="-112" charset="-12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89" name="TextBox 7"/>
          <p:cNvSpPr txBox="1">
            <a:spLocks noChangeArrowheads="1"/>
          </p:cNvSpPr>
          <p:nvPr/>
        </p:nvSpPr>
        <p:spPr bwMode="auto">
          <a:xfrm>
            <a:off x="650875" y="1281113"/>
            <a:ext cx="1012825" cy="2554287"/>
          </a:xfrm>
          <a:prstGeom prst="rect">
            <a:avLst/>
          </a:prstGeom>
          <a:noFill/>
          <a:ln w="9525">
            <a:noFill/>
            <a:miter lim="800000"/>
            <a:headEnd/>
            <a:tailEnd/>
          </a:ln>
        </p:spPr>
        <p:txBody>
          <a:bodyPr wrap="none">
            <a:prstTxWarp prst="textNoShape">
              <a:avLst/>
            </a:prstTxWarp>
            <a:spAutoFit/>
          </a:bodyPr>
          <a:lstStyle/>
          <a:p>
            <a:pPr algn="r"/>
            <a:r>
              <a:rPr lang="en-US" sz="2000">
                <a:solidFill>
                  <a:schemeClr val="bg1"/>
                </a:solidFill>
              </a:rPr>
              <a:t>You</a:t>
            </a:r>
          </a:p>
          <a:p>
            <a:pPr algn="r"/>
            <a:r>
              <a:rPr lang="en-US" sz="2000">
                <a:solidFill>
                  <a:schemeClr val="bg1"/>
                </a:solidFill>
              </a:rPr>
              <a:t>Level 1</a:t>
            </a:r>
          </a:p>
          <a:p>
            <a:pPr algn="r"/>
            <a:r>
              <a:rPr lang="en-US" sz="2000">
                <a:solidFill>
                  <a:schemeClr val="bg1"/>
                </a:solidFill>
              </a:rPr>
              <a:t>Level 2</a:t>
            </a:r>
          </a:p>
          <a:p>
            <a:pPr algn="r"/>
            <a:r>
              <a:rPr lang="en-US" sz="2000">
                <a:solidFill>
                  <a:schemeClr val="bg1"/>
                </a:solidFill>
              </a:rPr>
              <a:t>Level 3</a:t>
            </a:r>
          </a:p>
          <a:p>
            <a:pPr algn="r"/>
            <a:r>
              <a:rPr lang="en-US" sz="2000">
                <a:solidFill>
                  <a:schemeClr val="bg1"/>
                </a:solidFill>
              </a:rPr>
              <a:t>Level 4</a:t>
            </a:r>
          </a:p>
          <a:p>
            <a:pPr algn="r"/>
            <a:r>
              <a:rPr lang="en-US" sz="2000">
                <a:solidFill>
                  <a:schemeClr val="bg1"/>
                </a:solidFill>
              </a:rPr>
              <a:t>Level 5</a:t>
            </a:r>
          </a:p>
          <a:p>
            <a:pPr algn="r"/>
            <a:r>
              <a:rPr lang="en-US" sz="2000">
                <a:solidFill>
                  <a:schemeClr val="bg1"/>
                </a:solidFill>
              </a:rPr>
              <a:t>Level 6</a:t>
            </a:r>
          </a:p>
          <a:p>
            <a:pPr algn="r"/>
            <a:r>
              <a:rPr lang="en-US" sz="2000">
                <a:solidFill>
                  <a:schemeClr val="bg1"/>
                </a:solidFill>
              </a:rPr>
              <a:t>Level 7</a:t>
            </a:r>
          </a:p>
        </p:txBody>
      </p:sp>
      <p:sp>
        <p:nvSpPr>
          <p:cNvPr id="89090" name="TextBox 8"/>
          <p:cNvSpPr txBox="1">
            <a:spLocks noChangeArrowheads="1"/>
          </p:cNvSpPr>
          <p:nvPr/>
        </p:nvSpPr>
        <p:spPr bwMode="auto">
          <a:xfrm>
            <a:off x="1939925" y="1285875"/>
            <a:ext cx="976313" cy="2554288"/>
          </a:xfrm>
          <a:prstGeom prst="rect">
            <a:avLst/>
          </a:prstGeom>
          <a:noFill/>
          <a:ln w="9525">
            <a:noFill/>
            <a:miter lim="800000"/>
            <a:headEnd/>
            <a:tailEnd/>
          </a:ln>
        </p:spPr>
        <p:txBody>
          <a:bodyPr>
            <a:prstTxWarp prst="textNoShape">
              <a:avLst/>
            </a:prstTxWarp>
            <a:spAutoFit/>
          </a:bodyPr>
          <a:lstStyle/>
          <a:p>
            <a:r>
              <a:rPr lang="en-US" sz="2000">
                <a:solidFill>
                  <a:srgbClr val="BFE400"/>
                </a:solidFill>
              </a:rPr>
              <a:t>1-10%</a:t>
            </a:r>
          </a:p>
          <a:p>
            <a:r>
              <a:rPr lang="en-US" sz="2000">
                <a:solidFill>
                  <a:srgbClr val="BFE400"/>
                </a:solidFill>
              </a:rPr>
              <a:t>¼ %</a:t>
            </a:r>
          </a:p>
          <a:p>
            <a:r>
              <a:rPr lang="en-US" sz="2000">
                <a:solidFill>
                  <a:srgbClr val="BFE400"/>
                </a:solidFill>
              </a:rPr>
              <a:t>¼ %</a:t>
            </a:r>
          </a:p>
          <a:p>
            <a:r>
              <a:rPr lang="en-US" sz="2000">
                <a:solidFill>
                  <a:srgbClr val="BFE400"/>
                </a:solidFill>
              </a:rPr>
              <a:t>¼ %</a:t>
            </a:r>
          </a:p>
          <a:p>
            <a:r>
              <a:rPr lang="en-US" sz="2000">
                <a:solidFill>
                  <a:srgbClr val="BFE400"/>
                </a:solidFill>
              </a:rPr>
              <a:t>½ %</a:t>
            </a:r>
          </a:p>
          <a:p>
            <a:r>
              <a:rPr lang="en-US" sz="2000">
                <a:solidFill>
                  <a:srgbClr val="BFE400"/>
                </a:solidFill>
              </a:rPr>
              <a:t>3%</a:t>
            </a:r>
          </a:p>
          <a:p>
            <a:r>
              <a:rPr lang="en-US" sz="2000">
                <a:solidFill>
                  <a:srgbClr val="BFE400"/>
                </a:solidFill>
              </a:rPr>
              <a:t>5%</a:t>
            </a:r>
          </a:p>
          <a:p>
            <a:r>
              <a:rPr lang="en-US" sz="2000">
                <a:solidFill>
                  <a:srgbClr val="BFE400"/>
                </a:solidFill>
              </a:rPr>
              <a:t>8%</a:t>
            </a:r>
          </a:p>
        </p:txBody>
      </p:sp>
      <p:cxnSp>
        <p:nvCxnSpPr>
          <p:cNvPr id="49156" name="Straight Connector 14"/>
          <p:cNvCxnSpPr>
            <a:cxnSpLocks noChangeShapeType="1"/>
          </p:cNvCxnSpPr>
          <p:nvPr/>
        </p:nvCxnSpPr>
        <p:spPr bwMode="auto">
          <a:xfrm>
            <a:off x="7313613" y="1481138"/>
            <a:ext cx="977900" cy="304800"/>
          </a:xfrm>
          <a:prstGeom prst="line">
            <a:avLst/>
          </a:prstGeom>
          <a:noFill/>
          <a:ln w="381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49157" name="Straight Connector 15"/>
          <p:cNvCxnSpPr>
            <a:cxnSpLocks noChangeShapeType="1"/>
          </p:cNvCxnSpPr>
          <p:nvPr/>
        </p:nvCxnSpPr>
        <p:spPr bwMode="auto">
          <a:xfrm rot="5400000" flipH="1" flipV="1">
            <a:off x="6036469" y="1802607"/>
            <a:ext cx="311150" cy="277812"/>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49158" name="Straight Connector 16"/>
          <p:cNvCxnSpPr>
            <a:cxnSpLocks noChangeShapeType="1"/>
          </p:cNvCxnSpPr>
          <p:nvPr/>
        </p:nvCxnSpPr>
        <p:spPr bwMode="auto">
          <a:xfrm rot="16200000" flipV="1">
            <a:off x="6301581" y="1815307"/>
            <a:ext cx="309563" cy="254000"/>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49159" name="Straight Connector 18"/>
          <p:cNvCxnSpPr>
            <a:cxnSpLocks noChangeShapeType="1"/>
          </p:cNvCxnSpPr>
          <p:nvPr/>
        </p:nvCxnSpPr>
        <p:spPr bwMode="auto">
          <a:xfrm rot="5400000" flipH="1" flipV="1">
            <a:off x="8000207" y="1812131"/>
            <a:ext cx="309562" cy="276225"/>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49160" name="Straight Connector 19"/>
          <p:cNvCxnSpPr>
            <a:cxnSpLocks noChangeShapeType="1"/>
          </p:cNvCxnSpPr>
          <p:nvPr/>
        </p:nvCxnSpPr>
        <p:spPr bwMode="auto">
          <a:xfrm rot="16200000" flipV="1">
            <a:off x="8264525" y="1824038"/>
            <a:ext cx="307975" cy="254000"/>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49161" name="Straight Connector 20"/>
          <p:cNvCxnSpPr>
            <a:cxnSpLocks noChangeShapeType="1"/>
          </p:cNvCxnSpPr>
          <p:nvPr/>
        </p:nvCxnSpPr>
        <p:spPr bwMode="auto">
          <a:xfrm flipV="1">
            <a:off x="6329363" y="1481138"/>
            <a:ext cx="984250" cy="304800"/>
          </a:xfrm>
          <a:prstGeom prst="line">
            <a:avLst/>
          </a:prstGeom>
          <a:noFill/>
          <a:ln w="381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22" name="Oval 21"/>
          <p:cNvSpPr>
            <a:spLocks noChangeArrowheads="1"/>
          </p:cNvSpPr>
          <p:nvPr/>
        </p:nvSpPr>
        <p:spPr bwMode="auto">
          <a:xfrm>
            <a:off x="6913563" y="1270000"/>
            <a:ext cx="769937" cy="40005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89098" name="TextBox 22"/>
          <p:cNvSpPr txBox="1">
            <a:spLocks noChangeArrowheads="1"/>
          </p:cNvSpPr>
          <p:nvPr/>
        </p:nvSpPr>
        <p:spPr bwMode="auto">
          <a:xfrm>
            <a:off x="6526213" y="1284288"/>
            <a:ext cx="1539875" cy="1016000"/>
          </a:xfrm>
          <a:prstGeom prst="rect">
            <a:avLst/>
          </a:prstGeom>
          <a:noFill/>
          <a:ln w="9525">
            <a:noFill/>
            <a:miter lim="800000"/>
            <a:headEnd/>
            <a:tailEnd/>
          </a:ln>
        </p:spPr>
        <p:txBody>
          <a:bodyPr>
            <a:prstTxWarp prst="textNoShape">
              <a:avLst/>
            </a:prstTxWarp>
            <a:spAutoFit/>
          </a:bodyPr>
          <a:lstStyle/>
          <a:p>
            <a:pPr algn="ctr"/>
            <a:r>
              <a:rPr lang="en-US" sz="2000">
                <a:solidFill>
                  <a:schemeClr val="bg1"/>
                </a:solidFill>
              </a:rPr>
              <a:t>YOU</a:t>
            </a:r>
          </a:p>
          <a:p>
            <a:pPr algn="ctr"/>
            <a:r>
              <a:rPr lang="en-US" sz="2000">
                <a:solidFill>
                  <a:schemeClr val="bg1"/>
                </a:solidFill>
              </a:rPr>
              <a:t>2 IBOs</a:t>
            </a:r>
          </a:p>
          <a:p>
            <a:pPr algn="ctr"/>
            <a:r>
              <a:rPr lang="en-US" sz="2000">
                <a:solidFill>
                  <a:schemeClr val="bg1"/>
                </a:solidFill>
              </a:rPr>
              <a:t>4 IBOs</a:t>
            </a:r>
          </a:p>
        </p:txBody>
      </p:sp>
      <p:cxnSp>
        <p:nvCxnSpPr>
          <p:cNvPr id="49164" name="Straight Arrow Connector 23"/>
          <p:cNvCxnSpPr>
            <a:cxnSpLocks noChangeShapeType="1"/>
          </p:cNvCxnSpPr>
          <p:nvPr/>
        </p:nvCxnSpPr>
        <p:spPr bwMode="auto">
          <a:xfrm>
            <a:off x="2916238" y="1481138"/>
            <a:ext cx="36099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25" name="Oval 24"/>
          <p:cNvSpPr>
            <a:spLocks noChangeArrowheads="1"/>
          </p:cNvSpPr>
          <p:nvPr/>
        </p:nvSpPr>
        <p:spPr bwMode="auto">
          <a:xfrm>
            <a:off x="6459538" y="1968500"/>
            <a:ext cx="254000" cy="255588"/>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26" name="Oval 25"/>
          <p:cNvSpPr>
            <a:spLocks noChangeArrowheads="1"/>
          </p:cNvSpPr>
          <p:nvPr/>
        </p:nvSpPr>
        <p:spPr bwMode="auto">
          <a:xfrm>
            <a:off x="5929313" y="1968500"/>
            <a:ext cx="255587" cy="255588"/>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27" name="Oval 26"/>
          <p:cNvSpPr>
            <a:spLocks noChangeArrowheads="1"/>
          </p:cNvSpPr>
          <p:nvPr/>
        </p:nvSpPr>
        <p:spPr bwMode="auto">
          <a:xfrm>
            <a:off x="8435975" y="1981200"/>
            <a:ext cx="255588"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28" name="Oval 27"/>
          <p:cNvSpPr>
            <a:spLocks noChangeArrowheads="1"/>
          </p:cNvSpPr>
          <p:nvPr/>
        </p:nvSpPr>
        <p:spPr bwMode="auto">
          <a:xfrm>
            <a:off x="7907338" y="1981200"/>
            <a:ext cx="254000"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29" name="Oval 28"/>
          <p:cNvSpPr>
            <a:spLocks noChangeArrowheads="1"/>
          </p:cNvSpPr>
          <p:nvPr/>
        </p:nvSpPr>
        <p:spPr bwMode="auto">
          <a:xfrm>
            <a:off x="6200775" y="1663700"/>
            <a:ext cx="254000"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30" name="Oval 29"/>
          <p:cNvSpPr>
            <a:spLocks noChangeArrowheads="1"/>
          </p:cNvSpPr>
          <p:nvPr/>
        </p:nvSpPr>
        <p:spPr bwMode="auto">
          <a:xfrm>
            <a:off x="8162925" y="1651000"/>
            <a:ext cx="255588"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cxnSp>
        <p:nvCxnSpPr>
          <p:cNvPr id="49171" name="Straight Arrow Connector 32"/>
          <p:cNvCxnSpPr>
            <a:cxnSpLocks noChangeShapeType="1"/>
          </p:cNvCxnSpPr>
          <p:nvPr/>
        </p:nvCxnSpPr>
        <p:spPr bwMode="auto">
          <a:xfrm>
            <a:off x="2916238" y="1785938"/>
            <a:ext cx="30130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49172" name="Straight Arrow Connector 33"/>
          <p:cNvCxnSpPr>
            <a:cxnSpLocks noChangeShapeType="1"/>
          </p:cNvCxnSpPr>
          <p:nvPr/>
        </p:nvCxnSpPr>
        <p:spPr bwMode="auto">
          <a:xfrm flipV="1">
            <a:off x="2916238" y="2105025"/>
            <a:ext cx="2740025" cy="0"/>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89108" name="Title 1"/>
          <p:cNvSpPr>
            <a:spLocks noGrp="1"/>
          </p:cNvSpPr>
          <p:nvPr>
            <p:ph type="ctrTitle"/>
          </p:nvPr>
        </p:nvSpPr>
        <p:spPr>
          <a:xfrm>
            <a:off x="179388" y="11113"/>
            <a:ext cx="9144000" cy="1470025"/>
          </a:xfrm>
        </p:spPr>
        <p:txBody>
          <a:bodyPr/>
          <a:lstStyle/>
          <a:p>
            <a:pPr algn="l" eaLnBrk="1" hangingPunct="1"/>
            <a:r>
              <a:rPr lang="en-US" sz="3200">
                <a:latin typeface="Arial" pitchFamily="-112" charset="0"/>
                <a:ea typeface="ＭＳ Ｐゴシック" pitchFamily="-112" charset="-128"/>
              </a:rPr>
              <a:t>Compensation Plan – </a:t>
            </a:r>
            <a:r>
              <a:rPr lang="en-US" sz="2800">
                <a:latin typeface="Arial" pitchFamily="-112" charset="0"/>
                <a:ea typeface="ＭＳ Ｐゴシック" pitchFamily="-112" charset="-128"/>
              </a:rPr>
              <a:t>Overriding Residual Income</a:t>
            </a:r>
            <a:endParaRPr lang="en-US" sz="3200">
              <a:latin typeface="Arial" pitchFamily="-112" charset="0"/>
              <a:ea typeface="ＭＳ Ｐゴシック" pitchFamily="-112" charset="-12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cxnSp>
        <p:nvCxnSpPr>
          <p:cNvPr id="50178" name="Straight Connector 43"/>
          <p:cNvCxnSpPr>
            <a:cxnSpLocks noChangeShapeType="1"/>
          </p:cNvCxnSpPr>
          <p:nvPr/>
        </p:nvCxnSpPr>
        <p:spPr bwMode="auto">
          <a:xfrm>
            <a:off x="7313613" y="1481138"/>
            <a:ext cx="977900" cy="304800"/>
          </a:xfrm>
          <a:prstGeom prst="line">
            <a:avLst/>
          </a:prstGeom>
          <a:noFill/>
          <a:ln w="381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0179" name="Straight Connector 32"/>
          <p:cNvCxnSpPr>
            <a:cxnSpLocks noChangeShapeType="1"/>
          </p:cNvCxnSpPr>
          <p:nvPr/>
        </p:nvCxnSpPr>
        <p:spPr bwMode="auto">
          <a:xfrm rot="5400000" flipH="1" flipV="1">
            <a:off x="6036469" y="1802607"/>
            <a:ext cx="311150" cy="277812"/>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0180" name="Straight Connector 39"/>
          <p:cNvCxnSpPr>
            <a:cxnSpLocks noChangeShapeType="1"/>
          </p:cNvCxnSpPr>
          <p:nvPr/>
        </p:nvCxnSpPr>
        <p:spPr bwMode="auto">
          <a:xfrm rot="16200000" flipV="1">
            <a:off x="6301581" y="1815307"/>
            <a:ext cx="309563" cy="254000"/>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0181" name="Straight Connector 40"/>
          <p:cNvCxnSpPr>
            <a:cxnSpLocks noChangeShapeType="1"/>
          </p:cNvCxnSpPr>
          <p:nvPr/>
        </p:nvCxnSpPr>
        <p:spPr bwMode="auto">
          <a:xfrm rot="5400000" flipH="1" flipV="1">
            <a:off x="8000207" y="1812131"/>
            <a:ext cx="309562" cy="276225"/>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0182" name="Straight Connector 41"/>
          <p:cNvCxnSpPr>
            <a:cxnSpLocks noChangeShapeType="1"/>
          </p:cNvCxnSpPr>
          <p:nvPr/>
        </p:nvCxnSpPr>
        <p:spPr bwMode="auto">
          <a:xfrm rot="16200000" flipV="1">
            <a:off x="8264525" y="1824038"/>
            <a:ext cx="307975" cy="254000"/>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0183" name="Straight Connector 30"/>
          <p:cNvCxnSpPr>
            <a:cxnSpLocks noChangeShapeType="1"/>
          </p:cNvCxnSpPr>
          <p:nvPr/>
        </p:nvCxnSpPr>
        <p:spPr bwMode="auto">
          <a:xfrm flipV="1">
            <a:off x="6329363" y="1481138"/>
            <a:ext cx="984250" cy="304800"/>
          </a:xfrm>
          <a:prstGeom prst="line">
            <a:avLst/>
          </a:prstGeom>
          <a:noFill/>
          <a:ln w="381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11" name="Oval 10"/>
          <p:cNvSpPr>
            <a:spLocks noChangeArrowheads="1"/>
          </p:cNvSpPr>
          <p:nvPr/>
        </p:nvSpPr>
        <p:spPr bwMode="auto">
          <a:xfrm>
            <a:off x="6913563" y="1270000"/>
            <a:ext cx="769937" cy="40005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90120" name="TextBox 2"/>
          <p:cNvSpPr txBox="1">
            <a:spLocks noChangeArrowheads="1"/>
          </p:cNvSpPr>
          <p:nvPr/>
        </p:nvSpPr>
        <p:spPr bwMode="auto">
          <a:xfrm>
            <a:off x="650875" y="1281113"/>
            <a:ext cx="1012825" cy="2554287"/>
          </a:xfrm>
          <a:prstGeom prst="rect">
            <a:avLst/>
          </a:prstGeom>
          <a:noFill/>
          <a:ln w="9525">
            <a:noFill/>
            <a:miter lim="800000"/>
            <a:headEnd/>
            <a:tailEnd/>
          </a:ln>
        </p:spPr>
        <p:txBody>
          <a:bodyPr wrap="none">
            <a:prstTxWarp prst="textNoShape">
              <a:avLst/>
            </a:prstTxWarp>
            <a:spAutoFit/>
          </a:bodyPr>
          <a:lstStyle/>
          <a:p>
            <a:pPr algn="r"/>
            <a:r>
              <a:rPr lang="en-US" sz="2000">
                <a:solidFill>
                  <a:schemeClr val="bg1"/>
                </a:solidFill>
              </a:rPr>
              <a:t>You</a:t>
            </a:r>
          </a:p>
          <a:p>
            <a:pPr algn="r"/>
            <a:r>
              <a:rPr lang="en-US" sz="2000">
                <a:solidFill>
                  <a:schemeClr val="bg1"/>
                </a:solidFill>
              </a:rPr>
              <a:t>Level 1</a:t>
            </a:r>
          </a:p>
          <a:p>
            <a:pPr algn="r"/>
            <a:r>
              <a:rPr lang="en-US" sz="2000">
                <a:solidFill>
                  <a:schemeClr val="bg1"/>
                </a:solidFill>
              </a:rPr>
              <a:t>Level 2</a:t>
            </a:r>
          </a:p>
          <a:p>
            <a:pPr algn="r"/>
            <a:r>
              <a:rPr lang="en-US" sz="2000">
                <a:solidFill>
                  <a:schemeClr val="bg1"/>
                </a:solidFill>
              </a:rPr>
              <a:t>Level 3</a:t>
            </a:r>
          </a:p>
          <a:p>
            <a:pPr algn="r"/>
            <a:r>
              <a:rPr lang="en-US" sz="2000">
                <a:solidFill>
                  <a:schemeClr val="bg1"/>
                </a:solidFill>
              </a:rPr>
              <a:t>Level 4</a:t>
            </a:r>
          </a:p>
          <a:p>
            <a:pPr algn="r"/>
            <a:r>
              <a:rPr lang="en-US" sz="2000">
                <a:solidFill>
                  <a:schemeClr val="bg1"/>
                </a:solidFill>
              </a:rPr>
              <a:t>Level 5</a:t>
            </a:r>
          </a:p>
          <a:p>
            <a:pPr algn="r"/>
            <a:r>
              <a:rPr lang="en-US" sz="2000">
                <a:solidFill>
                  <a:schemeClr val="bg1"/>
                </a:solidFill>
              </a:rPr>
              <a:t>Level 6</a:t>
            </a:r>
          </a:p>
          <a:p>
            <a:pPr algn="r"/>
            <a:r>
              <a:rPr lang="en-US" sz="2000">
                <a:solidFill>
                  <a:schemeClr val="bg1"/>
                </a:solidFill>
              </a:rPr>
              <a:t>Level 7</a:t>
            </a:r>
          </a:p>
        </p:txBody>
      </p:sp>
      <p:sp>
        <p:nvSpPr>
          <p:cNvPr id="90121" name="TextBox 3"/>
          <p:cNvSpPr txBox="1">
            <a:spLocks noChangeArrowheads="1"/>
          </p:cNvSpPr>
          <p:nvPr/>
        </p:nvSpPr>
        <p:spPr bwMode="auto">
          <a:xfrm>
            <a:off x="1939925" y="1285875"/>
            <a:ext cx="976313" cy="2554288"/>
          </a:xfrm>
          <a:prstGeom prst="rect">
            <a:avLst/>
          </a:prstGeom>
          <a:noFill/>
          <a:ln w="9525">
            <a:noFill/>
            <a:miter lim="800000"/>
            <a:headEnd/>
            <a:tailEnd/>
          </a:ln>
        </p:spPr>
        <p:txBody>
          <a:bodyPr>
            <a:prstTxWarp prst="textNoShape">
              <a:avLst/>
            </a:prstTxWarp>
            <a:spAutoFit/>
          </a:bodyPr>
          <a:lstStyle/>
          <a:p>
            <a:r>
              <a:rPr lang="en-US" sz="2000">
                <a:solidFill>
                  <a:srgbClr val="BFE400"/>
                </a:solidFill>
              </a:rPr>
              <a:t>1-10%</a:t>
            </a:r>
          </a:p>
          <a:p>
            <a:r>
              <a:rPr lang="en-US" sz="2000">
                <a:solidFill>
                  <a:srgbClr val="BFE400"/>
                </a:solidFill>
              </a:rPr>
              <a:t>¼ %</a:t>
            </a:r>
          </a:p>
          <a:p>
            <a:r>
              <a:rPr lang="en-US" sz="2000">
                <a:solidFill>
                  <a:srgbClr val="BFE400"/>
                </a:solidFill>
              </a:rPr>
              <a:t>¼ %</a:t>
            </a:r>
          </a:p>
          <a:p>
            <a:r>
              <a:rPr lang="en-US" sz="2000">
                <a:solidFill>
                  <a:srgbClr val="BFE400"/>
                </a:solidFill>
              </a:rPr>
              <a:t>¼ %</a:t>
            </a:r>
          </a:p>
          <a:p>
            <a:r>
              <a:rPr lang="en-US" sz="2000">
                <a:solidFill>
                  <a:srgbClr val="BFE400"/>
                </a:solidFill>
              </a:rPr>
              <a:t>½ %</a:t>
            </a:r>
          </a:p>
          <a:p>
            <a:r>
              <a:rPr lang="en-US" sz="2000">
                <a:solidFill>
                  <a:srgbClr val="BFE400"/>
                </a:solidFill>
              </a:rPr>
              <a:t>3%</a:t>
            </a:r>
          </a:p>
          <a:p>
            <a:r>
              <a:rPr lang="en-US" sz="2000">
                <a:solidFill>
                  <a:srgbClr val="BFE400"/>
                </a:solidFill>
              </a:rPr>
              <a:t>5%</a:t>
            </a:r>
          </a:p>
          <a:p>
            <a:r>
              <a:rPr lang="en-US" sz="2000">
                <a:solidFill>
                  <a:srgbClr val="BFE400"/>
                </a:solidFill>
              </a:rPr>
              <a:t>8%</a:t>
            </a:r>
          </a:p>
        </p:txBody>
      </p:sp>
      <p:sp>
        <p:nvSpPr>
          <p:cNvPr id="90122" name="TextBox 5"/>
          <p:cNvSpPr txBox="1">
            <a:spLocks noChangeArrowheads="1"/>
          </p:cNvSpPr>
          <p:nvPr/>
        </p:nvSpPr>
        <p:spPr bwMode="auto">
          <a:xfrm>
            <a:off x="6526213" y="1284288"/>
            <a:ext cx="1539875" cy="2554287"/>
          </a:xfrm>
          <a:prstGeom prst="rect">
            <a:avLst/>
          </a:prstGeom>
          <a:noFill/>
          <a:ln w="9525">
            <a:noFill/>
            <a:miter lim="800000"/>
            <a:headEnd/>
            <a:tailEnd/>
          </a:ln>
        </p:spPr>
        <p:txBody>
          <a:bodyPr>
            <a:prstTxWarp prst="textNoShape">
              <a:avLst/>
            </a:prstTxWarp>
            <a:spAutoFit/>
          </a:bodyPr>
          <a:lstStyle/>
          <a:p>
            <a:pPr algn="ctr"/>
            <a:r>
              <a:rPr lang="en-US" sz="2000">
                <a:solidFill>
                  <a:schemeClr val="bg1"/>
                </a:solidFill>
              </a:rPr>
              <a:t>YOU</a:t>
            </a:r>
          </a:p>
          <a:p>
            <a:pPr algn="ctr"/>
            <a:r>
              <a:rPr lang="en-US" sz="2000">
                <a:solidFill>
                  <a:schemeClr val="bg1"/>
                </a:solidFill>
              </a:rPr>
              <a:t>2 IBOs</a:t>
            </a:r>
          </a:p>
          <a:p>
            <a:pPr algn="ctr"/>
            <a:r>
              <a:rPr lang="en-US" sz="2000">
                <a:solidFill>
                  <a:schemeClr val="bg1"/>
                </a:solidFill>
              </a:rPr>
              <a:t>4 IBOs</a:t>
            </a:r>
          </a:p>
          <a:p>
            <a:pPr algn="ctr"/>
            <a:r>
              <a:rPr lang="en-US" sz="2000">
                <a:solidFill>
                  <a:schemeClr val="bg1"/>
                </a:solidFill>
              </a:rPr>
              <a:t>8 IBOs</a:t>
            </a:r>
          </a:p>
          <a:p>
            <a:pPr algn="ctr"/>
            <a:r>
              <a:rPr lang="en-US" sz="2000">
                <a:solidFill>
                  <a:schemeClr val="bg1"/>
                </a:solidFill>
              </a:rPr>
              <a:t>16 IBOs</a:t>
            </a:r>
          </a:p>
          <a:p>
            <a:pPr algn="ctr"/>
            <a:r>
              <a:rPr lang="en-US" sz="2000">
                <a:solidFill>
                  <a:schemeClr val="bg1"/>
                </a:solidFill>
              </a:rPr>
              <a:t>32 IBOs</a:t>
            </a:r>
          </a:p>
          <a:p>
            <a:pPr algn="ctr"/>
            <a:r>
              <a:rPr lang="en-US" sz="2000">
                <a:solidFill>
                  <a:schemeClr val="bg1"/>
                </a:solidFill>
              </a:rPr>
              <a:t>64 IBOs</a:t>
            </a:r>
          </a:p>
          <a:p>
            <a:pPr algn="ctr"/>
            <a:r>
              <a:rPr lang="en-US" sz="2000">
                <a:solidFill>
                  <a:schemeClr val="bg1"/>
                </a:solidFill>
              </a:rPr>
              <a:t>128 IBOs</a:t>
            </a:r>
          </a:p>
        </p:txBody>
      </p:sp>
      <p:cxnSp>
        <p:nvCxnSpPr>
          <p:cNvPr id="50188" name="Straight Arrow Connector 12"/>
          <p:cNvCxnSpPr>
            <a:cxnSpLocks noChangeShapeType="1"/>
          </p:cNvCxnSpPr>
          <p:nvPr/>
        </p:nvCxnSpPr>
        <p:spPr bwMode="auto">
          <a:xfrm>
            <a:off x="2916238" y="1481138"/>
            <a:ext cx="36099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14" name="Oval 13"/>
          <p:cNvSpPr>
            <a:spLocks noChangeArrowheads="1"/>
          </p:cNvSpPr>
          <p:nvPr/>
        </p:nvSpPr>
        <p:spPr bwMode="auto">
          <a:xfrm>
            <a:off x="6459538" y="1968500"/>
            <a:ext cx="254000" cy="255588"/>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5" name="Oval 14"/>
          <p:cNvSpPr>
            <a:spLocks noChangeArrowheads="1"/>
          </p:cNvSpPr>
          <p:nvPr/>
        </p:nvSpPr>
        <p:spPr bwMode="auto">
          <a:xfrm>
            <a:off x="5929313" y="1968500"/>
            <a:ext cx="255587" cy="255588"/>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6" name="Oval 15"/>
          <p:cNvSpPr>
            <a:spLocks noChangeArrowheads="1"/>
          </p:cNvSpPr>
          <p:nvPr/>
        </p:nvSpPr>
        <p:spPr bwMode="auto">
          <a:xfrm>
            <a:off x="8435975" y="1981200"/>
            <a:ext cx="255588"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7" name="Oval 16"/>
          <p:cNvSpPr>
            <a:spLocks noChangeArrowheads="1"/>
          </p:cNvSpPr>
          <p:nvPr/>
        </p:nvSpPr>
        <p:spPr bwMode="auto">
          <a:xfrm>
            <a:off x="7907338" y="1981200"/>
            <a:ext cx="254000"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9" name="Oval 18"/>
          <p:cNvSpPr>
            <a:spLocks noChangeArrowheads="1"/>
          </p:cNvSpPr>
          <p:nvPr/>
        </p:nvSpPr>
        <p:spPr bwMode="auto">
          <a:xfrm>
            <a:off x="6200775" y="1663700"/>
            <a:ext cx="254000"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20" name="Oval 19"/>
          <p:cNvSpPr>
            <a:spLocks noChangeArrowheads="1"/>
          </p:cNvSpPr>
          <p:nvPr/>
        </p:nvSpPr>
        <p:spPr bwMode="auto">
          <a:xfrm>
            <a:off x="8162925" y="1651000"/>
            <a:ext cx="255588"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cxnSp>
        <p:nvCxnSpPr>
          <p:cNvPr id="50195" name="Straight Arrow Connector 20"/>
          <p:cNvCxnSpPr>
            <a:cxnSpLocks noChangeShapeType="1"/>
          </p:cNvCxnSpPr>
          <p:nvPr/>
        </p:nvCxnSpPr>
        <p:spPr bwMode="auto">
          <a:xfrm>
            <a:off x="2916238" y="1785938"/>
            <a:ext cx="30130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0196" name="Straight Arrow Connector 22"/>
          <p:cNvCxnSpPr>
            <a:cxnSpLocks noChangeShapeType="1"/>
          </p:cNvCxnSpPr>
          <p:nvPr/>
        </p:nvCxnSpPr>
        <p:spPr bwMode="auto">
          <a:xfrm flipV="1">
            <a:off x="2916238" y="2105025"/>
            <a:ext cx="2740025" cy="0"/>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0197" name="Straight Arrow Connector 25"/>
          <p:cNvCxnSpPr>
            <a:cxnSpLocks noChangeShapeType="1"/>
          </p:cNvCxnSpPr>
          <p:nvPr/>
        </p:nvCxnSpPr>
        <p:spPr bwMode="auto">
          <a:xfrm rot="5400000">
            <a:off x="5530057" y="3036094"/>
            <a:ext cx="1600200" cy="1587"/>
          </a:xfrm>
          <a:prstGeom prst="straightConnector1">
            <a:avLst/>
          </a:prstGeom>
          <a:noFill/>
          <a:ln w="41275">
            <a:solidFill>
              <a:srgbClr val="BFE400"/>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0198" name="Straight Arrow Connector 26"/>
          <p:cNvCxnSpPr>
            <a:cxnSpLocks noChangeShapeType="1"/>
          </p:cNvCxnSpPr>
          <p:nvPr/>
        </p:nvCxnSpPr>
        <p:spPr bwMode="auto">
          <a:xfrm rot="5400000">
            <a:off x="7491413" y="3035300"/>
            <a:ext cx="1601788" cy="1587"/>
          </a:xfrm>
          <a:prstGeom prst="straightConnector1">
            <a:avLst/>
          </a:prstGeom>
          <a:noFill/>
          <a:ln w="41275">
            <a:solidFill>
              <a:srgbClr val="BFE400"/>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90134" name="Title 1"/>
          <p:cNvSpPr txBox="1">
            <a:spLocks/>
          </p:cNvSpPr>
          <p:nvPr/>
        </p:nvSpPr>
        <p:spPr bwMode="auto">
          <a:xfrm>
            <a:off x="179388" y="11113"/>
            <a:ext cx="9144000" cy="1470025"/>
          </a:xfrm>
          <a:prstGeom prst="rect">
            <a:avLst/>
          </a:prstGeom>
          <a:noFill/>
          <a:ln w="9525">
            <a:noFill/>
            <a:miter lim="800000"/>
            <a:headEnd/>
            <a:tailEnd/>
          </a:ln>
        </p:spPr>
        <p:txBody>
          <a:bodyPr anchor="ctr">
            <a:prstTxWarp prst="textNoShape">
              <a:avLst/>
            </a:prstTxWarp>
          </a:bodyPr>
          <a:lstStyle/>
          <a:p>
            <a:r>
              <a:rPr lang="en-US" sz="3200">
                <a:solidFill>
                  <a:schemeClr val="bg1"/>
                </a:solidFill>
                <a:ea typeface="Arial" pitchFamily="-112" charset="0"/>
                <a:cs typeface="Arial" pitchFamily="-112" charset="0"/>
              </a:rPr>
              <a:t>Compensation Plan – </a:t>
            </a:r>
            <a:r>
              <a:rPr lang="en-US" sz="2800">
                <a:solidFill>
                  <a:schemeClr val="bg1"/>
                </a:solidFill>
                <a:ea typeface="Arial" pitchFamily="-112" charset="0"/>
                <a:cs typeface="Arial" pitchFamily="-112" charset="0"/>
              </a:rPr>
              <a:t>Overriding Residual Income</a:t>
            </a:r>
            <a:endParaRPr lang="en-US" sz="3200">
              <a:solidFill>
                <a:schemeClr val="bg1"/>
              </a:solidFill>
              <a:ea typeface="Arial" pitchFamily="-112" charset="0"/>
              <a:cs typeface="Arial" pitchFamily="-112"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cxnSp>
        <p:nvCxnSpPr>
          <p:cNvPr id="52226" name="Straight Connector 43"/>
          <p:cNvCxnSpPr>
            <a:cxnSpLocks noChangeShapeType="1"/>
          </p:cNvCxnSpPr>
          <p:nvPr/>
        </p:nvCxnSpPr>
        <p:spPr bwMode="auto">
          <a:xfrm>
            <a:off x="7313613" y="1481138"/>
            <a:ext cx="977900" cy="304800"/>
          </a:xfrm>
          <a:prstGeom prst="line">
            <a:avLst/>
          </a:prstGeom>
          <a:noFill/>
          <a:ln w="381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2227" name="Straight Connector 32"/>
          <p:cNvCxnSpPr>
            <a:cxnSpLocks noChangeShapeType="1"/>
          </p:cNvCxnSpPr>
          <p:nvPr/>
        </p:nvCxnSpPr>
        <p:spPr bwMode="auto">
          <a:xfrm rot="5400000" flipH="1" flipV="1">
            <a:off x="6036469" y="1802607"/>
            <a:ext cx="311150" cy="277812"/>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2228" name="Straight Connector 39"/>
          <p:cNvCxnSpPr>
            <a:cxnSpLocks noChangeShapeType="1"/>
          </p:cNvCxnSpPr>
          <p:nvPr/>
        </p:nvCxnSpPr>
        <p:spPr bwMode="auto">
          <a:xfrm rot="16200000" flipV="1">
            <a:off x="6301581" y="1815307"/>
            <a:ext cx="309563" cy="254000"/>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2229" name="Straight Connector 40"/>
          <p:cNvCxnSpPr>
            <a:cxnSpLocks noChangeShapeType="1"/>
          </p:cNvCxnSpPr>
          <p:nvPr/>
        </p:nvCxnSpPr>
        <p:spPr bwMode="auto">
          <a:xfrm rot="5400000" flipH="1" flipV="1">
            <a:off x="8000207" y="1812131"/>
            <a:ext cx="309562" cy="276225"/>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2230" name="Straight Connector 41"/>
          <p:cNvCxnSpPr>
            <a:cxnSpLocks noChangeShapeType="1"/>
          </p:cNvCxnSpPr>
          <p:nvPr/>
        </p:nvCxnSpPr>
        <p:spPr bwMode="auto">
          <a:xfrm rot="16200000" flipV="1">
            <a:off x="8264525" y="1824038"/>
            <a:ext cx="307975" cy="254000"/>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2231" name="Straight Connector 30"/>
          <p:cNvCxnSpPr>
            <a:cxnSpLocks noChangeShapeType="1"/>
          </p:cNvCxnSpPr>
          <p:nvPr/>
        </p:nvCxnSpPr>
        <p:spPr bwMode="auto">
          <a:xfrm flipV="1">
            <a:off x="6329363" y="1481138"/>
            <a:ext cx="984250" cy="304800"/>
          </a:xfrm>
          <a:prstGeom prst="line">
            <a:avLst/>
          </a:prstGeom>
          <a:noFill/>
          <a:ln w="381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11" name="Oval 10"/>
          <p:cNvSpPr>
            <a:spLocks noChangeArrowheads="1"/>
          </p:cNvSpPr>
          <p:nvPr/>
        </p:nvSpPr>
        <p:spPr bwMode="auto">
          <a:xfrm>
            <a:off x="6913563" y="1270000"/>
            <a:ext cx="769937" cy="40005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92168" name="Title 1"/>
          <p:cNvSpPr>
            <a:spLocks noGrp="1"/>
          </p:cNvSpPr>
          <p:nvPr>
            <p:ph type="ctrTitle"/>
          </p:nvPr>
        </p:nvSpPr>
        <p:spPr>
          <a:xfrm>
            <a:off x="179388" y="11113"/>
            <a:ext cx="9144000" cy="1470025"/>
          </a:xfrm>
        </p:spPr>
        <p:txBody>
          <a:bodyPr/>
          <a:lstStyle/>
          <a:p>
            <a:pPr algn="l" eaLnBrk="1" hangingPunct="1"/>
            <a:r>
              <a:rPr lang="en-US" sz="3200">
                <a:latin typeface="Arial" pitchFamily="-112" charset="0"/>
                <a:ea typeface="ＭＳ Ｐゴシック" pitchFamily="-112" charset="-128"/>
              </a:rPr>
              <a:t>Compensation Plan – </a:t>
            </a:r>
            <a:r>
              <a:rPr lang="en-US" sz="2800">
                <a:latin typeface="Arial" pitchFamily="-112" charset="0"/>
                <a:ea typeface="ＭＳ Ｐゴシック" pitchFamily="-112" charset="-128"/>
              </a:rPr>
              <a:t>Overriding Residual Income</a:t>
            </a:r>
            <a:endParaRPr lang="en-US" sz="3200">
              <a:latin typeface="Arial" pitchFamily="-112" charset="0"/>
              <a:ea typeface="ＭＳ Ｐゴシック" pitchFamily="-112" charset="-128"/>
            </a:endParaRPr>
          </a:p>
        </p:txBody>
      </p:sp>
      <p:sp>
        <p:nvSpPr>
          <p:cNvPr id="92169" name="TextBox 2"/>
          <p:cNvSpPr txBox="1">
            <a:spLocks noChangeArrowheads="1"/>
          </p:cNvSpPr>
          <p:nvPr/>
        </p:nvSpPr>
        <p:spPr bwMode="auto">
          <a:xfrm>
            <a:off x="650875" y="1281113"/>
            <a:ext cx="1012825" cy="2554287"/>
          </a:xfrm>
          <a:prstGeom prst="rect">
            <a:avLst/>
          </a:prstGeom>
          <a:noFill/>
          <a:ln w="9525">
            <a:noFill/>
            <a:miter lim="800000"/>
            <a:headEnd/>
            <a:tailEnd/>
          </a:ln>
        </p:spPr>
        <p:txBody>
          <a:bodyPr wrap="none">
            <a:prstTxWarp prst="textNoShape">
              <a:avLst/>
            </a:prstTxWarp>
            <a:spAutoFit/>
          </a:bodyPr>
          <a:lstStyle/>
          <a:p>
            <a:pPr algn="r"/>
            <a:r>
              <a:rPr lang="en-US" sz="2000">
                <a:solidFill>
                  <a:schemeClr val="bg1"/>
                </a:solidFill>
              </a:rPr>
              <a:t>You</a:t>
            </a:r>
          </a:p>
          <a:p>
            <a:pPr algn="r"/>
            <a:r>
              <a:rPr lang="en-US" sz="2000">
                <a:solidFill>
                  <a:schemeClr val="bg1"/>
                </a:solidFill>
              </a:rPr>
              <a:t>Level 1</a:t>
            </a:r>
          </a:p>
          <a:p>
            <a:pPr algn="r"/>
            <a:r>
              <a:rPr lang="en-US" sz="2000">
                <a:solidFill>
                  <a:schemeClr val="bg1"/>
                </a:solidFill>
              </a:rPr>
              <a:t>Level 2</a:t>
            </a:r>
          </a:p>
          <a:p>
            <a:pPr algn="r"/>
            <a:r>
              <a:rPr lang="en-US" sz="2000">
                <a:solidFill>
                  <a:schemeClr val="bg1"/>
                </a:solidFill>
              </a:rPr>
              <a:t>Level 3</a:t>
            </a:r>
          </a:p>
          <a:p>
            <a:pPr algn="r"/>
            <a:r>
              <a:rPr lang="en-US" sz="2000">
                <a:solidFill>
                  <a:schemeClr val="bg1"/>
                </a:solidFill>
              </a:rPr>
              <a:t>Level 4</a:t>
            </a:r>
          </a:p>
          <a:p>
            <a:pPr algn="r"/>
            <a:r>
              <a:rPr lang="en-US" sz="2000">
                <a:solidFill>
                  <a:schemeClr val="bg1"/>
                </a:solidFill>
              </a:rPr>
              <a:t>Level 5</a:t>
            </a:r>
          </a:p>
          <a:p>
            <a:pPr algn="r"/>
            <a:r>
              <a:rPr lang="en-US" sz="2000">
                <a:solidFill>
                  <a:schemeClr val="bg1"/>
                </a:solidFill>
              </a:rPr>
              <a:t>Level 6</a:t>
            </a:r>
          </a:p>
          <a:p>
            <a:pPr algn="r"/>
            <a:r>
              <a:rPr lang="en-US" sz="2000">
                <a:solidFill>
                  <a:schemeClr val="bg1"/>
                </a:solidFill>
              </a:rPr>
              <a:t>Level 7</a:t>
            </a:r>
          </a:p>
        </p:txBody>
      </p:sp>
      <p:sp>
        <p:nvSpPr>
          <p:cNvPr id="92170" name="TextBox 3"/>
          <p:cNvSpPr txBox="1">
            <a:spLocks noChangeArrowheads="1"/>
          </p:cNvSpPr>
          <p:nvPr/>
        </p:nvSpPr>
        <p:spPr bwMode="auto">
          <a:xfrm>
            <a:off x="1939925" y="1285875"/>
            <a:ext cx="976313" cy="2554288"/>
          </a:xfrm>
          <a:prstGeom prst="rect">
            <a:avLst/>
          </a:prstGeom>
          <a:noFill/>
          <a:ln w="9525">
            <a:noFill/>
            <a:miter lim="800000"/>
            <a:headEnd/>
            <a:tailEnd/>
          </a:ln>
        </p:spPr>
        <p:txBody>
          <a:bodyPr>
            <a:prstTxWarp prst="textNoShape">
              <a:avLst/>
            </a:prstTxWarp>
            <a:spAutoFit/>
          </a:bodyPr>
          <a:lstStyle/>
          <a:p>
            <a:r>
              <a:rPr lang="en-US" sz="2000">
                <a:solidFill>
                  <a:srgbClr val="BFE400"/>
                </a:solidFill>
              </a:rPr>
              <a:t>1-10%</a:t>
            </a:r>
          </a:p>
          <a:p>
            <a:r>
              <a:rPr lang="en-US" sz="2000">
                <a:solidFill>
                  <a:srgbClr val="BFE400"/>
                </a:solidFill>
              </a:rPr>
              <a:t>¼ %</a:t>
            </a:r>
          </a:p>
          <a:p>
            <a:r>
              <a:rPr lang="en-US" sz="2000">
                <a:solidFill>
                  <a:srgbClr val="BFE400"/>
                </a:solidFill>
              </a:rPr>
              <a:t>¼ %</a:t>
            </a:r>
          </a:p>
          <a:p>
            <a:r>
              <a:rPr lang="en-US" sz="2000">
                <a:solidFill>
                  <a:srgbClr val="BFE400"/>
                </a:solidFill>
              </a:rPr>
              <a:t>¼ %</a:t>
            </a:r>
          </a:p>
          <a:p>
            <a:r>
              <a:rPr lang="en-US" sz="2000">
                <a:solidFill>
                  <a:srgbClr val="BFE400"/>
                </a:solidFill>
              </a:rPr>
              <a:t>½ %</a:t>
            </a:r>
          </a:p>
          <a:p>
            <a:r>
              <a:rPr lang="en-US" sz="2000">
                <a:solidFill>
                  <a:srgbClr val="BFE400"/>
                </a:solidFill>
              </a:rPr>
              <a:t>3%</a:t>
            </a:r>
          </a:p>
          <a:p>
            <a:r>
              <a:rPr lang="en-US" sz="2000">
                <a:solidFill>
                  <a:srgbClr val="BFE400"/>
                </a:solidFill>
              </a:rPr>
              <a:t>5%</a:t>
            </a:r>
          </a:p>
          <a:p>
            <a:r>
              <a:rPr lang="en-US" sz="2000">
                <a:solidFill>
                  <a:srgbClr val="BFE400"/>
                </a:solidFill>
              </a:rPr>
              <a:t>8%</a:t>
            </a:r>
          </a:p>
        </p:txBody>
      </p:sp>
      <p:sp>
        <p:nvSpPr>
          <p:cNvPr id="92171" name="TextBox 5"/>
          <p:cNvSpPr txBox="1">
            <a:spLocks noChangeArrowheads="1"/>
          </p:cNvSpPr>
          <p:nvPr/>
        </p:nvSpPr>
        <p:spPr bwMode="auto">
          <a:xfrm>
            <a:off x="6526213" y="1284288"/>
            <a:ext cx="1539875" cy="2554287"/>
          </a:xfrm>
          <a:prstGeom prst="rect">
            <a:avLst/>
          </a:prstGeom>
          <a:noFill/>
          <a:ln w="9525">
            <a:noFill/>
            <a:miter lim="800000"/>
            <a:headEnd/>
            <a:tailEnd/>
          </a:ln>
        </p:spPr>
        <p:txBody>
          <a:bodyPr>
            <a:prstTxWarp prst="textNoShape">
              <a:avLst/>
            </a:prstTxWarp>
            <a:spAutoFit/>
          </a:bodyPr>
          <a:lstStyle/>
          <a:p>
            <a:pPr algn="ctr"/>
            <a:r>
              <a:rPr lang="en-US" sz="2000">
                <a:solidFill>
                  <a:schemeClr val="bg1"/>
                </a:solidFill>
              </a:rPr>
              <a:t>YOU</a:t>
            </a:r>
          </a:p>
          <a:p>
            <a:pPr algn="ctr"/>
            <a:r>
              <a:rPr lang="en-US" sz="2000">
                <a:solidFill>
                  <a:schemeClr val="bg1"/>
                </a:solidFill>
              </a:rPr>
              <a:t>2 IBOs</a:t>
            </a:r>
          </a:p>
          <a:p>
            <a:pPr algn="ctr"/>
            <a:r>
              <a:rPr lang="en-US" sz="2000">
                <a:solidFill>
                  <a:schemeClr val="bg1"/>
                </a:solidFill>
              </a:rPr>
              <a:t>4 IBOs</a:t>
            </a:r>
          </a:p>
          <a:p>
            <a:pPr algn="ctr"/>
            <a:r>
              <a:rPr lang="en-US" sz="2000">
                <a:solidFill>
                  <a:schemeClr val="bg1"/>
                </a:solidFill>
              </a:rPr>
              <a:t>8 IBOs</a:t>
            </a:r>
          </a:p>
          <a:p>
            <a:pPr algn="ctr"/>
            <a:r>
              <a:rPr lang="en-US" sz="2000">
                <a:solidFill>
                  <a:schemeClr val="bg1"/>
                </a:solidFill>
              </a:rPr>
              <a:t>16 IBOs</a:t>
            </a:r>
          </a:p>
          <a:p>
            <a:pPr algn="ctr"/>
            <a:r>
              <a:rPr lang="en-US" sz="2000">
                <a:solidFill>
                  <a:schemeClr val="bg1"/>
                </a:solidFill>
              </a:rPr>
              <a:t>32 IBOs</a:t>
            </a:r>
          </a:p>
          <a:p>
            <a:pPr algn="ctr"/>
            <a:r>
              <a:rPr lang="en-US" sz="2000">
                <a:solidFill>
                  <a:schemeClr val="bg1"/>
                </a:solidFill>
              </a:rPr>
              <a:t>64 IBOs</a:t>
            </a:r>
          </a:p>
          <a:p>
            <a:pPr algn="ctr"/>
            <a:r>
              <a:rPr lang="en-US" sz="2000">
                <a:solidFill>
                  <a:schemeClr val="bg1"/>
                </a:solidFill>
              </a:rPr>
              <a:t>128 IBOs</a:t>
            </a:r>
          </a:p>
        </p:txBody>
      </p:sp>
      <p:cxnSp>
        <p:nvCxnSpPr>
          <p:cNvPr id="52237" name="Straight Arrow Connector 12"/>
          <p:cNvCxnSpPr>
            <a:cxnSpLocks noChangeShapeType="1"/>
          </p:cNvCxnSpPr>
          <p:nvPr/>
        </p:nvCxnSpPr>
        <p:spPr bwMode="auto">
          <a:xfrm>
            <a:off x="2916238" y="1481138"/>
            <a:ext cx="36099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14" name="Oval 13"/>
          <p:cNvSpPr>
            <a:spLocks noChangeArrowheads="1"/>
          </p:cNvSpPr>
          <p:nvPr/>
        </p:nvSpPr>
        <p:spPr bwMode="auto">
          <a:xfrm>
            <a:off x="6459538" y="1968500"/>
            <a:ext cx="254000" cy="255588"/>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5" name="Oval 14"/>
          <p:cNvSpPr>
            <a:spLocks noChangeArrowheads="1"/>
          </p:cNvSpPr>
          <p:nvPr/>
        </p:nvSpPr>
        <p:spPr bwMode="auto">
          <a:xfrm>
            <a:off x="5929313" y="1968500"/>
            <a:ext cx="255587" cy="255588"/>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6" name="Oval 15"/>
          <p:cNvSpPr>
            <a:spLocks noChangeArrowheads="1"/>
          </p:cNvSpPr>
          <p:nvPr/>
        </p:nvSpPr>
        <p:spPr bwMode="auto">
          <a:xfrm>
            <a:off x="8435975" y="1981200"/>
            <a:ext cx="255588"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7" name="Oval 16"/>
          <p:cNvSpPr>
            <a:spLocks noChangeArrowheads="1"/>
          </p:cNvSpPr>
          <p:nvPr/>
        </p:nvSpPr>
        <p:spPr bwMode="auto">
          <a:xfrm>
            <a:off x="7907338" y="1981200"/>
            <a:ext cx="254000"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9" name="Oval 18"/>
          <p:cNvSpPr>
            <a:spLocks noChangeArrowheads="1"/>
          </p:cNvSpPr>
          <p:nvPr/>
        </p:nvSpPr>
        <p:spPr bwMode="auto">
          <a:xfrm>
            <a:off x="6200775" y="1663700"/>
            <a:ext cx="254000"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20" name="Oval 19"/>
          <p:cNvSpPr>
            <a:spLocks noChangeArrowheads="1"/>
          </p:cNvSpPr>
          <p:nvPr/>
        </p:nvSpPr>
        <p:spPr bwMode="auto">
          <a:xfrm>
            <a:off x="8162925" y="1651000"/>
            <a:ext cx="255588"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cxnSp>
        <p:nvCxnSpPr>
          <p:cNvPr id="52244" name="Straight Arrow Connector 25"/>
          <p:cNvCxnSpPr>
            <a:cxnSpLocks noChangeShapeType="1"/>
          </p:cNvCxnSpPr>
          <p:nvPr/>
        </p:nvCxnSpPr>
        <p:spPr bwMode="auto">
          <a:xfrm rot="5400000">
            <a:off x="5530057" y="3036094"/>
            <a:ext cx="1600200" cy="1587"/>
          </a:xfrm>
          <a:prstGeom prst="straightConnector1">
            <a:avLst/>
          </a:prstGeom>
          <a:noFill/>
          <a:ln w="41275">
            <a:solidFill>
              <a:srgbClr val="BFE400"/>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2245" name="Straight Arrow Connector 26"/>
          <p:cNvCxnSpPr>
            <a:cxnSpLocks noChangeShapeType="1"/>
          </p:cNvCxnSpPr>
          <p:nvPr/>
        </p:nvCxnSpPr>
        <p:spPr bwMode="auto">
          <a:xfrm rot="5400000">
            <a:off x="7491413" y="3035300"/>
            <a:ext cx="1601788" cy="1587"/>
          </a:xfrm>
          <a:prstGeom prst="straightConnector1">
            <a:avLst/>
          </a:prstGeom>
          <a:noFill/>
          <a:ln w="41275">
            <a:solidFill>
              <a:srgbClr val="BFE400"/>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2246" name="Straight Arrow Connector 28"/>
          <p:cNvCxnSpPr>
            <a:cxnSpLocks noChangeShapeType="1"/>
          </p:cNvCxnSpPr>
          <p:nvPr/>
        </p:nvCxnSpPr>
        <p:spPr bwMode="auto">
          <a:xfrm>
            <a:off x="2916238" y="1785938"/>
            <a:ext cx="30130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2247" name="Straight Arrow Connector 31"/>
          <p:cNvCxnSpPr>
            <a:cxnSpLocks noChangeShapeType="1"/>
          </p:cNvCxnSpPr>
          <p:nvPr/>
        </p:nvCxnSpPr>
        <p:spPr bwMode="auto">
          <a:xfrm flipV="1">
            <a:off x="2916238" y="2105025"/>
            <a:ext cx="2740025" cy="0"/>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92183" name="TextBox 9"/>
          <p:cNvSpPr txBox="1">
            <a:spLocks noChangeArrowheads="1"/>
          </p:cNvSpPr>
          <p:nvPr/>
        </p:nvSpPr>
        <p:spPr bwMode="auto">
          <a:xfrm>
            <a:off x="179388" y="5553075"/>
            <a:ext cx="7526337" cy="954088"/>
          </a:xfrm>
          <a:prstGeom prst="rect">
            <a:avLst/>
          </a:prstGeom>
          <a:noFill/>
          <a:ln w="9525">
            <a:noFill/>
            <a:miter lim="800000"/>
            <a:headEnd/>
            <a:tailEnd/>
          </a:ln>
        </p:spPr>
        <p:txBody>
          <a:bodyPr>
            <a:prstTxWarp prst="textNoShape">
              <a:avLst/>
            </a:prstTxWarp>
            <a:spAutoFit/>
          </a:bodyPr>
          <a:lstStyle/>
          <a:p>
            <a:r>
              <a:rPr lang="en-US" sz="1400">
                <a:solidFill>
                  <a:srgbClr val="FFFFFF"/>
                </a:solidFill>
              </a:rPr>
              <a:t>The hypothetical used in this presentation are for illustrative purposes only and not meant to imply that they are typical.  Success as an ACN Independent Business Owner is not guaranteed, but rather influenced by an individual</a:t>
            </a:r>
            <a:r>
              <a:rPr lang="ja-JP" altLang="en-US" sz="1400">
                <a:solidFill>
                  <a:srgbClr val="FFFFFF"/>
                </a:solidFill>
              </a:rPr>
              <a:t>’</a:t>
            </a:r>
            <a:r>
              <a:rPr lang="en-US" altLang="ja-JP" sz="1400">
                <a:solidFill>
                  <a:srgbClr val="FFFFFF"/>
                </a:solidFill>
              </a:rPr>
              <a:t>s specific efforts.  Not all IBOs make a profit and no one can be guaranteed success as an ACN IBO.</a:t>
            </a:r>
            <a:endParaRPr lang="en-US" sz="1400">
              <a:solidFill>
                <a:srgbClr val="FFFFFF"/>
              </a:solidFill>
            </a:endParaRPr>
          </a:p>
        </p:txBody>
      </p:sp>
      <p:sp>
        <p:nvSpPr>
          <p:cNvPr id="92184" name="Rectangle 29"/>
          <p:cNvSpPr>
            <a:spLocks noChangeArrowheads="1"/>
          </p:cNvSpPr>
          <p:nvPr/>
        </p:nvSpPr>
        <p:spPr bwMode="auto">
          <a:xfrm>
            <a:off x="249238" y="3937000"/>
            <a:ext cx="6205537" cy="1362075"/>
          </a:xfrm>
          <a:prstGeom prst="rect">
            <a:avLst/>
          </a:prstGeom>
          <a:noFill/>
          <a:ln w="9525">
            <a:noFill/>
            <a:miter lim="800000"/>
            <a:headEnd/>
            <a:tailEnd/>
          </a:ln>
        </p:spPr>
        <p:txBody>
          <a:bodyPr>
            <a:prstTxWarp prst="textNoShape">
              <a:avLst/>
            </a:prstTxWarp>
            <a:spAutoFit/>
          </a:bodyPr>
          <a:lstStyle/>
          <a:p>
            <a:r>
              <a:rPr lang="en-US" b="1">
                <a:solidFill>
                  <a:srgbClr val="FFFFFF"/>
                </a:solidFill>
              </a:rPr>
              <a:t>Assuming each IBO acquires customers  totaling </a:t>
            </a:r>
            <a:r>
              <a:rPr lang="en-US" b="1">
                <a:solidFill>
                  <a:schemeClr val="bg1"/>
                </a:solidFill>
              </a:rPr>
              <a:t>10 services with an </a:t>
            </a:r>
            <a:r>
              <a:rPr lang="en-US" b="1">
                <a:solidFill>
                  <a:srgbClr val="FFFFFF"/>
                </a:solidFill>
              </a:rPr>
              <a:t>average monthly bill of $40</a:t>
            </a:r>
          </a:p>
          <a:p>
            <a:endParaRPr lang="en-US" sz="1000">
              <a:solidFill>
                <a:srgbClr val="FFFFFF"/>
              </a:solidFill>
            </a:endParaRPr>
          </a:p>
        </p:txBody>
      </p:sp>
      <p:sp>
        <p:nvSpPr>
          <p:cNvPr id="92185" name="Rectangle 33"/>
          <p:cNvSpPr>
            <a:spLocks noChangeArrowheads="1"/>
          </p:cNvSpPr>
          <p:nvPr/>
        </p:nvSpPr>
        <p:spPr bwMode="auto">
          <a:xfrm>
            <a:off x="6086475" y="3951288"/>
            <a:ext cx="2605088" cy="1200150"/>
          </a:xfrm>
          <a:prstGeom prst="rect">
            <a:avLst/>
          </a:prstGeom>
          <a:noFill/>
          <a:ln w="9525">
            <a:noFill/>
            <a:miter lim="800000"/>
            <a:headEnd/>
            <a:tailEnd/>
          </a:ln>
        </p:spPr>
        <p:txBody>
          <a:bodyPr>
            <a:prstTxWarp prst="textNoShape">
              <a:avLst/>
            </a:prstTxWarp>
            <a:spAutoFit/>
          </a:bodyPr>
          <a:lstStyle/>
          <a:p>
            <a:pPr algn="ctr"/>
            <a:r>
              <a:rPr lang="en-US" sz="1800" b="1">
                <a:solidFill>
                  <a:srgbClr val="BFE400"/>
                </a:solidFill>
              </a:rPr>
              <a:t>Monthly Residual </a:t>
            </a:r>
            <a:br>
              <a:rPr lang="en-US" sz="1800" b="1">
                <a:solidFill>
                  <a:srgbClr val="BFE400"/>
                </a:solidFill>
              </a:rPr>
            </a:br>
            <a:r>
              <a:rPr lang="en-US" sz="1800" b="1">
                <a:solidFill>
                  <a:srgbClr val="BFE400"/>
                </a:solidFill>
              </a:rPr>
              <a:t>Income would be:</a:t>
            </a:r>
          </a:p>
          <a:p>
            <a:pPr algn="ctr"/>
            <a:r>
              <a:rPr lang="en-US" sz="3600" b="1">
                <a:solidFill>
                  <a:srgbClr val="BFE400"/>
                </a:solidFill>
              </a:rPr>
              <a:t>$5,800+</a:t>
            </a:r>
            <a:endParaRPr lang="en-US" sz="1800" b="1">
              <a:solidFill>
                <a:srgbClr val="FFFFFF"/>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cxnSp>
        <p:nvCxnSpPr>
          <p:cNvPr id="53250" name="Straight Connector 43"/>
          <p:cNvCxnSpPr>
            <a:cxnSpLocks noChangeShapeType="1"/>
          </p:cNvCxnSpPr>
          <p:nvPr/>
        </p:nvCxnSpPr>
        <p:spPr bwMode="auto">
          <a:xfrm>
            <a:off x="7313613" y="1481138"/>
            <a:ext cx="977900" cy="304800"/>
          </a:xfrm>
          <a:prstGeom prst="line">
            <a:avLst/>
          </a:prstGeom>
          <a:noFill/>
          <a:ln w="381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3251" name="Straight Connector 32"/>
          <p:cNvCxnSpPr>
            <a:cxnSpLocks noChangeShapeType="1"/>
          </p:cNvCxnSpPr>
          <p:nvPr/>
        </p:nvCxnSpPr>
        <p:spPr bwMode="auto">
          <a:xfrm rot="5400000" flipH="1" flipV="1">
            <a:off x="6036469" y="1802607"/>
            <a:ext cx="311150" cy="277812"/>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3252" name="Straight Connector 39"/>
          <p:cNvCxnSpPr>
            <a:cxnSpLocks noChangeShapeType="1"/>
          </p:cNvCxnSpPr>
          <p:nvPr/>
        </p:nvCxnSpPr>
        <p:spPr bwMode="auto">
          <a:xfrm rot="16200000" flipV="1">
            <a:off x="6301581" y="1815307"/>
            <a:ext cx="309563" cy="254000"/>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3253" name="Straight Connector 40"/>
          <p:cNvCxnSpPr>
            <a:cxnSpLocks noChangeShapeType="1"/>
          </p:cNvCxnSpPr>
          <p:nvPr/>
        </p:nvCxnSpPr>
        <p:spPr bwMode="auto">
          <a:xfrm rot="5400000" flipH="1" flipV="1">
            <a:off x="8000207" y="1812131"/>
            <a:ext cx="309562" cy="276225"/>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3254" name="Straight Connector 41"/>
          <p:cNvCxnSpPr>
            <a:cxnSpLocks noChangeShapeType="1"/>
          </p:cNvCxnSpPr>
          <p:nvPr/>
        </p:nvCxnSpPr>
        <p:spPr bwMode="auto">
          <a:xfrm rot="16200000" flipV="1">
            <a:off x="8264525" y="1824038"/>
            <a:ext cx="307975" cy="254000"/>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3255" name="Straight Connector 30"/>
          <p:cNvCxnSpPr>
            <a:cxnSpLocks noChangeShapeType="1"/>
          </p:cNvCxnSpPr>
          <p:nvPr/>
        </p:nvCxnSpPr>
        <p:spPr bwMode="auto">
          <a:xfrm flipV="1">
            <a:off x="6329363" y="1481138"/>
            <a:ext cx="984250" cy="304800"/>
          </a:xfrm>
          <a:prstGeom prst="line">
            <a:avLst/>
          </a:prstGeom>
          <a:noFill/>
          <a:ln w="38100">
            <a:solidFill>
              <a:schemeClr val="accent1"/>
            </a:solidFill>
            <a:round/>
            <a:headEnd/>
            <a:tailEn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11" name="Oval 10"/>
          <p:cNvSpPr>
            <a:spLocks noChangeArrowheads="1"/>
          </p:cNvSpPr>
          <p:nvPr/>
        </p:nvSpPr>
        <p:spPr bwMode="auto">
          <a:xfrm>
            <a:off x="6913563" y="1270000"/>
            <a:ext cx="769937" cy="40005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93192" name="TextBox 2"/>
          <p:cNvSpPr txBox="1">
            <a:spLocks noChangeArrowheads="1"/>
          </p:cNvSpPr>
          <p:nvPr/>
        </p:nvSpPr>
        <p:spPr bwMode="auto">
          <a:xfrm>
            <a:off x="650875" y="1281113"/>
            <a:ext cx="1012825" cy="2554287"/>
          </a:xfrm>
          <a:prstGeom prst="rect">
            <a:avLst/>
          </a:prstGeom>
          <a:noFill/>
          <a:ln w="9525">
            <a:noFill/>
            <a:miter lim="800000"/>
            <a:headEnd/>
            <a:tailEnd/>
          </a:ln>
        </p:spPr>
        <p:txBody>
          <a:bodyPr wrap="none">
            <a:prstTxWarp prst="textNoShape">
              <a:avLst/>
            </a:prstTxWarp>
            <a:spAutoFit/>
          </a:bodyPr>
          <a:lstStyle/>
          <a:p>
            <a:pPr algn="r"/>
            <a:r>
              <a:rPr lang="en-US" sz="2000">
                <a:solidFill>
                  <a:schemeClr val="bg1"/>
                </a:solidFill>
              </a:rPr>
              <a:t>You</a:t>
            </a:r>
          </a:p>
          <a:p>
            <a:pPr algn="r"/>
            <a:r>
              <a:rPr lang="en-US" sz="2000">
                <a:solidFill>
                  <a:schemeClr val="bg1"/>
                </a:solidFill>
              </a:rPr>
              <a:t>Level 1</a:t>
            </a:r>
          </a:p>
          <a:p>
            <a:pPr algn="r"/>
            <a:r>
              <a:rPr lang="en-US" sz="2000">
                <a:solidFill>
                  <a:schemeClr val="bg1"/>
                </a:solidFill>
              </a:rPr>
              <a:t>Level 2</a:t>
            </a:r>
          </a:p>
          <a:p>
            <a:pPr algn="r"/>
            <a:r>
              <a:rPr lang="en-US" sz="2000">
                <a:solidFill>
                  <a:schemeClr val="bg1"/>
                </a:solidFill>
              </a:rPr>
              <a:t>Level 3</a:t>
            </a:r>
          </a:p>
          <a:p>
            <a:pPr algn="r"/>
            <a:r>
              <a:rPr lang="en-US" sz="2000">
                <a:solidFill>
                  <a:schemeClr val="bg1"/>
                </a:solidFill>
              </a:rPr>
              <a:t>Level 4</a:t>
            </a:r>
          </a:p>
          <a:p>
            <a:pPr algn="r"/>
            <a:r>
              <a:rPr lang="en-US" sz="2000">
                <a:solidFill>
                  <a:schemeClr val="bg1"/>
                </a:solidFill>
              </a:rPr>
              <a:t>Level 5</a:t>
            </a:r>
          </a:p>
          <a:p>
            <a:pPr algn="r"/>
            <a:r>
              <a:rPr lang="en-US" sz="2000">
                <a:solidFill>
                  <a:schemeClr val="bg1"/>
                </a:solidFill>
              </a:rPr>
              <a:t>Level 6</a:t>
            </a:r>
          </a:p>
          <a:p>
            <a:pPr algn="r"/>
            <a:r>
              <a:rPr lang="en-US" sz="2000">
                <a:solidFill>
                  <a:schemeClr val="bg1"/>
                </a:solidFill>
              </a:rPr>
              <a:t>Level 7</a:t>
            </a:r>
          </a:p>
        </p:txBody>
      </p:sp>
      <p:sp>
        <p:nvSpPr>
          <p:cNvPr id="93193" name="TextBox 3"/>
          <p:cNvSpPr txBox="1">
            <a:spLocks noChangeArrowheads="1"/>
          </p:cNvSpPr>
          <p:nvPr/>
        </p:nvSpPr>
        <p:spPr bwMode="auto">
          <a:xfrm>
            <a:off x="1939925" y="1285875"/>
            <a:ext cx="976313" cy="2554288"/>
          </a:xfrm>
          <a:prstGeom prst="rect">
            <a:avLst/>
          </a:prstGeom>
          <a:noFill/>
          <a:ln w="9525">
            <a:noFill/>
            <a:miter lim="800000"/>
            <a:headEnd/>
            <a:tailEnd/>
          </a:ln>
        </p:spPr>
        <p:txBody>
          <a:bodyPr>
            <a:prstTxWarp prst="textNoShape">
              <a:avLst/>
            </a:prstTxWarp>
            <a:spAutoFit/>
          </a:bodyPr>
          <a:lstStyle/>
          <a:p>
            <a:r>
              <a:rPr lang="en-US" sz="2000">
                <a:solidFill>
                  <a:srgbClr val="BFE400"/>
                </a:solidFill>
              </a:rPr>
              <a:t>1-10%</a:t>
            </a:r>
          </a:p>
          <a:p>
            <a:r>
              <a:rPr lang="en-US" sz="2000">
                <a:solidFill>
                  <a:srgbClr val="BFE400"/>
                </a:solidFill>
              </a:rPr>
              <a:t>¼ %</a:t>
            </a:r>
          </a:p>
          <a:p>
            <a:r>
              <a:rPr lang="en-US" sz="2000">
                <a:solidFill>
                  <a:srgbClr val="BFE400"/>
                </a:solidFill>
              </a:rPr>
              <a:t>¼ %</a:t>
            </a:r>
          </a:p>
          <a:p>
            <a:r>
              <a:rPr lang="en-US" sz="2000">
                <a:solidFill>
                  <a:srgbClr val="BFE400"/>
                </a:solidFill>
              </a:rPr>
              <a:t>¼ %</a:t>
            </a:r>
          </a:p>
          <a:p>
            <a:r>
              <a:rPr lang="en-US" sz="2000">
                <a:solidFill>
                  <a:srgbClr val="BFE400"/>
                </a:solidFill>
              </a:rPr>
              <a:t>½ %</a:t>
            </a:r>
          </a:p>
          <a:p>
            <a:r>
              <a:rPr lang="en-US" sz="2000">
                <a:solidFill>
                  <a:srgbClr val="BFE400"/>
                </a:solidFill>
              </a:rPr>
              <a:t>3%</a:t>
            </a:r>
          </a:p>
          <a:p>
            <a:r>
              <a:rPr lang="en-US" sz="2000">
                <a:solidFill>
                  <a:srgbClr val="BFE400"/>
                </a:solidFill>
              </a:rPr>
              <a:t>5%</a:t>
            </a:r>
          </a:p>
          <a:p>
            <a:r>
              <a:rPr lang="en-US" sz="2000">
                <a:solidFill>
                  <a:srgbClr val="BFE400"/>
                </a:solidFill>
              </a:rPr>
              <a:t>8%</a:t>
            </a:r>
          </a:p>
        </p:txBody>
      </p:sp>
      <p:sp>
        <p:nvSpPr>
          <p:cNvPr id="93194" name="TextBox 5"/>
          <p:cNvSpPr txBox="1">
            <a:spLocks noChangeArrowheads="1"/>
          </p:cNvSpPr>
          <p:nvPr/>
        </p:nvSpPr>
        <p:spPr bwMode="auto">
          <a:xfrm>
            <a:off x="6526213" y="1284288"/>
            <a:ext cx="1539875" cy="2554287"/>
          </a:xfrm>
          <a:prstGeom prst="rect">
            <a:avLst/>
          </a:prstGeom>
          <a:noFill/>
          <a:ln w="9525">
            <a:noFill/>
            <a:miter lim="800000"/>
            <a:headEnd/>
            <a:tailEnd/>
          </a:ln>
        </p:spPr>
        <p:txBody>
          <a:bodyPr>
            <a:prstTxWarp prst="textNoShape">
              <a:avLst/>
            </a:prstTxWarp>
            <a:spAutoFit/>
          </a:bodyPr>
          <a:lstStyle/>
          <a:p>
            <a:pPr algn="ctr"/>
            <a:r>
              <a:rPr lang="en-US" sz="2000">
                <a:solidFill>
                  <a:schemeClr val="bg1"/>
                </a:solidFill>
              </a:rPr>
              <a:t>YOU</a:t>
            </a:r>
          </a:p>
          <a:p>
            <a:pPr algn="ctr"/>
            <a:r>
              <a:rPr lang="en-US" sz="2000">
                <a:solidFill>
                  <a:schemeClr val="bg1"/>
                </a:solidFill>
              </a:rPr>
              <a:t>2 IBOs</a:t>
            </a:r>
          </a:p>
          <a:p>
            <a:pPr algn="ctr"/>
            <a:r>
              <a:rPr lang="en-US" sz="2000">
                <a:solidFill>
                  <a:schemeClr val="bg1"/>
                </a:solidFill>
              </a:rPr>
              <a:t>4 IBOs</a:t>
            </a:r>
          </a:p>
          <a:p>
            <a:pPr algn="ctr"/>
            <a:r>
              <a:rPr lang="en-US" sz="2000">
                <a:solidFill>
                  <a:schemeClr val="bg1"/>
                </a:solidFill>
              </a:rPr>
              <a:t>8 IBOs</a:t>
            </a:r>
          </a:p>
          <a:p>
            <a:pPr algn="ctr"/>
            <a:r>
              <a:rPr lang="en-US" sz="2000">
                <a:solidFill>
                  <a:schemeClr val="bg1"/>
                </a:solidFill>
              </a:rPr>
              <a:t>16 IBOs</a:t>
            </a:r>
          </a:p>
          <a:p>
            <a:pPr algn="ctr"/>
            <a:r>
              <a:rPr lang="en-US" sz="2000">
                <a:solidFill>
                  <a:schemeClr val="bg1"/>
                </a:solidFill>
              </a:rPr>
              <a:t>32 IBOs</a:t>
            </a:r>
          </a:p>
          <a:p>
            <a:pPr algn="ctr"/>
            <a:r>
              <a:rPr lang="en-US" sz="2000">
                <a:solidFill>
                  <a:schemeClr val="bg1"/>
                </a:solidFill>
              </a:rPr>
              <a:t>64 IBOs</a:t>
            </a:r>
          </a:p>
          <a:p>
            <a:pPr algn="ctr"/>
            <a:r>
              <a:rPr lang="en-US" sz="2000">
                <a:solidFill>
                  <a:schemeClr val="bg1"/>
                </a:solidFill>
              </a:rPr>
              <a:t>128 IBOs</a:t>
            </a:r>
          </a:p>
        </p:txBody>
      </p:sp>
      <p:sp>
        <p:nvSpPr>
          <p:cNvPr id="93195" name="TextBox 7"/>
          <p:cNvSpPr txBox="1">
            <a:spLocks noChangeArrowheads="1"/>
          </p:cNvSpPr>
          <p:nvPr/>
        </p:nvSpPr>
        <p:spPr bwMode="auto">
          <a:xfrm>
            <a:off x="0" y="4408488"/>
            <a:ext cx="9144000" cy="1568450"/>
          </a:xfrm>
          <a:prstGeom prst="rect">
            <a:avLst/>
          </a:prstGeom>
          <a:noFill/>
          <a:ln w="9525">
            <a:noFill/>
            <a:miter lim="800000"/>
            <a:headEnd/>
            <a:tailEnd/>
          </a:ln>
        </p:spPr>
        <p:txBody>
          <a:bodyPr>
            <a:prstTxWarp prst="textNoShape">
              <a:avLst/>
            </a:prstTxWarp>
            <a:spAutoFit/>
          </a:bodyPr>
          <a:lstStyle/>
          <a:p>
            <a:pPr algn="ctr"/>
            <a:r>
              <a:rPr lang="en-US" sz="3200" b="1">
                <a:solidFill>
                  <a:srgbClr val="BFE400"/>
                </a:solidFill>
              </a:rPr>
              <a:t>You need 40 personal customer points to be QUALIFIED to receive residual income through all SEVEN levels</a:t>
            </a:r>
          </a:p>
        </p:txBody>
      </p:sp>
      <p:cxnSp>
        <p:nvCxnSpPr>
          <p:cNvPr id="53261" name="Straight Arrow Connector 12"/>
          <p:cNvCxnSpPr>
            <a:cxnSpLocks noChangeShapeType="1"/>
          </p:cNvCxnSpPr>
          <p:nvPr/>
        </p:nvCxnSpPr>
        <p:spPr bwMode="auto">
          <a:xfrm>
            <a:off x="2916238" y="1481138"/>
            <a:ext cx="36099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14" name="Oval 13"/>
          <p:cNvSpPr>
            <a:spLocks noChangeArrowheads="1"/>
          </p:cNvSpPr>
          <p:nvPr/>
        </p:nvSpPr>
        <p:spPr bwMode="auto">
          <a:xfrm>
            <a:off x="6459538" y="1968500"/>
            <a:ext cx="254000" cy="255588"/>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5" name="Oval 14"/>
          <p:cNvSpPr>
            <a:spLocks noChangeArrowheads="1"/>
          </p:cNvSpPr>
          <p:nvPr/>
        </p:nvSpPr>
        <p:spPr bwMode="auto">
          <a:xfrm>
            <a:off x="5929313" y="1968500"/>
            <a:ext cx="255587" cy="255588"/>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6" name="Oval 15"/>
          <p:cNvSpPr>
            <a:spLocks noChangeArrowheads="1"/>
          </p:cNvSpPr>
          <p:nvPr/>
        </p:nvSpPr>
        <p:spPr bwMode="auto">
          <a:xfrm>
            <a:off x="8435975" y="1981200"/>
            <a:ext cx="255588"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7" name="Oval 16"/>
          <p:cNvSpPr>
            <a:spLocks noChangeArrowheads="1"/>
          </p:cNvSpPr>
          <p:nvPr/>
        </p:nvSpPr>
        <p:spPr bwMode="auto">
          <a:xfrm>
            <a:off x="7907338" y="1981200"/>
            <a:ext cx="254000"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19" name="Oval 18"/>
          <p:cNvSpPr>
            <a:spLocks noChangeArrowheads="1"/>
          </p:cNvSpPr>
          <p:nvPr/>
        </p:nvSpPr>
        <p:spPr bwMode="auto">
          <a:xfrm>
            <a:off x="6200775" y="1663700"/>
            <a:ext cx="254000"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sp>
        <p:nvSpPr>
          <p:cNvPr id="20" name="Oval 19"/>
          <p:cNvSpPr>
            <a:spLocks noChangeArrowheads="1"/>
          </p:cNvSpPr>
          <p:nvPr/>
        </p:nvSpPr>
        <p:spPr bwMode="auto">
          <a:xfrm>
            <a:off x="8162925" y="1651000"/>
            <a:ext cx="255588" cy="254000"/>
          </a:xfrm>
          <a:prstGeom prst="ellipse">
            <a:avLst/>
          </a:prstGeom>
          <a:gradFill rotWithShape="1">
            <a:gsLst>
              <a:gs pos="0">
                <a:srgbClr val="9BC1FF"/>
              </a:gs>
              <a:gs pos="100000">
                <a:srgbClr val="3F80CD"/>
              </a:gs>
            </a:gsLst>
            <a:lin ang="5400000"/>
          </a:gradFill>
          <a:ln w="9525">
            <a:solidFill>
              <a:srgbClr val="4A7EBB"/>
            </a:solid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Geneva" pitchFamily="34" charset="-128"/>
            </a:endParaRPr>
          </a:p>
        </p:txBody>
      </p:sp>
      <p:cxnSp>
        <p:nvCxnSpPr>
          <p:cNvPr id="53268" name="Straight Arrow Connector 25"/>
          <p:cNvCxnSpPr>
            <a:cxnSpLocks noChangeShapeType="1"/>
          </p:cNvCxnSpPr>
          <p:nvPr/>
        </p:nvCxnSpPr>
        <p:spPr bwMode="auto">
          <a:xfrm rot="5400000">
            <a:off x="5530057" y="3036094"/>
            <a:ext cx="1600200" cy="1587"/>
          </a:xfrm>
          <a:prstGeom prst="straightConnector1">
            <a:avLst/>
          </a:prstGeom>
          <a:noFill/>
          <a:ln w="41275">
            <a:solidFill>
              <a:srgbClr val="BFE400"/>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3269" name="Straight Arrow Connector 26"/>
          <p:cNvCxnSpPr>
            <a:cxnSpLocks noChangeShapeType="1"/>
          </p:cNvCxnSpPr>
          <p:nvPr/>
        </p:nvCxnSpPr>
        <p:spPr bwMode="auto">
          <a:xfrm rot="5400000">
            <a:off x="7491413" y="3035300"/>
            <a:ext cx="1601788" cy="1587"/>
          </a:xfrm>
          <a:prstGeom prst="straightConnector1">
            <a:avLst/>
          </a:prstGeom>
          <a:noFill/>
          <a:ln w="41275">
            <a:solidFill>
              <a:srgbClr val="BFE400"/>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
        <p:nvSpPr>
          <p:cNvPr id="93205" name="Title 1"/>
          <p:cNvSpPr>
            <a:spLocks noGrp="1"/>
          </p:cNvSpPr>
          <p:nvPr>
            <p:ph type="ctrTitle"/>
          </p:nvPr>
        </p:nvSpPr>
        <p:spPr>
          <a:xfrm>
            <a:off x="179388" y="11113"/>
            <a:ext cx="9144000" cy="1470025"/>
          </a:xfrm>
        </p:spPr>
        <p:txBody>
          <a:bodyPr/>
          <a:lstStyle/>
          <a:p>
            <a:pPr algn="l" eaLnBrk="1" hangingPunct="1"/>
            <a:r>
              <a:rPr lang="en-US" sz="3200">
                <a:latin typeface="Arial" pitchFamily="-112" charset="0"/>
                <a:ea typeface="ＭＳ Ｐゴシック" pitchFamily="-112" charset="-128"/>
              </a:rPr>
              <a:t>Compensation Plan – </a:t>
            </a:r>
            <a:r>
              <a:rPr lang="en-US" sz="2800">
                <a:latin typeface="Arial" pitchFamily="-112" charset="0"/>
                <a:ea typeface="ＭＳ Ｐゴシック" pitchFamily="-112" charset="-128"/>
              </a:rPr>
              <a:t>Overriding Residual Income</a:t>
            </a:r>
            <a:endParaRPr lang="en-US" sz="3200">
              <a:latin typeface="Arial" pitchFamily="-112" charset="0"/>
              <a:ea typeface="ＭＳ Ｐゴシック" pitchFamily="-112" charset="-128"/>
            </a:endParaRPr>
          </a:p>
        </p:txBody>
      </p:sp>
      <p:cxnSp>
        <p:nvCxnSpPr>
          <p:cNvPr id="53271" name="Straight Arrow Connector 31"/>
          <p:cNvCxnSpPr>
            <a:cxnSpLocks noChangeShapeType="1"/>
          </p:cNvCxnSpPr>
          <p:nvPr/>
        </p:nvCxnSpPr>
        <p:spPr bwMode="auto">
          <a:xfrm>
            <a:off x="2916238" y="1785938"/>
            <a:ext cx="3013075" cy="1587"/>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cxnSp>
        <p:nvCxnSpPr>
          <p:cNvPr id="53272" name="Straight Arrow Connector 33"/>
          <p:cNvCxnSpPr>
            <a:cxnSpLocks noChangeShapeType="1"/>
          </p:cNvCxnSpPr>
          <p:nvPr/>
        </p:nvCxnSpPr>
        <p:spPr bwMode="auto">
          <a:xfrm flipV="1">
            <a:off x="2916238" y="2105025"/>
            <a:ext cx="2740025" cy="0"/>
          </a:xfrm>
          <a:prstGeom prst="straightConnector1">
            <a:avLst/>
          </a:prstGeom>
          <a:noFill/>
          <a:ln w="41275">
            <a:solidFill>
              <a:srgbClr val="FFFFFF"/>
            </a:solidFill>
            <a:round/>
            <a:headEnd/>
            <a:tailEnd type="arrow" w="med" len="med"/>
          </a:ln>
          <a:effectLst>
            <a:outerShdw blurRad="63500" dist="20000" dir="5400000" rotWithShape="0">
              <a:srgbClr val="000000">
                <a:alpha val="37999"/>
              </a:srgbClr>
            </a:outerShdw>
          </a:effectLst>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noFill/>
              </a14:hiddenFill>
            </a:ext>
          </a:extLst>
        </p:spPr>
      </p:cxn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5234"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
        <p:nvSpPr>
          <p:cNvPr id="4" name="TextBox 3"/>
          <p:cNvSpPr txBox="1"/>
          <p:nvPr/>
        </p:nvSpPr>
        <p:spPr>
          <a:xfrm>
            <a:off x="1525718" y="2713100"/>
            <a:ext cx="2300948" cy="1569660"/>
          </a:xfrm>
          <a:prstGeom prst="rect">
            <a:avLst/>
          </a:prstGeom>
          <a:noFill/>
        </p:spPr>
        <p:txBody>
          <a:bodyPr wrap="square" rtlCol="0">
            <a:spAutoFit/>
          </a:bodyPr>
          <a:lstStyle/>
          <a:p>
            <a:r>
              <a:rPr lang="en-US" u="sng" dirty="0" smtClean="0">
                <a:solidFill>
                  <a:schemeClr val="bg1"/>
                </a:solidFill>
              </a:rPr>
              <a:t>Remember:</a:t>
            </a:r>
          </a:p>
          <a:p>
            <a:r>
              <a:rPr lang="en-US" dirty="0" smtClean="0">
                <a:solidFill>
                  <a:schemeClr val="bg1"/>
                </a:solidFill>
              </a:rPr>
              <a:t>3 – Services</a:t>
            </a:r>
          </a:p>
          <a:p>
            <a:r>
              <a:rPr lang="en-US" dirty="0" smtClean="0">
                <a:solidFill>
                  <a:schemeClr val="bg1"/>
                </a:solidFill>
              </a:rPr>
              <a:t>2 – Preferred</a:t>
            </a:r>
          </a:p>
          <a:p>
            <a:r>
              <a:rPr lang="en-US" dirty="0" smtClean="0">
                <a:solidFill>
                  <a:schemeClr val="bg1"/>
                </a:solidFill>
              </a:rPr>
              <a:t>1 – Outside</a:t>
            </a:r>
            <a:endParaRPr lang="en-US"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81700"/>
            <a:ext cx="9144000" cy="4921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0" y="5989638"/>
            <a:ext cx="8845550" cy="688975"/>
          </a:xfrm>
        </p:spPr>
        <p:txBody>
          <a:bodyPr rtlCol="0">
            <a:normAutofit/>
          </a:bodyPr>
          <a:lstStyle/>
          <a:p>
            <a:pPr algn="r" defTabSz="457190" eaLnBrk="1" fontAlgn="auto" hangingPunct="1">
              <a:spcAft>
                <a:spcPts val="0"/>
              </a:spcAft>
              <a:buFont typeface="Arial" charset="0"/>
              <a:buNone/>
              <a:defRPr/>
            </a:pPr>
            <a:r>
              <a:rPr lang="en-US" sz="2400" dirty="0" smtClean="0">
                <a:solidFill>
                  <a:schemeClr val="tx1">
                    <a:lumMod val="50000"/>
                    <a:lumOff val="50000"/>
                  </a:schemeClr>
                </a:solidFill>
                <a:ea typeface="+mn-ea"/>
                <a:cs typeface="Arial"/>
              </a:rPr>
              <a:t>THE REASON YOU ARE INVOLVED WITH ACN</a:t>
            </a:r>
          </a:p>
        </p:txBody>
      </p:sp>
      <p:cxnSp>
        <p:nvCxnSpPr>
          <p:cNvPr id="10" name="Straight Connector 9"/>
          <p:cNvCxnSpPr>
            <a:cxnSpLocks noChangeShapeType="1"/>
          </p:cNvCxnSpPr>
          <p:nvPr/>
        </p:nvCxnSpPr>
        <p:spPr bwMode="auto">
          <a:xfrm>
            <a:off x="0" y="1243013"/>
            <a:ext cx="9144000" cy="1587"/>
          </a:xfrm>
          <a:prstGeom prst="line">
            <a:avLst/>
          </a:prstGeom>
          <a:noFill/>
          <a:ln w="57150">
            <a:solidFill>
              <a:srgbClr val="FFFFFF"/>
            </a:solidFill>
            <a:round/>
            <a:headEnd/>
            <a:tailEnd/>
          </a:ln>
          <a:effectLst>
            <a:outerShdw dist="20000" dir="5400000" rotWithShape="0">
              <a:srgbClr val="808080">
                <a:alpha val="37999"/>
              </a:srgbClr>
            </a:outerShdw>
          </a:effectLst>
        </p:spPr>
      </p:cxnSp>
      <p:sp>
        <p:nvSpPr>
          <p:cNvPr id="6" name="Title 1"/>
          <p:cNvSpPr txBox="1">
            <a:spLocks/>
          </p:cNvSpPr>
          <p:nvPr/>
        </p:nvSpPr>
        <p:spPr bwMode="auto">
          <a:xfrm>
            <a:off x="382588" y="160338"/>
            <a:ext cx="9144000" cy="1470025"/>
          </a:xfrm>
          <a:prstGeom prst="rect">
            <a:avLst/>
          </a:prstGeom>
          <a:noFill/>
          <a:ln w="9525">
            <a:noFill/>
            <a:miter lim="800000"/>
            <a:headEnd/>
            <a:tailEnd/>
          </a:ln>
        </p:spPr>
        <p:txBody>
          <a:bodyPr lIns="91438" tIns="45719" rIns="91438" bIns="45719" anchor="ctr"/>
          <a:lstStyle/>
          <a:p>
            <a:pPr>
              <a:defRPr/>
            </a:pPr>
            <a:r>
              <a:rPr lang="en-US" sz="5800" spc="-150" dirty="0">
                <a:solidFill>
                  <a:srgbClr val="000000"/>
                </a:solidFill>
                <a:latin typeface="Arial" charset="0"/>
                <a:ea typeface="ＭＳ Ｐゴシック" charset="-128"/>
                <a:cs typeface="Geneva" charset="0"/>
              </a:rPr>
              <a:t>Determine Your Why</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7282"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
        <p:nvSpPr>
          <p:cNvPr id="3" name="TextBox 2"/>
          <p:cNvSpPr txBox="1"/>
          <p:nvPr/>
        </p:nvSpPr>
        <p:spPr>
          <a:xfrm>
            <a:off x="1525718" y="2713100"/>
            <a:ext cx="2300948" cy="1569660"/>
          </a:xfrm>
          <a:prstGeom prst="rect">
            <a:avLst/>
          </a:prstGeom>
          <a:noFill/>
        </p:spPr>
        <p:txBody>
          <a:bodyPr wrap="square" rtlCol="0">
            <a:spAutoFit/>
          </a:bodyPr>
          <a:lstStyle/>
          <a:p>
            <a:r>
              <a:rPr lang="en-US" u="sng" dirty="0" smtClean="0">
                <a:solidFill>
                  <a:schemeClr val="bg1"/>
                </a:solidFill>
              </a:rPr>
              <a:t>Remember:</a:t>
            </a:r>
          </a:p>
          <a:p>
            <a:r>
              <a:rPr lang="en-US" dirty="0" smtClean="0">
                <a:solidFill>
                  <a:schemeClr val="bg1"/>
                </a:solidFill>
              </a:rPr>
              <a:t>3 – Services</a:t>
            </a:r>
          </a:p>
          <a:p>
            <a:r>
              <a:rPr lang="en-US" dirty="0" smtClean="0">
                <a:solidFill>
                  <a:schemeClr val="bg1"/>
                </a:solidFill>
              </a:rPr>
              <a:t>2 – Preferred</a:t>
            </a:r>
          </a:p>
          <a:p>
            <a:r>
              <a:rPr lang="en-US" dirty="0" smtClean="0">
                <a:solidFill>
                  <a:schemeClr val="bg1"/>
                </a:solidFill>
              </a:rPr>
              <a:t>1 – Outside</a:t>
            </a:r>
            <a:endParaRPr lang="en-US" dirty="0">
              <a:solidFill>
                <a:schemeClr val="bg1"/>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9330"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0354"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1378"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02"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3426"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4450"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5474"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6498"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7522"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6146" name="Picture 8" descr="weekly_training5.jpg"/>
          <p:cNvPicPr>
            <a:picLocks noChangeAspect="1"/>
          </p:cNvPicPr>
          <p:nvPr/>
        </p:nvPicPr>
        <p:blipFill>
          <a:blip r:embed="rId3"/>
          <a:srcRect/>
          <a:stretch>
            <a:fillRect/>
          </a:stretch>
        </p:blipFill>
        <p:spPr bwMode="auto">
          <a:xfrm>
            <a:off x="5394325" y="0"/>
            <a:ext cx="3749675" cy="6858000"/>
          </a:xfrm>
          <a:prstGeom prst="rect">
            <a:avLst/>
          </a:prstGeom>
          <a:noFill/>
          <a:ln w="9525">
            <a:noFill/>
            <a:miter lim="800000"/>
            <a:headEnd/>
            <a:tailEnd/>
          </a:ln>
        </p:spPr>
      </p:pic>
      <p:sp>
        <p:nvSpPr>
          <p:cNvPr id="5" name="Rectangle 4"/>
          <p:cNvSpPr>
            <a:spLocks noChangeArrowheads="1"/>
          </p:cNvSpPr>
          <p:nvPr/>
        </p:nvSpPr>
        <p:spPr bwMode="auto">
          <a:xfrm>
            <a:off x="0" y="417513"/>
            <a:ext cx="9144000" cy="571500"/>
          </a:xfrm>
          <a:prstGeom prst="rect">
            <a:avLst/>
          </a:prstGeom>
          <a:solidFill>
            <a:schemeClr val="bg1"/>
          </a:solidFill>
          <a:ln w="9525">
            <a:noFill/>
            <a:miter lim="800000"/>
            <a:headEnd/>
            <a:tailEnd/>
          </a:ln>
          <a:effectLst>
            <a:outerShdw dist="38100" dir="2700000" rotWithShape="0">
              <a:srgbClr val="808080">
                <a:alpha val="42999"/>
              </a:srgbClr>
            </a:outerShdw>
          </a:effectLst>
        </p:spPr>
        <p:txBody>
          <a:bodyPr anchor="ctr"/>
          <a:lstStyle/>
          <a:p>
            <a:pPr algn="ctr">
              <a:defRPr/>
            </a:pPr>
            <a:endParaRPr lang="en-US">
              <a:solidFill>
                <a:schemeClr val="lt1"/>
              </a:solidFill>
              <a:latin typeface="+mn-lt"/>
              <a:ea typeface="+mn-ea"/>
              <a:cs typeface="+mn-cs"/>
            </a:endParaRPr>
          </a:p>
        </p:txBody>
      </p:sp>
      <p:sp>
        <p:nvSpPr>
          <p:cNvPr id="6"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Getting Started/Mindset</a:t>
            </a:r>
          </a:p>
        </p:txBody>
      </p:sp>
      <p:sp>
        <p:nvSpPr>
          <p:cNvPr id="6149" name="Rectangle 3"/>
          <p:cNvSpPr txBox="1">
            <a:spLocks noChangeArrowheads="1"/>
          </p:cNvSpPr>
          <p:nvPr/>
        </p:nvSpPr>
        <p:spPr bwMode="auto">
          <a:xfrm>
            <a:off x="612775" y="1198563"/>
            <a:ext cx="4313238" cy="4525962"/>
          </a:xfrm>
          <a:prstGeom prst="rect">
            <a:avLst/>
          </a:prstGeom>
          <a:noFill/>
          <a:ln w="9525">
            <a:noFill/>
            <a:miter lim="800000"/>
            <a:headEnd/>
            <a:tailEnd/>
          </a:ln>
        </p:spPr>
        <p:txBody>
          <a:bodyPr lIns="91438" tIns="45719" rIns="91438" bIns="45719">
            <a:prstTxWarp prst="textNoShape">
              <a:avLst/>
            </a:prstTxWarp>
          </a:bodyPr>
          <a:lstStyle/>
          <a:p>
            <a:pPr marL="341313" indent="-341313" defTabSz="912813">
              <a:spcBef>
                <a:spcPts val="1363"/>
              </a:spcBef>
              <a:buFontTx/>
              <a:buChar char="•"/>
            </a:pPr>
            <a:r>
              <a:rPr lang="en-US">
                <a:solidFill>
                  <a:schemeClr val="bg1"/>
                </a:solidFill>
              </a:rPr>
              <a:t>Make a Decision</a:t>
            </a:r>
          </a:p>
          <a:p>
            <a:pPr marL="341313" indent="-341313" defTabSz="912813">
              <a:spcBef>
                <a:spcPts val="1363"/>
              </a:spcBef>
              <a:buFontTx/>
              <a:buChar char="•"/>
            </a:pPr>
            <a:r>
              <a:rPr lang="en-US">
                <a:solidFill>
                  <a:srgbClr val="3CC5DD"/>
                </a:solidFill>
              </a:rPr>
              <a:t>Learning Curve</a:t>
            </a:r>
          </a:p>
          <a:p>
            <a:pPr marL="341313" indent="-341313" defTabSz="912813">
              <a:spcBef>
                <a:spcPts val="1363"/>
              </a:spcBef>
              <a:buFontTx/>
              <a:buChar char="•"/>
            </a:pPr>
            <a:r>
              <a:rPr lang="en-US">
                <a:solidFill>
                  <a:schemeClr val="bg1"/>
                </a:solidFill>
              </a:rPr>
              <a:t>Emotional Roller Coaster</a:t>
            </a:r>
          </a:p>
          <a:p>
            <a:pPr marL="341313" indent="-341313" defTabSz="912813">
              <a:spcBef>
                <a:spcPts val="1363"/>
              </a:spcBef>
              <a:buFontTx/>
              <a:buChar char="•"/>
            </a:pPr>
            <a:r>
              <a:rPr lang="en-US">
                <a:solidFill>
                  <a:srgbClr val="3CC5DD"/>
                </a:solidFill>
              </a:rPr>
              <a:t>Develop the Right Mental Attitude</a:t>
            </a:r>
          </a:p>
          <a:p>
            <a:pPr marL="341313" indent="-341313" defTabSz="912813">
              <a:spcBef>
                <a:spcPts val="1363"/>
              </a:spcBef>
              <a:buFontTx/>
              <a:buChar char="•"/>
            </a:pPr>
            <a:r>
              <a:rPr lang="en-US">
                <a:solidFill>
                  <a:schemeClr val="bg1"/>
                </a:solidFill>
              </a:rPr>
              <a:t>SW / SW / SW / NEXT!</a:t>
            </a:r>
          </a:p>
          <a:p>
            <a:pPr marL="341313" indent="-341313" defTabSz="912813">
              <a:spcBef>
                <a:spcPts val="1363"/>
              </a:spcBef>
              <a:buFontTx/>
              <a:buChar char="•"/>
            </a:pPr>
            <a:r>
              <a:rPr lang="en-US">
                <a:solidFill>
                  <a:srgbClr val="3CC5DD"/>
                </a:solidFill>
              </a:rPr>
              <a:t>Have Long Term Thinking</a:t>
            </a:r>
          </a:p>
          <a:p>
            <a:pPr marL="341313" indent="-341313" defTabSz="912813">
              <a:spcBef>
                <a:spcPts val="1363"/>
              </a:spcBef>
              <a:buFontTx/>
              <a:buChar char="•"/>
            </a:pPr>
            <a:r>
              <a:rPr lang="en-US">
                <a:solidFill>
                  <a:schemeClr val="bg1"/>
                </a:solidFill>
              </a:rPr>
              <a:t>Never Quit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8546"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9570"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0594"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1618"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42"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3666"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4690"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5714"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6738"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7762" name="TextBox 1"/>
          <p:cNvSpPr txBox="1">
            <a:spLocks noChangeArrowheads="1"/>
          </p:cNvSpPr>
          <p:nvPr/>
        </p:nvSpPr>
        <p:spPr bwMode="auto">
          <a:xfrm>
            <a:off x="476250" y="490538"/>
            <a:ext cx="3765550" cy="584200"/>
          </a:xfrm>
          <a:prstGeom prst="rect">
            <a:avLst/>
          </a:prstGeom>
          <a:noFill/>
          <a:ln w="9525">
            <a:noFill/>
            <a:miter lim="800000"/>
            <a:headEnd/>
            <a:tailEnd/>
          </a:ln>
        </p:spPr>
        <p:txBody>
          <a:bodyPr wrap="none">
            <a:prstTxWarp prst="textNoShape">
              <a:avLst/>
            </a:prstTxWarp>
            <a:spAutoFit/>
          </a:bodyPr>
          <a:lstStyle/>
          <a:p>
            <a:r>
              <a:rPr lang="en-US" sz="3200">
                <a:solidFill>
                  <a:srgbClr val="FFFFFF"/>
                </a:solidFill>
              </a:rPr>
              <a:t>Compensation Plan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Picture 8" descr="weekly_training6.jpg"/>
          <p:cNvPicPr>
            <a:picLocks noChangeAspect="1"/>
          </p:cNvPicPr>
          <p:nvPr/>
        </p:nvPicPr>
        <p:blipFill>
          <a:blip r:embed="rId3"/>
          <a:srcRect/>
          <a:stretch>
            <a:fillRect/>
          </a:stretch>
        </p:blipFill>
        <p:spPr bwMode="auto">
          <a:xfrm>
            <a:off x="0" y="0"/>
            <a:ext cx="4694238" cy="6858000"/>
          </a:xfrm>
          <a:prstGeom prst="rect">
            <a:avLst/>
          </a:prstGeom>
          <a:noFill/>
          <a:ln w="9525">
            <a:noFill/>
            <a:miter lim="800000"/>
            <a:headEnd/>
            <a:tailEnd/>
          </a:ln>
        </p:spPr>
      </p:pic>
      <p:sp>
        <p:nvSpPr>
          <p:cNvPr id="7171" name="Rectangle 3"/>
          <p:cNvSpPr txBox="1">
            <a:spLocks noChangeArrowheads="1"/>
          </p:cNvSpPr>
          <p:nvPr/>
        </p:nvSpPr>
        <p:spPr bwMode="auto">
          <a:xfrm>
            <a:off x="4937125" y="1330325"/>
            <a:ext cx="4005263" cy="4525963"/>
          </a:xfrm>
          <a:prstGeom prst="rect">
            <a:avLst/>
          </a:prstGeom>
          <a:noFill/>
          <a:ln w="9525">
            <a:noFill/>
            <a:miter lim="800000"/>
            <a:headEnd/>
            <a:tailEnd/>
          </a:ln>
        </p:spPr>
        <p:txBody>
          <a:bodyPr lIns="91438" tIns="45719" rIns="91438" bIns="45719">
            <a:prstTxWarp prst="textNoShape">
              <a:avLst/>
            </a:prstTxWarp>
          </a:bodyPr>
          <a:lstStyle/>
          <a:p>
            <a:pPr defTabSz="912813">
              <a:spcBef>
                <a:spcPct val="20000"/>
              </a:spcBef>
            </a:pPr>
            <a:r>
              <a:rPr lang="en-US" sz="3200">
                <a:solidFill>
                  <a:schemeClr val="bg1"/>
                </a:solidFill>
              </a:rPr>
              <a:t>Characteristics for Success…</a:t>
            </a:r>
          </a:p>
          <a:p>
            <a:pPr defTabSz="912813">
              <a:spcBef>
                <a:spcPct val="20000"/>
              </a:spcBef>
              <a:buFontTx/>
              <a:buChar char="•"/>
            </a:pPr>
            <a:r>
              <a:rPr lang="en-US">
                <a:solidFill>
                  <a:srgbClr val="3CC5DD"/>
                </a:solidFill>
              </a:rPr>
              <a:t>Desire</a:t>
            </a:r>
          </a:p>
          <a:p>
            <a:pPr defTabSz="912813">
              <a:spcBef>
                <a:spcPct val="20000"/>
              </a:spcBef>
              <a:buFontTx/>
              <a:buChar char="•"/>
            </a:pPr>
            <a:r>
              <a:rPr lang="en-US">
                <a:solidFill>
                  <a:schemeClr val="bg1"/>
                </a:solidFill>
              </a:rPr>
              <a:t>Work Ethic</a:t>
            </a:r>
          </a:p>
          <a:p>
            <a:pPr defTabSz="912813">
              <a:spcBef>
                <a:spcPct val="20000"/>
              </a:spcBef>
              <a:buFontTx/>
              <a:buChar char="•"/>
            </a:pPr>
            <a:r>
              <a:rPr lang="en-US">
                <a:solidFill>
                  <a:srgbClr val="3CC5DD"/>
                </a:solidFill>
              </a:rPr>
              <a:t>Commitment</a:t>
            </a:r>
          </a:p>
          <a:p>
            <a:pPr defTabSz="912813">
              <a:spcBef>
                <a:spcPct val="20000"/>
              </a:spcBef>
              <a:buFontTx/>
              <a:buChar char="•"/>
            </a:pPr>
            <a:r>
              <a:rPr lang="en-US">
                <a:solidFill>
                  <a:schemeClr val="bg1"/>
                </a:solidFill>
              </a:rPr>
              <a:t>Positive Attitude</a:t>
            </a:r>
          </a:p>
          <a:p>
            <a:pPr defTabSz="912813">
              <a:spcBef>
                <a:spcPct val="20000"/>
              </a:spcBef>
              <a:buFontTx/>
              <a:buChar char="•"/>
            </a:pPr>
            <a:r>
              <a:rPr lang="en-US">
                <a:solidFill>
                  <a:srgbClr val="3CC5DD"/>
                </a:solidFill>
              </a:rPr>
              <a:t>Enthusiasm and Urgency</a:t>
            </a:r>
          </a:p>
          <a:p>
            <a:pPr defTabSz="912813">
              <a:spcBef>
                <a:spcPct val="20000"/>
              </a:spcBef>
              <a:buFontTx/>
              <a:buChar char="•"/>
            </a:pPr>
            <a:r>
              <a:rPr lang="en-US">
                <a:solidFill>
                  <a:schemeClr val="bg1"/>
                </a:solidFill>
              </a:rPr>
              <a:t>Be Coachable</a:t>
            </a:r>
          </a:p>
        </p:txBody>
      </p:sp>
      <p:sp>
        <p:nvSpPr>
          <p:cNvPr id="7" name="Rectangle 6"/>
          <p:cNvSpPr>
            <a:spLocks noChangeArrowheads="1"/>
          </p:cNvSpPr>
          <p:nvPr/>
        </p:nvSpPr>
        <p:spPr bwMode="auto">
          <a:xfrm>
            <a:off x="0" y="417513"/>
            <a:ext cx="9144000" cy="571500"/>
          </a:xfrm>
          <a:prstGeom prst="rect">
            <a:avLst/>
          </a:prstGeom>
          <a:solidFill>
            <a:schemeClr val="bg1"/>
          </a:solidFill>
          <a:ln w="9525">
            <a:noFill/>
            <a:miter lim="800000"/>
            <a:headEnd/>
            <a:tailEnd/>
          </a:ln>
          <a:effectLst>
            <a:outerShdw dist="38100" dir="2700000" rotWithShape="0">
              <a:srgbClr val="808080">
                <a:alpha val="42999"/>
              </a:srgbClr>
            </a:outerShdw>
          </a:effectLst>
        </p:spPr>
        <p:txBody>
          <a:bodyPr anchor="ctr"/>
          <a:lstStyle/>
          <a:p>
            <a:pPr algn="ctr">
              <a:defRPr/>
            </a:pPr>
            <a:endParaRPr lang="en-US">
              <a:solidFill>
                <a:schemeClr val="lt1"/>
              </a:solidFill>
              <a:latin typeface="+mn-lt"/>
              <a:ea typeface="+mn-ea"/>
              <a:cs typeface="+mn-cs"/>
            </a:endParaRPr>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Getting Started/Mindset</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0" y="5700713"/>
            <a:ext cx="9144000" cy="711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Rectangle 8"/>
          <p:cNvSpPr>
            <a:spLocks noChangeArrowheads="1"/>
          </p:cNvSpPr>
          <p:nvPr/>
        </p:nvSpPr>
        <p:spPr bwMode="auto">
          <a:xfrm>
            <a:off x="0" y="4502150"/>
            <a:ext cx="9144000" cy="1346200"/>
          </a:xfrm>
          <a:prstGeom prst="rect">
            <a:avLst/>
          </a:prstGeom>
          <a:solidFill>
            <a:srgbClr val="3EC3DC"/>
          </a:solidFill>
          <a:ln w="9525">
            <a:solidFill>
              <a:srgbClr val="4A7EBB"/>
            </a:solidFill>
            <a:miter lim="800000"/>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2052" name="Title 1"/>
          <p:cNvSpPr txBox="1">
            <a:spLocks/>
          </p:cNvSpPr>
          <p:nvPr/>
        </p:nvSpPr>
        <p:spPr bwMode="auto">
          <a:xfrm>
            <a:off x="0" y="4395788"/>
            <a:ext cx="9144000" cy="1470025"/>
          </a:xfrm>
          <a:prstGeom prst="rect">
            <a:avLst/>
          </a:prstGeom>
          <a:noFill/>
          <a:ln w="9525">
            <a:noFill/>
            <a:miter lim="800000"/>
            <a:headEnd/>
            <a:tailEnd/>
          </a:ln>
        </p:spPr>
        <p:txBody>
          <a:bodyPr lIns="91438" tIns="45719" rIns="91438" bIns="45719" anchor="ctr">
            <a:prstTxWarp prst="textNoShape">
              <a:avLst/>
            </a:prstTxWarp>
          </a:bodyPr>
          <a:lstStyle/>
          <a:p>
            <a:pPr algn="ctr"/>
            <a:r>
              <a:rPr lang="en-US" sz="7600" dirty="0"/>
              <a:t>Customer</a:t>
            </a:r>
          </a:p>
        </p:txBody>
      </p:sp>
      <p:sp>
        <p:nvSpPr>
          <p:cNvPr id="11" name="Subtitle 2"/>
          <p:cNvSpPr txBox="1">
            <a:spLocks/>
          </p:cNvSpPr>
          <p:nvPr/>
        </p:nvSpPr>
        <p:spPr bwMode="auto">
          <a:xfrm>
            <a:off x="0" y="5838825"/>
            <a:ext cx="9144000" cy="688975"/>
          </a:xfrm>
          <a:prstGeom prst="rect">
            <a:avLst/>
          </a:prstGeom>
          <a:noFill/>
          <a:ln w="9525">
            <a:noFill/>
            <a:miter lim="800000"/>
            <a:headEnd/>
            <a:tailEnd/>
          </a:ln>
        </p:spPr>
        <p:txBody>
          <a:bodyPr lIns="91438" tIns="45719" rIns="91438" bIns="45719">
            <a:normAutofit/>
          </a:bodyPr>
          <a:lstStyle/>
          <a:p>
            <a:pPr algn="ctr" defTabSz="457190" fontAlgn="auto">
              <a:spcBef>
                <a:spcPct val="20000"/>
              </a:spcBef>
              <a:spcAft>
                <a:spcPts val="0"/>
              </a:spcAft>
              <a:buFont typeface="Arial" charset="0"/>
              <a:buNone/>
              <a:defRPr/>
            </a:pPr>
            <a:r>
              <a:rPr lang="en-US" sz="2900" dirty="0">
                <a:solidFill>
                  <a:schemeClr val="tx1">
                    <a:lumMod val="50000"/>
                    <a:lumOff val="50000"/>
                  </a:schemeClr>
                </a:solidFill>
                <a:latin typeface="Arial"/>
                <a:ea typeface="+mn-ea"/>
                <a:cs typeface="Arial"/>
              </a:rPr>
              <a:t>ACQUISITION</a:t>
            </a:r>
          </a:p>
        </p:txBody>
      </p:sp>
    </p:spTree>
  </p:cSld>
  <p:clrMapOvr>
    <a:masterClrMapping/>
  </p:clrMapOvr>
  <p:transition>
    <p:wedg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TextBox 2"/>
          <p:cNvSpPr txBox="1">
            <a:spLocks noChangeArrowheads="1"/>
          </p:cNvSpPr>
          <p:nvPr/>
        </p:nvSpPr>
        <p:spPr bwMode="auto">
          <a:xfrm>
            <a:off x="576263" y="1362075"/>
            <a:ext cx="5472112" cy="5909308"/>
          </a:xfrm>
          <a:prstGeom prst="rect">
            <a:avLst/>
          </a:prstGeom>
          <a:noFill/>
          <a:ln w="9525">
            <a:noFill/>
            <a:miter lim="800000"/>
            <a:headEnd/>
            <a:tailEnd/>
          </a:ln>
        </p:spPr>
        <p:txBody>
          <a:bodyPr lIns="91438" tIns="45719" rIns="91438" bIns="45719">
            <a:prstTxWarp prst="textNoShape">
              <a:avLst/>
            </a:prstTxWarp>
            <a:spAutoFit/>
          </a:bodyPr>
          <a:lstStyle/>
          <a:p>
            <a:pPr>
              <a:spcBef>
                <a:spcPts val="1200"/>
              </a:spcBef>
            </a:pPr>
            <a:r>
              <a:rPr lang="en-US" sz="2800" dirty="0"/>
              <a:t>Short-Term Goal:</a:t>
            </a:r>
            <a:r>
              <a:rPr lang="en-US" sz="2800" dirty="0">
                <a:solidFill>
                  <a:srgbClr val="8EB4E3"/>
                </a:solidFill>
              </a:rPr>
              <a:t/>
            </a:r>
            <a:br>
              <a:rPr lang="en-US" sz="2800" dirty="0">
                <a:solidFill>
                  <a:srgbClr val="8EB4E3"/>
                </a:solidFill>
              </a:rPr>
            </a:br>
            <a:r>
              <a:rPr lang="en-US" b="1" dirty="0">
                <a:solidFill>
                  <a:srgbClr val="FFFFFF"/>
                </a:solidFill>
                <a:ea typeface="Arial" pitchFamily="-112" charset="0"/>
                <a:cs typeface="Arial" pitchFamily="-112" charset="0"/>
              </a:rPr>
              <a:t>15+ customer points (1</a:t>
            </a:r>
            <a:r>
              <a:rPr lang="en-US" b="1" baseline="30000" dirty="0">
                <a:solidFill>
                  <a:srgbClr val="FFFFFF"/>
                </a:solidFill>
                <a:ea typeface="Arial" pitchFamily="-112" charset="0"/>
                <a:cs typeface="Arial" pitchFamily="-112" charset="0"/>
              </a:rPr>
              <a:t>st</a:t>
            </a:r>
            <a:r>
              <a:rPr lang="en-US" b="1" dirty="0">
                <a:solidFill>
                  <a:srgbClr val="FFFFFF"/>
                </a:solidFill>
                <a:ea typeface="Arial" pitchFamily="-112" charset="0"/>
                <a:cs typeface="Arial" pitchFamily="-112" charset="0"/>
              </a:rPr>
              <a:t> 30 days)</a:t>
            </a:r>
          </a:p>
          <a:p>
            <a:pPr>
              <a:spcBef>
                <a:spcPts val="1200"/>
              </a:spcBef>
            </a:pPr>
            <a:r>
              <a:rPr lang="en-US" sz="1800" dirty="0">
                <a:solidFill>
                  <a:srgbClr val="FFFFFF"/>
                </a:solidFill>
              </a:rPr>
              <a:t>Acquire</a:t>
            </a:r>
            <a:r>
              <a:rPr lang="en-US" sz="1800" dirty="0" smtClean="0">
                <a:solidFill>
                  <a:srgbClr val="FFFFFF"/>
                </a:solidFill>
              </a:rPr>
              <a:t> 7 </a:t>
            </a:r>
            <a:r>
              <a:rPr lang="en-US" sz="1800" dirty="0">
                <a:solidFill>
                  <a:srgbClr val="FFFFFF"/>
                </a:solidFill>
              </a:rPr>
              <a:t>or more qualifying customer points</a:t>
            </a:r>
            <a:br>
              <a:rPr lang="en-US" sz="1800" dirty="0">
                <a:solidFill>
                  <a:srgbClr val="FFFFFF"/>
                </a:solidFill>
              </a:rPr>
            </a:br>
            <a:r>
              <a:rPr lang="en-US" sz="1800" dirty="0">
                <a:solidFill>
                  <a:srgbClr val="FFFFFF"/>
                </a:solidFill>
              </a:rPr>
              <a:t>- Become a QTT (Qualified Team Trainer)                                                          </a:t>
            </a:r>
          </a:p>
          <a:p>
            <a:pPr>
              <a:spcBef>
                <a:spcPts val="1200"/>
              </a:spcBef>
            </a:pPr>
            <a:r>
              <a:rPr lang="en-US" sz="1800" dirty="0">
                <a:solidFill>
                  <a:srgbClr val="FFFFFF"/>
                </a:solidFill>
              </a:rPr>
              <a:t>Acquire 15 or more customer points</a:t>
            </a:r>
            <a:br>
              <a:rPr lang="en-US" sz="1800" dirty="0">
                <a:solidFill>
                  <a:srgbClr val="FFFFFF"/>
                </a:solidFill>
              </a:rPr>
            </a:br>
            <a:r>
              <a:rPr lang="en-US" sz="1800" dirty="0">
                <a:solidFill>
                  <a:srgbClr val="FFFFFF"/>
                </a:solidFill>
              </a:rPr>
              <a:t>- Become an ETL (Executive Team Leader)</a:t>
            </a:r>
          </a:p>
          <a:p>
            <a:pPr>
              <a:spcBef>
                <a:spcPts val="1200"/>
              </a:spcBef>
            </a:pPr>
            <a:endParaRPr lang="en-US" sz="1800" dirty="0">
              <a:solidFill>
                <a:srgbClr val="FFFFFF"/>
              </a:solidFill>
            </a:endParaRPr>
          </a:p>
          <a:p>
            <a:pPr>
              <a:spcBef>
                <a:spcPts val="1200"/>
              </a:spcBef>
            </a:pPr>
            <a:r>
              <a:rPr lang="en-US" sz="2800" dirty="0">
                <a:solidFill>
                  <a:srgbClr val="000000"/>
                </a:solidFill>
                <a:ea typeface="Arial" pitchFamily="-112" charset="0"/>
                <a:cs typeface="Arial" pitchFamily="-112" charset="0"/>
              </a:rPr>
              <a:t>Long-Term Goal:</a:t>
            </a:r>
            <a:r>
              <a:rPr lang="en-US" sz="2800" dirty="0" smtClean="0">
                <a:solidFill>
                  <a:srgbClr val="8EB4E3"/>
                </a:solidFill>
                <a:ea typeface="Arial" pitchFamily="-112" charset="0"/>
                <a:cs typeface="Arial" pitchFamily="-112" charset="0"/>
              </a:rPr>
              <a:t/>
            </a:r>
            <a:br>
              <a:rPr lang="en-US" sz="2800" dirty="0" smtClean="0">
                <a:solidFill>
                  <a:srgbClr val="8EB4E3"/>
                </a:solidFill>
                <a:ea typeface="Arial" pitchFamily="-112" charset="0"/>
                <a:cs typeface="Arial" pitchFamily="-112" charset="0"/>
              </a:rPr>
            </a:br>
            <a:r>
              <a:rPr lang="en-US" sz="2800" b="1" dirty="0">
                <a:solidFill>
                  <a:schemeClr val="bg1"/>
                </a:solidFill>
                <a:ea typeface="Arial" pitchFamily="-112" charset="0"/>
                <a:cs typeface="Arial" pitchFamily="-112" charset="0"/>
              </a:rPr>
              <a:t>5</a:t>
            </a:r>
            <a:r>
              <a:rPr lang="en-US" sz="2800" b="1" dirty="0" smtClean="0">
                <a:solidFill>
                  <a:schemeClr val="bg1"/>
                </a:solidFill>
                <a:ea typeface="Arial" pitchFamily="-112" charset="0"/>
                <a:cs typeface="Arial" pitchFamily="-112" charset="0"/>
              </a:rPr>
              <a:t>0</a:t>
            </a:r>
            <a:r>
              <a:rPr lang="en-US" sz="2800" b="1" dirty="0">
                <a:solidFill>
                  <a:schemeClr val="bg1"/>
                </a:solidFill>
                <a:ea typeface="Arial" pitchFamily="-112" charset="0"/>
                <a:cs typeface="Arial" pitchFamily="-112" charset="0"/>
              </a:rPr>
              <a:t>+ customer points</a:t>
            </a:r>
            <a:endParaRPr lang="en-US" sz="2800" b="1" dirty="0" smtClean="0">
              <a:solidFill>
                <a:schemeClr val="bg1"/>
              </a:solidFill>
              <a:ea typeface="Arial" pitchFamily="-112" charset="0"/>
              <a:cs typeface="Arial" pitchFamily="-112" charset="0"/>
            </a:endParaRPr>
          </a:p>
          <a:p>
            <a:pPr>
              <a:spcBef>
                <a:spcPts val="1200"/>
              </a:spcBef>
            </a:pPr>
            <a:r>
              <a:rPr lang="en-US" sz="1800" dirty="0" smtClean="0">
                <a:solidFill>
                  <a:schemeClr val="bg1"/>
                </a:solidFill>
                <a:ea typeface="Arial" pitchFamily="-112" charset="0"/>
                <a:cs typeface="Arial" pitchFamily="-112" charset="0"/>
              </a:rPr>
              <a:t>40 points allows </a:t>
            </a:r>
            <a:r>
              <a:rPr lang="en-US" sz="1800" dirty="0">
                <a:solidFill>
                  <a:schemeClr val="bg1"/>
                </a:solidFill>
                <a:ea typeface="Arial" pitchFamily="-112" charset="0"/>
                <a:cs typeface="Arial" pitchFamily="-112" charset="0"/>
              </a:rPr>
              <a:t>you to maximize Compensation Plan  </a:t>
            </a:r>
            <a:endParaRPr lang="en-US" sz="1800" dirty="0">
              <a:solidFill>
                <a:srgbClr val="8AC6CD"/>
              </a:solidFill>
              <a:ea typeface="Arial" pitchFamily="-112" charset="0"/>
              <a:cs typeface="Arial" pitchFamily="-112" charset="0"/>
            </a:endParaRPr>
          </a:p>
          <a:p>
            <a:pPr>
              <a:spcBef>
                <a:spcPts val="1200"/>
              </a:spcBef>
            </a:pPr>
            <a:endParaRPr lang="en-US" sz="1800" dirty="0">
              <a:solidFill>
                <a:srgbClr val="FFFFFF"/>
              </a:solidFill>
            </a:endParaRPr>
          </a:p>
          <a:p>
            <a:pPr>
              <a:spcBef>
                <a:spcPts val="1200"/>
              </a:spcBef>
            </a:pPr>
            <a:endParaRPr lang="en-US" sz="1800" dirty="0">
              <a:solidFill>
                <a:srgbClr val="FFFFFF"/>
              </a:solidFill>
            </a:endParaRPr>
          </a:p>
          <a:p>
            <a:pPr>
              <a:spcBef>
                <a:spcPts val="1200"/>
              </a:spcBef>
            </a:pPr>
            <a:endParaRPr lang="en-US" sz="2800" dirty="0">
              <a:solidFill>
                <a:schemeClr val="bg1"/>
              </a:solidFill>
            </a:endParaRPr>
          </a:p>
        </p:txBody>
      </p:sp>
      <p:sp>
        <p:nvSpPr>
          <p:cNvPr id="6" name="Rectangle 5"/>
          <p:cNvSpPr/>
          <p:nvPr/>
        </p:nvSpPr>
        <p:spPr>
          <a:xfrm>
            <a:off x="0" y="417513"/>
            <a:ext cx="9144000" cy="571500"/>
          </a:xfrm>
          <a:prstGeom prst="rect">
            <a:avLst/>
          </a:prstGeom>
          <a:solidFill>
            <a:srgbClr val="3EC3D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Acquisition</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Rectangle 3"/>
          <p:cNvSpPr txBox="1">
            <a:spLocks noChangeArrowheads="1"/>
          </p:cNvSpPr>
          <p:nvPr/>
        </p:nvSpPr>
        <p:spPr bwMode="auto">
          <a:xfrm>
            <a:off x="838200" y="1592263"/>
            <a:ext cx="7772400" cy="4149725"/>
          </a:xfrm>
          <a:prstGeom prst="rect">
            <a:avLst/>
          </a:prstGeom>
          <a:noFill/>
          <a:ln w="9525">
            <a:noFill/>
            <a:miter lim="800000"/>
            <a:headEnd/>
            <a:tailEnd/>
          </a:ln>
        </p:spPr>
        <p:txBody>
          <a:bodyPr lIns="91438" tIns="45719" rIns="91438" bIns="45719">
            <a:prstTxWarp prst="textNoShape">
              <a:avLst/>
            </a:prstTxWarp>
          </a:bodyPr>
          <a:lstStyle/>
          <a:p>
            <a:pPr marL="608013" indent="-608013" defTabSz="912813">
              <a:spcBef>
                <a:spcPts val="1963"/>
              </a:spcBef>
              <a:buFontTx/>
              <a:buAutoNum type="arabicPeriod"/>
            </a:pPr>
            <a:r>
              <a:rPr lang="en-US"/>
              <a:t>Yourself</a:t>
            </a:r>
          </a:p>
          <a:p>
            <a:pPr marL="608013" indent="-608013" defTabSz="912813">
              <a:spcBef>
                <a:spcPts val="1963"/>
              </a:spcBef>
              <a:buFontTx/>
              <a:buAutoNum type="arabicPeriod"/>
            </a:pPr>
            <a:r>
              <a:rPr lang="en-US"/>
              <a:t>Prospects who </a:t>
            </a:r>
            <a:br>
              <a:rPr lang="en-US"/>
            </a:br>
            <a:r>
              <a:rPr lang="en-US"/>
              <a:t>do not become   </a:t>
            </a:r>
            <a:br>
              <a:rPr lang="en-US"/>
            </a:br>
            <a:r>
              <a:rPr lang="en-US"/>
              <a:t>IBOs</a:t>
            </a:r>
          </a:p>
          <a:p>
            <a:pPr marL="608013" indent="-608013" defTabSz="912813">
              <a:spcBef>
                <a:spcPts val="1963"/>
              </a:spcBef>
              <a:buFontTx/>
              <a:buAutoNum type="arabicPeriod"/>
            </a:pPr>
            <a:r>
              <a:rPr lang="en-US"/>
              <a:t>Referrals &amp; Everyone Else – </a:t>
            </a:r>
            <a:br>
              <a:rPr lang="en-US"/>
            </a:br>
            <a:r>
              <a:rPr lang="en-US"/>
              <a:t>Warm Market</a:t>
            </a:r>
          </a:p>
          <a:p>
            <a:pPr marL="608013" indent="-608013" defTabSz="912813">
              <a:spcBef>
                <a:spcPts val="1963"/>
              </a:spcBef>
            </a:pPr>
            <a:endParaRPr lang="en-US"/>
          </a:p>
        </p:txBody>
      </p:sp>
      <p:sp>
        <p:nvSpPr>
          <p:cNvPr id="7" name="TextBox 6"/>
          <p:cNvSpPr txBox="1">
            <a:spLocks noChangeArrowheads="1"/>
          </p:cNvSpPr>
          <p:nvPr/>
        </p:nvSpPr>
        <p:spPr bwMode="auto">
          <a:xfrm>
            <a:off x="822325" y="5842000"/>
            <a:ext cx="4446588" cy="1016000"/>
          </a:xfrm>
          <a:prstGeom prst="rect">
            <a:avLst/>
          </a:prstGeom>
          <a:noFill/>
          <a:ln w="9525">
            <a:noFill/>
            <a:miter lim="800000"/>
            <a:headEnd/>
            <a:tailEnd/>
          </a:ln>
        </p:spPr>
        <p:txBody>
          <a:bodyPr lIns="91438" tIns="45719" rIns="91438" bIns="45719">
            <a:prstTxWarp prst="textNoShape">
              <a:avLst/>
            </a:prstTxWarp>
            <a:spAutoFit/>
          </a:bodyPr>
          <a:lstStyle/>
          <a:p>
            <a:r>
              <a:rPr lang="en-US" sz="2000" dirty="0"/>
              <a:t>Initially new </a:t>
            </a:r>
            <a:r>
              <a:rPr lang="en-US" sz="2000" dirty="0" err="1"/>
              <a:t>IBOs</a:t>
            </a:r>
            <a:r>
              <a:rPr lang="en-US" sz="2000" dirty="0"/>
              <a:t> should focus on Customer Sources 1 and 2</a:t>
            </a:r>
          </a:p>
          <a:p>
            <a:endParaRPr lang="en-US" sz="2000" dirty="0">
              <a:solidFill>
                <a:srgbClr val="8EB4E3"/>
              </a:solidFill>
            </a:endParaRPr>
          </a:p>
        </p:txBody>
      </p:sp>
      <p:sp>
        <p:nvSpPr>
          <p:cNvPr id="4100" name="TextBox 8"/>
          <p:cNvSpPr txBox="1">
            <a:spLocks noChangeArrowheads="1"/>
          </p:cNvSpPr>
          <p:nvPr/>
        </p:nvSpPr>
        <p:spPr bwMode="auto">
          <a:xfrm>
            <a:off x="6934200" y="4716463"/>
            <a:ext cx="184150" cy="369887"/>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3" name="Rectangle 12"/>
          <p:cNvSpPr/>
          <p:nvPr/>
        </p:nvSpPr>
        <p:spPr>
          <a:xfrm>
            <a:off x="0" y="417513"/>
            <a:ext cx="9144000" cy="571500"/>
          </a:xfrm>
          <a:prstGeom prst="rect">
            <a:avLst/>
          </a:prstGeom>
          <a:solidFill>
            <a:srgbClr val="3EC3D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Sources</a:t>
            </a:r>
          </a:p>
        </p:txBody>
      </p:sp>
      <p:sp>
        <p:nvSpPr>
          <p:cNvPr id="15" name="Rounded Rectangle 14"/>
          <p:cNvSpPr>
            <a:spLocks noChangeArrowheads="1"/>
          </p:cNvSpPr>
          <p:nvPr/>
        </p:nvSpPr>
        <p:spPr bwMode="auto">
          <a:xfrm>
            <a:off x="822325" y="1547813"/>
            <a:ext cx="3436938" cy="1892300"/>
          </a:xfrm>
          <a:prstGeom prst="roundRect">
            <a:avLst>
              <a:gd name="adj" fmla="val 3921"/>
            </a:avLst>
          </a:prstGeom>
          <a:noFill/>
          <a:ln w="38100">
            <a:solidFill>
              <a:srgbClr val="3CC5DD"/>
            </a:solidFill>
            <a:round/>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Rectangle 3"/>
          <p:cNvSpPr txBox="1">
            <a:spLocks noChangeArrowheads="1"/>
          </p:cNvSpPr>
          <p:nvPr/>
        </p:nvSpPr>
        <p:spPr bwMode="auto">
          <a:xfrm>
            <a:off x="838200" y="1592263"/>
            <a:ext cx="7772400" cy="4149725"/>
          </a:xfrm>
          <a:prstGeom prst="rect">
            <a:avLst/>
          </a:prstGeom>
          <a:noFill/>
          <a:ln w="9525">
            <a:noFill/>
            <a:miter lim="800000"/>
            <a:headEnd/>
            <a:tailEnd/>
          </a:ln>
        </p:spPr>
        <p:txBody>
          <a:bodyPr lIns="91438" tIns="45719" rIns="91438" bIns="45719">
            <a:prstTxWarp prst="textNoShape">
              <a:avLst/>
            </a:prstTxWarp>
          </a:bodyPr>
          <a:lstStyle/>
          <a:p>
            <a:pPr marL="608013" indent="-608013" defTabSz="912813">
              <a:spcBef>
                <a:spcPts val="1963"/>
              </a:spcBef>
              <a:buFontTx/>
              <a:buAutoNum type="arabicPeriod"/>
            </a:pPr>
            <a:r>
              <a:rPr lang="en-US" dirty="0"/>
              <a:t>Yourself</a:t>
            </a:r>
          </a:p>
          <a:p>
            <a:pPr marL="608013" indent="-608013" defTabSz="912813">
              <a:spcBef>
                <a:spcPts val="1963"/>
              </a:spcBef>
              <a:buFontTx/>
              <a:buAutoNum type="arabicPeriod"/>
            </a:pPr>
            <a:r>
              <a:rPr lang="en-US" dirty="0"/>
              <a:t>Prospects who </a:t>
            </a:r>
            <a:br>
              <a:rPr lang="en-US" dirty="0"/>
            </a:br>
            <a:r>
              <a:rPr lang="en-US" dirty="0"/>
              <a:t>do not become   </a:t>
            </a:r>
            <a:br>
              <a:rPr lang="en-US" dirty="0"/>
            </a:br>
            <a:r>
              <a:rPr lang="en-US" dirty="0" err="1"/>
              <a:t>IBOs</a:t>
            </a:r>
            <a:endParaRPr lang="en-US" dirty="0"/>
          </a:p>
          <a:p>
            <a:pPr marL="608013" indent="-608013" defTabSz="912813">
              <a:spcBef>
                <a:spcPts val="1963"/>
              </a:spcBef>
              <a:buFontTx/>
              <a:buAutoNum type="arabicPeriod"/>
            </a:pPr>
            <a:r>
              <a:rPr lang="en-US" dirty="0"/>
              <a:t>Referrals &amp; Everyone Else – </a:t>
            </a:r>
            <a:br>
              <a:rPr lang="en-US" dirty="0"/>
            </a:br>
            <a:r>
              <a:rPr lang="en-US" dirty="0"/>
              <a:t>Warm Market</a:t>
            </a:r>
          </a:p>
          <a:p>
            <a:pPr marL="608013" indent="-608013" defTabSz="912813">
              <a:spcBef>
                <a:spcPts val="1963"/>
              </a:spcBef>
            </a:pPr>
            <a:endParaRPr lang="en-US" dirty="0"/>
          </a:p>
        </p:txBody>
      </p:sp>
      <p:sp>
        <p:nvSpPr>
          <p:cNvPr id="9" name="TextBox 8"/>
          <p:cNvSpPr txBox="1">
            <a:spLocks noChangeArrowheads="1"/>
          </p:cNvSpPr>
          <p:nvPr/>
        </p:nvSpPr>
        <p:spPr bwMode="auto">
          <a:xfrm>
            <a:off x="866775" y="5686425"/>
            <a:ext cx="4665663" cy="1016000"/>
          </a:xfrm>
          <a:prstGeom prst="rect">
            <a:avLst/>
          </a:prstGeom>
          <a:noFill/>
          <a:ln w="9525">
            <a:noFill/>
            <a:miter lim="800000"/>
            <a:headEnd/>
            <a:tailEnd/>
          </a:ln>
        </p:spPr>
        <p:txBody>
          <a:bodyPr lIns="91438" tIns="45719" rIns="91438" bIns="45719">
            <a:prstTxWarp prst="textNoShape">
              <a:avLst/>
            </a:prstTxWarp>
            <a:spAutoFit/>
          </a:bodyPr>
          <a:lstStyle/>
          <a:p>
            <a:pPr>
              <a:spcBef>
                <a:spcPts val="1200"/>
              </a:spcBef>
            </a:pPr>
            <a:r>
              <a:rPr lang="en-US" sz="2000">
                <a:solidFill>
                  <a:srgbClr val="000000"/>
                </a:solidFill>
              </a:rPr>
              <a:t>Approach referrals and everyone else after you gain knowledge, experience and confidence</a:t>
            </a:r>
          </a:p>
        </p:txBody>
      </p:sp>
      <p:sp>
        <p:nvSpPr>
          <p:cNvPr id="13" name="Rectangle 12"/>
          <p:cNvSpPr/>
          <p:nvPr/>
        </p:nvSpPr>
        <p:spPr>
          <a:xfrm>
            <a:off x="0" y="417513"/>
            <a:ext cx="9144000" cy="571500"/>
          </a:xfrm>
          <a:prstGeom prst="rect">
            <a:avLst/>
          </a:prstGeom>
          <a:solidFill>
            <a:srgbClr val="3EC3D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Sources</a:t>
            </a:r>
          </a:p>
        </p:txBody>
      </p:sp>
      <p:sp>
        <p:nvSpPr>
          <p:cNvPr id="16" name="Rounded Rectangle 15"/>
          <p:cNvSpPr>
            <a:spLocks noChangeArrowheads="1"/>
          </p:cNvSpPr>
          <p:nvPr/>
        </p:nvSpPr>
        <p:spPr bwMode="auto">
          <a:xfrm>
            <a:off x="838200" y="3406775"/>
            <a:ext cx="4710113" cy="989013"/>
          </a:xfrm>
          <a:prstGeom prst="roundRect">
            <a:avLst>
              <a:gd name="adj" fmla="val 16667"/>
            </a:avLst>
          </a:prstGeom>
          <a:noFill/>
          <a:ln w="38100">
            <a:solidFill>
              <a:srgbClr val="8EB4E3"/>
            </a:solidFill>
            <a:round/>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Rectangle 3"/>
          <p:cNvSpPr txBox="1">
            <a:spLocks noChangeArrowheads="1"/>
          </p:cNvSpPr>
          <p:nvPr/>
        </p:nvSpPr>
        <p:spPr bwMode="auto">
          <a:xfrm>
            <a:off x="838200" y="1592263"/>
            <a:ext cx="7772400" cy="4149725"/>
          </a:xfrm>
          <a:prstGeom prst="rect">
            <a:avLst/>
          </a:prstGeom>
          <a:noFill/>
          <a:ln w="9525">
            <a:noFill/>
            <a:miter lim="800000"/>
            <a:headEnd/>
            <a:tailEnd/>
          </a:ln>
        </p:spPr>
        <p:txBody>
          <a:bodyPr lIns="91438" tIns="45719" rIns="91438" bIns="45719">
            <a:prstTxWarp prst="textNoShape">
              <a:avLst/>
            </a:prstTxWarp>
          </a:bodyPr>
          <a:lstStyle/>
          <a:p>
            <a:pPr marL="608013" indent="-608013" defTabSz="912813">
              <a:spcBef>
                <a:spcPts val="1963"/>
              </a:spcBef>
              <a:buFontTx/>
              <a:buAutoNum type="arabicPeriod"/>
            </a:pPr>
            <a:r>
              <a:rPr lang="en-US"/>
              <a:t>Yourself</a:t>
            </a:r>
          </a:p>
          <a:p>
            <a:pPr marL="608013" indent="-608013" defTabSz="912813">
              <a:spcBef>
                <a:spcPts val="1963"/>
              </a:spcBef>
              <a:buFontTx/>
              <a:buAutoNum type="arabicPeriod"/>
            </a:pPr>
            <a:r>
              <a:rPr lang="en-US"/>
              <a:t>Prospects who </a:t>
            </a:r>
            <a:br>
              <a:rPr lang="en-US"/>
            </a:br>
            <a:r>
              <a:rPr lang="en-US"/>
              <a:t>do not become   </a:t>
            </a:r>
            <a:br>
              <a:rPr lang="en-US"/>
            </a:br>
            <a:r>
              <a:rPr lang="en-US"/>
              <a:t>IBOs</a:t>
            </a:r>
          </a:p>
          <a:p>
            <a:pPr marL="608013" indent="-608013" defTabSz="912813">
              <a:spcBef>
                <a:spcPts val="1963"/>
              </a:spcBef>
              <a:buFontTx/>
              <a:buAutoNum type="arabicPeriod"/>
            </a:pPr>
            <a:r>
              <a:rPr lang="en-US"/>
              <a:t>Referrals &amp; Everyone Else – </a:t>
            </a:r>
            <a:br>
              <a:rPr lang="en-US"/>
            </a:br>
            <a:r>
              <a:rPr lang="en-US"/>
              <a:t>Warm Market</a:t>
            </a:r>
          </a:p>
          <a:p>
            <a:pPr marL="608013" indent="-608013" defTabSz="912813">
              <a:spcBef>
                <a:spcPts val="1963"/>
              </a:spcBef>
            </a:pPr>
            <a:endParaRPr lang="en-US"/>
          </a:p>
        </p:txBody>
      </p:sp>
      <p:sp>
        <p:nvSpPr>
          <p:cNvPr id="13" name="Rectangle 12"/>
          <p:cNvSpPr/>
          <p:nvPr/>
        </p:nvSpPr>
        <p:spPr>
          <a:xfrm>
            <a:off x="0" y="417513"/>
            <a:ext cx="9144000" cy="571500"/>
          </a:xfrm>
          <a:prstGeom prst="rect">
            <a:avLst/>
          </a:prstGeom>
          <a:solidFill>
            <a:srgbClr val="3EC3D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Sources</a:t>
            </a:r>
          </a:p>
        </p:txBody>
      </p:sp>
      <p:sp>
        <p:nvSpPr>
          <p:cNvPr id="12" name="Rounded Rectangle 11"/>
          <p:cNvSpPr>
            <a:spLocks noChangeArrowheads="1"/>
          </p:cNvSpPr>
          <p:nvPr/>
        </p:nvSpPr>
        <p:spPr bwMode="auto">
          <a:xfrm>
            <a:off x="822325" y="1520825"/>
            <a:ext cx="2844800" cy="649288"/>
          </a:xfrm>
          <a:prstGeom prst="roundRect">
            <a:avLst>
              <a:gd name="adj" fmla="val 16667"/>
            </a:avLst>
          </a:prstGeom>
          <a:noFill/>
          <a:ln w="38100">
            <a:solidFill>
              <a:srgbClr val="BFE400"/>
            </a:solidFill>
            <a:round/>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Picture 10" descr="weekly_training14.jpg"/>
          <p:cNvPicPr>
            <a:picLocks noChangeAspect="1"/>
          </p:cNvPicPr>
          <p:nvPr/>
        </p:nvPicPr>
        <p:blipFill>
          <a:blip r:embed="rId3"/>
          <a:srcRect/>
          <a:stretch>
            <a:fillRect/>
          </a:stretch>
        </p:blipFill>
        <p:spPr bwMode="auto">
          <a:xfrm>
            <a:off x="0" y="0"/>
            <a:ext cx="3246438" cy="6858000"/>
          </a:xfrm>
          <a:prstGeom prst="rect">
            <a:avLst/>
          </a:prstGeom>
          <a:noFill/>
          <a:ln w="9525">
            <a:noFill/>
            <a:miter lim="800000"/>
            <a:headEnd/>
            <a:tailEnd/>
          </a:ln>
        </p:spPr>
      </p:pic>
      <p:sp>
        <p:nvSpPr>
          <p:cNvPr id="7171" name="TextBox 8"/>
          <p:cNvSpPr txBox="1">
            <a:spLocks noChangeArrowheads="1"/>
          </p:cNvSpPr>
          <p:nvPr/>
        </p:nvSpPr>
        <p:spPr bwMode="auto">
          <a:xfrm>
            <a:off x="6934200" y="4716463"/>
            <a:ext cx="184150" cy="369887"/>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7172" name="Text Box 3"/>
          <p:cNvSpPr txBox="1">
            <a:spLocks noChangeArrowheads="1"/>
          </p:cNvSpPr>
          <p:nvPr/>
        </p:nvSpPr>
        <p:spPr bwMode="auto">
          <a:xfrm>
            <a:off x="3532188" y="2374900"/>
            <a:ext cx="5170487" cy="2400300"/>
          </a:xfrm>
          <a:prstGeom prst="rect">
            <a:avLst/>
          </a:prstGeom>
          <a:noFill/>
          <a:ln w="9525">
            <a:noFill/>
            <a:miter lim="800000"/>
            <a:headEnd/>
            <a:tailEnd/>
          </a:ln>
        </p:spPr>
        <p:txBody>
          <a:bodyPr lIns="91438" tIns="45719" rIns="91438" bIns="45719">
            <a:prstTxWarp prst="textNoShape">
              <a:avLst/>
            </a:prstTxWarp>
            <a:spAutoFit/>
          </a:bodyPr>
          <a:lstStyle/>
          <a:p>
            <a:pPr marL="373063" indent="-373063">
              <a:spcBef>
                <a:spcPts val="1200"/>
              </a:spcBef>
              <a:buFont typeface="Arial" pitchFamily="-112" charset="0"/>
              <a:buAutoNum type="arabicPeriod"/>
            </a:pPr>
            <a:r>
              <a:rPr lang="en-US" sz="2000">
                <a:solidFill>
                  <a:schemeClr val="bg1"/>
                </a:solidFill>
                <a:ea typeface="Arial" pitchFamily="-112" charset="0"/>
                <a:cs typeface="Arial" pitchFamily="-112" charset="0"/>
              </a:rPr>
              <a:t>Creates knowledge &amp; belief for you in the services</a:t>
            </a:r>
          </a:p>
          <a:p>
            <a:pPr marL="373063" indent="-373063">
              <a:spcBef>
                <a:spcPts val="1200"/>
              </a:spcBef>
              <a:buFont typeface="Arial" pitchFamily="-112" charset="0"/>
              <a:buAutoNum type="arabicPeriod"/>
            </a:pPr>
            <a:r>
              <a:rPr lang="en-US" sz="2000">
                <a:solidFill>
                  <a:schemeClr val="bg1"/>
                </a:solidFill>
                <a:ea typeface="Arial" pitchFamily="-112" charset="0"/>
                <a:cs typeface="Arial" pitchFamily="-112" charset="0"/>
              </a:rPr>
              <a:t>Teaches you the customer sign-up process </a:t>
            </a:r>
          </a:p>
          <a:p>
            <a:pPr marL="373063" indent="-373063">
              <a:spcBef>
                <a:spcPts val="1200"/>
              </a:spcBef>
              <a:buFont typeface="Arial" pitchFamily="-112" charset="0"/>
              <a:buAutoNum type="arabicPeriod"/>
            </a:pPr>
            <a:r>
              <a:rPr lang="en-US" sz="2000">
                <a:solidFill>
                  <a:schemeClr val="bg1"/>
                </a:solidFill>
                <a:ea typeface="Arial" pitchFamily="-112" charset="0"/>
                <a:cs typeface="Arial" pitchFamily="-112" charset="0"/>
              </a:rPr>
              <a:t>Provides you all the necessary tools</a:t>
            </a:r>
          </a:p>
          <a:p>
            <a:pPr marL="373063" indent="-373063">
              <a:spcBef>
                <a:spcPts val="1200"/>
              </a:spcBef>
              <a:buFont typeface="Arial" pitchFamily="-112" charset="0"/>
              <a:buAutoNum type="arabicPeriod"/>
            </a:pPr>
            <a:r>
              <a:rPr lang="en-US" sz="2000">
                <a:solidFill>
                  <a:schemeClr val="bg1"/>
                </a:solidFill>
                <a:ea typeface="Arial" pitchFamily="-112" charset="0"/>
                <a:cs typeface="Arial" pitchFamily="-112" charset="0"/>
              </a:rPr>
              <a:t>You set a good example</a:t>
            </a:r>
          </a:p>
        </p:txBody>
      </p:sp>
      <p:sp>
        <p:nvSpPr>
          <p:cNvPr id="7173" name="Text Box 3"/>
          <p:cNvSpPr txBox="1">
            <a:spLocks noChangeArrowheads="1"/>
          </p:cNvSpPr>
          <p:nvPr/>
        </p:nvSpPr>
        <p:spPr bwMode="auto">
          <a:xfrm>
            <a:off x="3505200" y="1173163"/>
            <a:ext cx="5334000" cy="954087"/>
          </a:xfrm>
          <a:prstGeom prst="rect">
            <a:avLst/>
          </a:prstGeom>
          <a:noFill/>
          <a:ln w="9525">
            <a:noFill/>
            <a:miter lim="800000"/>
            <a:headEnd/>
            <a:tailEnd/>
          </a:ln>
        </p:spPr>
        <p:txBody>
          <a:bodyPr lIns="91438" tIns="45719" rIns="91438" bIns="45719">
            <a:prstTxWarp prst="textNoShape">
              <a:avLst/>
            </a:prstTxWarp>
            <a:spAutoFit/>
          </a:bodyPr>
          <a:lstStyle/>
          <a:p>
            <a:r>
              <a:rPr lang="en-US" sz="2800">
                <a:solidFill>
                  <a:srgbClr val="3CC5DD"/>
                </a:solidFill>
                <a:ea typeface="Arial" pitchFamily="-112" charset="0"/>
                <a:cs typeface="Arial" pitchFamily="-112" charset="0"/>
              </a:rPr>
              <a:t>We recommend you become your own customer!</a:t>
            </a:r>
          </a:p>
        </p:txBody>
      </p:sp>
      <p:sp>
        <p:nvSpPr>
          <p:cNvPr id="9" name="Rectangle 8"/>
          <p:cNvSpPr/>
          <p:nvPr/>
        </p:nvSpPr>
        <p:spPr>
          <a:xfrm>
            <a:off x="0" y="417513"/>
            <a:ext cx="9144000" cy="571500"/>
          </a:xfrm>
          <a:prstGeom prst="rect">
            <a:avLst/>
          </a:prstGeom>
          <a:solidFill>
            <a:srgbClr val="3EC3D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Source 1: Yourself</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Rectangle 3"/>
          <p:cNvSpPr txBox="1">
            <a:spLocks noChangeArrowheads="1"/>
          </p:cNvSpPr>
          <p:nvPr/>
        </p:nvSpPr>
        <p:spPr bwMode="auto">
          <a:xfrm>
            <a:off x="838200" y="1592263"/>
            <a:ext cx="7772400" cy="4149725"/>
          </a:xfrm>
          <a:prstGeom prst="rect">
            <a:avLst/>
          </a:prstGeom>
          <a:noFill/>
          <a:ln w="9525">
            <a:noFill/>
            <a:miter lim="800000"/>
            <a:headEnd/>
            <a:tailEnd/>
          </a:ln>
        </p:spPr>
        <p:txBody>
          <a:bodyPr lIns="91438" tIns="45719" rIns="91438" bIns="45719">
            <a:prstTxWarp prst="textNoShape">
              <a:avLst/>
            </a:prstTxWarp>
          </a:bodyPr>
          <a:lstStyle/>
          <a:p>
            <a:pPr marL="608013" indent="-608013" defTabSz="912813">
              <a:spcBef>
                <a:spcPts val="1963"/>
              </a:spcBef>
              <a:buFontTx/>
              <a:buAutoNum type="arabicPeriod"/>
            </a:pPr>
            <a:r>
              <a:rPr lang="en-US"/>
              <a:t>Yourself</a:t>
            </a:r>
          </a:p>
          <a:p>
            <a:pPr marL="608013" indent="-608013" defTabSz="912813">
              <a:spcBef>
                <a:spcPts val="1963"/>
              </a:spcBef>
              <a:buFontTx/>
              <a:buAutoNum type="arabicPeriod"/>
            </a:pPr>
            <a:r>
              <a:rPr lang="en-US"/>
              <a:t>Prospects who </a:t>
            </a:r>
            <a:br>
              <a:rPr lang="en-US"/>
            </a:br>
            <a:r>
              <a:rPr lang="en-US"/>
              <a:t>do not become   </a:t>
            </a:r>
            <a:br>
              <a:rPr lang="en-US"/>
            </a:br>
            <a:r>
              <a:rPr lang="en-US"/>
              <a:t>IBOs</a:t>
            </a:r>
          </a:p>
          <a:p>
            <a:pPr marL="608013" indent="-608013" defTabSz="912813">
              <a:spcBef>
                <a:spcPts val="1963"/>
              </a:spcBef>
              <a:buFontTx/>
              <a:buAutoNum type="arabicPeriod"/>
            </a:pPr>
            <a:r>
              <a:rPr lang="en-US"/>
              <a:t>Referrals &amp; Everyone Else – </a:t>
            </a:r>
            <a:br>
              <a:rPr lang="en-US"/>
            </a:br>
            <a:r>
              <a:rPr lang="en-US"/>
              <a:t>Warm Market</a:t>
            </a:r>
          </a:p>
          <a:p>
            <a:pPr marL="608013" indent="-608013" defTabSz="912813">
              <a:spcBef>
                <a:spcPts val="1963"/>
              </a:spcBef>
            </a:pPr>
            <a:endParaRPr lang="en-US"/>
          </a:p>
        </p:txBody>
      </p:sp>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Sources</a:t>
            </a:r>
          </a:p>
        </p:txBody>
      </p:sp>
      <p:sp>
        <p:nvSpPr>
          <p:cNvPr id="9" name="Rounded Rectangle 8"/>
          <p:cNvSpPr>
            <a:spLocks noChangeArrowheads="1"/>
          </p:cNvSpPr>
          <p:nvPr/>
        </p:nvSpPr>
        <p:spPr bwMode="auto">
          <a:xfrm>
            <a:off x="838200" y="2160588"/>
            <a:ext cx="3459163" cy="1376362"/>
          </a:xfrm>
          <a:prstGeom prst="roundRect">
            <a:avLst>
              <a:gd name="adj" fmla="val 3921"/>
            </a:avLst>
          </a:prstGeom>
          <a:noFill/>
          <a:ln w="38100">
            <a:solidFill>
              <a:srgbClr val="BFE400"/>
            </a:solidFill>
            <a:round/>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Rectangle 10"/>
          <p:cNvSpPr>
            <a:spLocks noChangeArrowheads="1"/>
          </p:cNvSpPr>
          <p:nvPr/>
        </p:nvSpPr>
        <p:spPr bwMode="auto">
          <a:xfrm>
            <a:off x="3454400" y="4427538"/>
            <a:ext cx="5221288" cy="1262062"/>
          </a:xfrm>
          <a:prstGeom prst="rect">
            <a:avLst/>
          </a:prstGeom>
          <a:noFill/>
          <a:ln w="25400">
            <a:solidFill>
              <a:schemeClr val="bg1"/>
            </a:solidFill>
            <a:round/>
            <a:headEnd/>
            <a:tailEnd/>
          </a:ln>
          <a:effectLst>
            <a:outerShdw dist="23000" dir="5400000" rotWithShape="0">
              <a:srgbClr val="808080">
                <a:alpha val="34998"/>
              </a:srgbClr>
            </a:outerShdw>
          </a:effectLst>
        </p:spPr>
        <p:txBody>
          <a:bodyPr lIns="91438" tIns="45719" rIns="91438" bIns="45719" anchor="ctr"/>
          <a:lstStyle/>
          <a:p>
            <a:pPr algn="ctr" defTabSz="457190">
              <a:defRPr/>
            </a:pPr>
            <a:endParaRPr lang="en-US" sz="1800" dirty="0">
              <a:solidFill>
                <a:schemeClr val="lt1"/>
              </a:solidFill>
              <a:latin typeface="+mn-lt"/>
              <a:ea typeface="+mn-ea"/>
              <a:cs typeface="+mn-cs"/>
            </a:endParaRPr>
          </a:p>
        </p:txBody>
      </p:sp>
      <p:sp>
        <p:nvSpPr>
          <p:cNvPr id="9219" name="Text Box 3"/>
          <p:cNvSpPr txBox="1">
            <a:spLocks noChangeArrowheads="1"/>
          </p:cNvSpPr>
          <p:nvPr/>
        </p:nvSpPr>
        <p:spPr bwMode="auto">
          <a:xfrm>
            <a:off x="431800" y="1679575"/>
            <a:ext cx="7848600" cy="2246313"/>
          </a:xfrm>
          <a:prstGeom prst="rect">
            <a:avLst/>
          </a:prstGeom>
          <a:noFill/>
          <a:ln w="9525">
            <a:noFill/>
            <a:miter lim="800000"/>
            <a:headEnd/>
            <a:tailEnd/>
          </a:ln>
        </p:spPr>
        <p:txBody>
          <a:bodyPr lIns="91438" tIns="45719" rIns="91438" bIns="45719">
            <a:prstTxWarp prst="textNoShape">
              <a:avLst/>
            </a:prstTxWarp>
            <a:spAutoFit/>
          </a:bodyPr>
          <a:lstStyle/>
          <a:p>
            <a:pPr marL="373063" indent="-373063">
              <a:spcBef>
                <a:spcPts val="2400"/>
              </a:spcBef>
              <a:buFont typeface="Arial" pitchFamily="-112" charset="0"/>
              <a:buChar char="•"/>
            </a:pPr>
            <a:r>
              <a:rPr lang="en-US">
                <a:solidFill>
                  <a:schemeClr val="bg1"/>
                </a:solidFill>
                <a:ea typeface="Arial" pitchFamily="-112" charset="0"/>
                <a:cs typeface="Arial" pitchFamily="-112" charset="0"/>
              </a:rPr>
              <a:t>Start building your team by inviting your contacts to view the ACN presentations available to you</a:t>
            </a:r>
          </a:p>
          <a:p>
            <a:pPr marL="373063" indent="-373063">
              <a:spcBef>
                <a:spcPts val="2400"/>
              </a:spcBef>
              <a:buFont typeface="Arial" pitchFamily="-112" charset="0"/>
              <a:buChar char="•"/>
            </a:pPr>
            <a:r>
              <a:rPr lang="en-US">
                <a:solidFill>
                  <a:schemeClr val="bg1"/>
                </a:solidFill>
                <a:ea typeface="Arial" pitchFamily="-112" charset="0"/>
                <a:cs typeface="Arial" pitchFamily="-112" charset="0"/>
              </a:rPr>
              <a:t>Your goal should be to earn ETT and ETL as </a:t>
            </a:r>
            <a:br>
              <a:rPr lang="en-US">
                <a:solidFill>
                  <a:schemeClr val="bg1"/>
                </a:solidFill>
                <a:ea typeface="Arial" pitchFamily="-112" charset="0"/>
                <a:cs typeface="Arial" pitchFamily="-112" charset="0"/>
              </a:rPr>
            </a:br>
            <a:r>
              <a:rPr lang="en-US">
                <a:solidFill>
                  <a:schemeClr val="bg1"/>
                </a:solidFill>
                <a:ea typeface="Arial" pitchFamily="-112" charset="0"/>
                <a:cs typeface="Arial" pitchFamily="-112" charset="0"/>
              </a:rPr>
              <a:t>soon as possible so you can start earning </a:t>
            </a:r>
            <a:br>
              <a:rPr lang="en-US">
                <a:solidFill>
                  <a:schemeClr val="bg1"/>
                </a:solidFill>
                <a:ea typeface="Arial" pitchFamily="-112" charset="0"/>
                <a:cs typeface="Arial" pitchFamily="-112" charset="0"/>
              </a:rPr>
            </a:br>
            <a:r>
              <a:rPr lang="en-US">
                <a:solidFill>
                  <a:srgbClr val="3CC5DD"/>
                </a:solidFill>
                <a:ea typeface="Arial" pitchFamily="-112" charset="0"/>
                <a:cs typeface="Arial" pitchFamily="-112" charset="0"/>
              </a:rPr>
              <a:t>Team Customer Acquisition Bonuses  </a:t>
            </a:r>
          </a:p>
        </p:txBody>
      </p:sp>
      <p:sp>
        <p:nvSpPr>
          <p:cNvPr id="10" name="TextBox 9"/>
          <p:cNvSpPr txBox="1"/>
          <p:nvPr/>
        </p:nvSpPr>
        <p:spPr>
          <a:xfrm>
            <a:off x="3555086" y="4393697"/>
            <a:ext cx="5057791" cy="1261882"/>
          </a:xfrm>
          <a:prstGeom prst="rect">
            <a:avLst/>
          </a:prstGeom>
          <a:noFill/>
        </p:spPr>
        <p:txBody>
          <a:bodyPr wrap="none" lIns="91438" tIns="45719" rIns="91438" bIns="45719">
            <a:spAutoFit/>
          </a:bodyPr>
          <a:lstStyle/>
          <a:p>
            <a:pPr defTabSz="457190">
              <a:defRPr/>
            </a:pPr>
            <a:r>
              <a:rPr lang="en-US" sz="76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Arial" charset="0"/>
                <a:ea typeface="Geneva" charset="-128"/>
                <a:cs typeface="Geneva" charset="-128"/>
              </a:rPr>
              <a:t>ETT</a:t>
            </a:r>
            <a:r>
              <a:rPr lang="en-US" sz="7600" dirty="0">
                <a:latin typeface="Arial" charset="0"/>
                <a:ea typeface="Geneva" charset="-128"/>
                <a:cs typeface="Geneva" charset="-128"/>
              </a:rPr>
              <a:t> </a:t>
            </a:r>
            <a:r>
              <a:rPr lang="en-US" sz="7600" dirty="0">
                <a:solidFill>
                  <a:schemeClr val="bg1"/>
                </a:solidFill>
                <a:latin typeface="Arial" charset="0"/>
                <a:ea typeface="Geneva" charset="-128"/>
                <a:cs typeface="Geneva" charset="-128"/>
              </a:rPr>
              <a:t>&amp;</a:t>
            </a:r>
            <a:r>
              <a:rPr lang="en-US" sz="7600" dirty="0">
                <a:latin typeface="Arial" charset="0"/>
                <a:ea typeface="Geneva" charset="-128"/>
                <a:cs typeface="Geneva" charset="-128"/>
              </a:rPr>
              <a:t> </a:t>
            </a:r>
            <a:r>
              <a:rPr lang="en-US" sz="7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rial" charset="0"/>
                <a:ea typeface="Geneva" charset="-128"/>
                <a:cs typeface="Geneva" charset="-128"/>
              </a:rPr>
              <a:t>ETL</a:t>
            </a:r>
          </a:p>
        </p:txBody>
      </p:sp>
      <p:sp>
        <p:nvSpPr>
          <p:cNvPr id="9221" name="Subtitle 2"/>
          <p:cNvSpPr>
            <a:spLocks noGrp="1"/>
          </p:cNvSpPr>
          <p:nvPr>
            <p:ph type="subTitle" idx="1"/>
          </p:nvPr>
        </p:nvSpPr>
        <p:spPr>
          <a:xfrm>
            <a:off x="431800" y="1068388"/>
            <a:ext cx="9144000" cy="874712"/>
          </a:xfrm>
        </p:spPr>
        <p:txBody>
          <a:bodyPr/>
          <a:lstStyle/>
          <a:p>
            <a:pPr algn="l" eaLnBrk="1" hangingPunct="1">
              <a:lnSpc>
                <a:spcPct val="80000"/>
              </a:lnSpc>
            </a:pPr>
            <a:r>
              <a:rPr lang="en-US" sz="2100">
                <a:solidFill>
                  <a:srgbClr val="3CC5DD"/>
                </a:solidFill>
                <a:latin typeface="Arial" pitchFamily="-112" charset="0"/>
                <a:ea typeface="ＭＳ Ｐゴシック" pitchFamily="-112" charset="-128"/>
                <a:cs typeface="Geneva" pitchFamily="-112" charset="0"/>
              </a:rPr>
              <a:t>Prospects who do not become ACN Independent Business Owners</a:t>
            </a:r>
          </a:p>
          <a:p>
            <a:pPr algn="l" eaLnBrk="1" hangingPunct="1">
              <a:lnSpc>
                <a:spcPct val="80000"/>
              </a:lnSpc>
            </a:pPr>
            <a:endParaRPr lang="en-US" sz="2500">
              <a:solidFill>
                <a:schemeClr val="bg1"/>
              </a:solidFill>
              <a:latin typeface="Arial" pitchFamily="-112" charset="0"/>
              <a:ea typeface="Arial" pitchFamily="-112" charset="0"/>
              <a:cs typeface="Arial" pitchFamily="-112" charset="0"/>
            </a:endParaRPr>
          </a:p>
        </p:txBody>
      </p:sp>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ubtitle 2"/>
          <p:cNvSpPr txBox="1">
            <a:spLocks/>
          </p:cNvSpPr>
          <p:nvPr/>
        </p:nvSpPr>
        <p:spPr bwMode="auto">
          <a:xfrm>
            <a:off x="269875" y="407988"/>
            <a:ext cx="9144000" cy="687387"/>
          </a:xfrm>
          <a:prstGeom prst="rect">
            <a:avLst/>
          </a:prstGeom>
          <a:noFill/>
          <a:ln w="9525">
            <a:noFill/>
            <a:miter lim="800000"/>
            <a:headEnd/>
            <a:tailEnd/>
          </a:ln>
        </p:spPr>
        <p:txBody>
          <a:bodyPr lIns="91438" tIns="45719" rIns="91438" bIns="45719">
            <a:normAutofit/>
          </a:bodyPr>
          <a:lstStyle/>
          <a:p>
            <a:pPr defTabSz="457190" fontAlgn="auto">
              <a:spcBef>
                <a:spcPct val="20000"/>
              </a:spcBef>
              <a:spcAft>
                <a:spcPts val="0"/>
              </a:spcAft>
              <a:buFont typeface="Arial" charset="0"/>
              <a:buNone/>
              <a:defRPr/>
            </a:pPr>
            <a:r>
              <a:rPr lang="en-US" sz="2900" dirty="0">
                <a:solidFill>
                  <a:schemeClr val="bg1"/>
                </a:solidFill>
                <a:latin typeface="Arial"/>
                <a:ea typeface="+mn-ea"/>
                <a:cs typeface="Arial"/>
              </a:rPr>
              <a:t>Customer Source 2</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Text Box 3"/>
          <p:cNvSpPr txBox="1">
            <a:spLocks noChangeArrowheads="1"/>
          </p:cNvSpPr>
          <p:nvPr/>
        </p:nvSpPr>
        <p:spPr bwMode="auto">
          <a:xfrm>
            <a:off x="838200" y="1635125"/>
            <a:ext cx="7696200" cy="2986088"/>
          </a:xfrm>
          <a:prstGeom prst="rect">
            <a:avLst/>
          </a:prstGeom>
          <a:noFill/>
          <a:ln w="9525">
            <a:noFill/>
            <a:miter lim="800000"/>
            <a:headEnd/>
            <a:tailEnd/>
          </a:ln>
        </p:spPr>
        <p:txBody>
          <a:bodyPr lIns="91438" tIns="45719" rIns="91438" bIns="45719">
            <a:prstTxWarp prst="textNoShape">
              <a:avLst/>
            </a:prstTxWarp>
            <a:spAutoFit/>
          </a:bodyPr>
          <a:lstStyle/>
          <a:p>
            <a:pPr marL="363538" indent="-363538">
              <a:spcBef>
                <a:spcPts val="2400"/>
              </a:spcBef>
              <a:buFont typeface="Arial" pitchFamily="-112" charset="0"/>
              <a:buChar char="•"/>
            </a:pPr>
            <a:r>
              <a:rPr lang="en-US">
                <a:solidFill>
                  <a:schemeClr val="bg1"/>
                </a:solidFill>
                <a:ea typeface="Arial" pitchFamily="-112" charset="0"/>
                <a:cs typeface="Arial" pitchFamily="-112" charset="0"/>
              </a:rPr>
              <a:t>If after viewing the ACN presentation one of your prospects chooses not to become an IBO, ask them to support you by trying </a:t>
            </a:r>
            <a:r>
              <a:rPr lang="en-US" i="1" u="sng">
                <a:solidFill>
                  <a:srgbClr val="3CC5DD"/>
                </a:solidFill>
                <a:ea typeface="Arial" pitchFamily="-112" charset="0"/>
                <a:cs typeface="Arial" pitchFamily="-112" charset="0"/>
              </a:rPr>
              <a:t>all of the services</a:t>
            </a:r>
            <a:r>
              <a:rPr lang="en-US">
                <a:solidFill>
                  <a:srgbClr val="3CC5DD"/>
                </a:solidFill>
                <a:ea typeface="Arial" pitchFamily="-112" charset="0"/>
                <a:cs typeface="Arial" pitchFamily="-112" charset="0"/>
              </a:rPr>
              <a:t> </a:t>
            </a:r>
            <a:r>
              <a:rPr lang="en-US">
                <a:solidFill>
                  <a:schemeClr val="bg1"/>
                </a:solidFill>
                <a:ea typeface="Arial" pitchFamily="-112" charset="0"/>
                <a:cs typeface="Arial" pitchFamily="-112" charset="0"/>
              </a:rPr>
              <a:t>you are offering or at least </a:t>
            </a:r>
            <a:r>
              <a:rPr lang="en-US" i="1" u="sng">
                <a:solidFill>
                  <a:srgbClr val="3CC5DD"/>
                </a:solidFill>
                <a:ea typeface="Arial" pitchFamily="-112" charset="0"/>
                <a:cs typeface="Arial" pitchFamily="-112" charset="0"/>
              </a:rPr>
              <a:t>one of the services</a:t>
            </a:r>
          </a:p>
          <a:p>
            <a:pPr marL="363538" indent="-363538">
              <a:spcBef>
                <a:spcPts val="2400"/>
              </a:spcBef>
              <a:buFont typeface="Arial" pitchFamily="-112" charset="0"/>
              <a:buChar char="•"/>
            </a:pPr>
            <a:r>
              <a:rPr lang="en-US">
                <a:solidFill>
                  <a:schemeClr val="bg1"/>
                </a:solidFill>
                <a:ea typeface="Arial" pitchFamily="-112" charset="0"/>
                <a:cs typeface="Arial" pitchFamily="-112" charset="0"/>
              </a:rPr>
              <a:t>Just imagine how many customers you can acquire over time with these sources</a:t>
            </a:r>
            <a:br>
              <a:rPr lang="en-US">
                <a:solidFill>
                  <a:schemeClr val="bg1"/>
                </a:solidFill>
                <a:ea typeface="Arial" pitchFamily="-112" charset="0"/>
                <a:cs typeface="Arial" pitchFamily="-112" charset="0"/>
              </a:rPr>
            </a:br>
            <a:r>
              <a:rPr lang="en-US">
                <a:solidFill>
                  <a:schemeClr val="bg1"/>
                </a:solidFill>
                <a:ea typeface="Arial" pitchFamily="-112" charset="0"/>
                <a:cs typeface="Arial" pitchFamily="-112" charset="0"/>
              </a:rPr>
              <a:t>  </a:t>
            </a:r>
          </a:p>
        </p:txBody>
      </p:sp>
      <p:sp>
        <p:nvSpPr>
          <p:cNvPr id="11" name="Rectangle 10"/>
          <p:cNvSpPr>
            <a:spLocks noChangeArrowheads="1"/>
          </p:cNvSpPr>
          <p:nvPr/>
        </p:nvSpPr>
        <p:spPr bwMode="auto">
          <a:xfrm>
            <a:off x="3454400" y="4427538"/>
            <a:ext cx="5221288" cy="1262062"/>
          </a:xfrm>
          <a:prstGeom prst="rect">
            <a:avLst/>
          </a:prstGeom>
          <a:noFill/>
          <a:ln w="25400">
            <a:solidFill>
              <a:schemeClr val="bg1"/>
            </a:solidFill>
            <a:round/>
            <a:headEnd/>
            <a:tailEnd/>
          </a:ln>
          <a:effectLst>
            <a:outerShdw dist="23000" dir="5400000" rotWithShape="0">
              <a:srgbClr val="808080">
                <a:alpha val="34998"/>
              </a:srgbClr>
            </a:outerShdw>
          </a:effectLst>
        </p:spPr>
        <p:txBody>
          <a:bodyPr lIns="91438" tIns="45719" rIns="91438" bIns="45719" anchor="ctr"/>
          <a:lstStyle/>
          <a:p>
            <a:pPr algn="ctr" defTabSz="457190">
              <a:defRPr/>
            </a:pPr>
            <a:endParaRPr lang="en-US" sz="1800" dirty="0">
              <a:solidFill>
                <a:schemeClr val="lt1"/>
              </a:solidFill>
              <a:latin typeface="+mn-lt"/>
              <a:ea typeface="+mn-ea"/>
              <a:cs typeface="+mn-cs"/>
            </a:endParaRPr>
          </a:p>
        </p:txBody>
      </p:sp>
      <p:sp>
        <p:nvSpPr>
          <p:cNvPr id="12" name="TextBox 11"/>
          <p:cNvSpPr txBox="1"/>
          <p:nvPr/>
        </p:nvSpPr>
        <p:spPr>
          <a:xfrm>
            <a:off x="3555086" y="4393697"/>
            <a:ext cx="5057791" cy="1261882"/>
          </a:xfrm>
          <a:prstGeom prst="rect">
            <a:avLst/>
          </a:prstGeom>
          <a:noFill/>
        </p:spPr>
        <p:txBody>
          <a:bodyPr wrap="none" lIns="91438" tIns="45719" rIns="91438" bIns="45719">
            <a:spAutoFit/>
          </a:bodyPr>
          <a:lstStyle/>
          <a:p>
            <a:pPr defTabSz="457190">
              <a:defRPr/>
            </a:pPr>
            <a:r>
              <a:rPr lang="en-US" sz="76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Arial" charset="0"/>
                <a:ea typeface="Geneva" charset="-128"/>
                <a:cs typeface="Geneva" charset="-128"/>
              </a:rPr>
              <a:t>ETT</a:t>
            </a:r>
            <a:r>
              <a:rPr lang="en-US" sz="7600" dirty="0">
                <a:latin typeface="Arial" charset="0"/>
                <a:ea typeface="Geneva" charset="-128"/>
                <a:cs typeface="Geneva" charset="-128"/>
              </a:rPr>
              <a:t> </a:t>
            </a:r>
            <a:r>
              <a:rPr lang="en-US" sz="7600" dirty="0">
                <a:solidFill>
                  <a:schemeClr val="bg1"/>
                </a:solidFill>
                <a:latin typeface="Arial" charset="0"/>
                <a:ea typeface="Geneva" charset="-128"/>
                <a:cs typeface="Geneva" charset="-128"/>
              </a:rPr>
              <a:t>&amp;</a:t>
            </a:r>
            <a:r>
              <a:rPr lang="en-US" sz="7600" dirty="0">
                <a:latin typeface="Arial" charset="0"/>
                <a:ea typeface="Geneva" charset="-128"/>
                <a:cs typeface="Geneva" charset="-128"/>
              </a:rPr>
              <a:t> </a:t>
            </a:r>
            <a:r>
              <a:rPr lang="en-US" sz="7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rial" charset="0"/>
                <a:ea typeface="Geneva" charset="-128"/>
                <a:cs typeface="Geneva" charset="-128"/>
              </a:rPr>
              <a:t>ETL</a:t>
            </a:r>
          </a:p>
        </p:txBody>
      </p:sp>
      <p:sp>
        <p:nvSpPr>
          <p:cNvPr id="10245" name="Subtitle 2"/>
          <p:cNvSpPr>
            <a:spLocks noGrp="1"/>
          </p:cNvSpPr>
          <p:nvPr>
            <p:ph type="subTitle" idx="1"/>
          </p:nvPr>
        </p:nvSpPr>
        <p:spPr>
          <a:xfrm>
            <a:off x="431800" y="1068388"/>
            <a:ext cx="9144000" cy="874712"/>
          </a:xfrm>
        </p:spPr>
        <p:txBody>
          <a:bodyPr/>
          <a:lstStyle/>
          <a:p>
            <a:pPr algn="l" eaLnBrk="1" hangingPunct="1">
              <a:lnSpc>
                <a:spcPct val="80000"/>
              </a:lnSpc>
            </a:pPr>
            <a:r>
              <a:rPr lang="en-US" sz="2100">
                <a:solidFill>
                  <a:srgbClr val="3CC5DD"/>
                </a:solidFill>
                <a:latin typeface="Arial" pitchFamily="-112" charset="0"/>
                <a:ea typeface="ＭＳ Ｐゴシック" pitchFamily="-112" charset="-128"/>
                <a:cs typeface="Geneva" pitchFamily="-112" charset="0"/>
              </a:rPr>
              <a:t>Prospects who do not become ACN Independent Business Owners</a:t>
            </a:r>
          </a:p>
          <a:p>
            <a:pPr algn="l" eaLnBrk="1" hangingPunct="1">
              <a:lnSpc>
                <a:spcPct val="80000"/>
              </a:lnSpc>
            </a:pPr>
            <a:endParaRPr lang="en-US" sz="2500">
              <a:solidFill>
                <a:schemeClr val="bg1"/>
              </a:solidFill>
              <a:latin typeface="Arial" pitchFamily="-112" charset="0"/>
              <a:ea typeface="Arial" pitchFamily="-112" charset="0"/>
              <a:cs typeface="Arial" pitchFamily="-112" charset="0"/>
            </a:endParaRPr>
          </a:p>
        </p:txBody>
      </p:sp>
      <p:sp>
        <p:nvSpPr>
          <p:cNvPr id="8" name="Rectangle 7"/>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ubtitle 2"/>
          <p:cNvSpPr txBox="1">
            <a:spLocks/>
          </p:cNvSpPr>
          <p:nvPr/>
        </p:nvSpPr>
        <p:spPr bwMode="auto">
          <a:xfrm>
            <a:off x="269875" y="407988"/>
            <a:ext cx="9144000" cy="687387"/>
          </a:xfrm>
          <a:prstGeom prst="rect">
            <a:avLst/>
          </a:prstGeom>
          <a:noFill/>
          <a:ln w="9525">
            <a:noFill/>
            <a:miter lim="800000"/>
            <a:headEnd/>
            <a:tailEnd/>
          </a:ln>
        </p:spPr>
        <p:txBody>
          <a:bodyPr lIns="91438" tIns="45719" rIns="91438" bIns="45719">
            <a:normAutofit/>
          </a:bodyPr>
          <a:lstStyle/>
          <a:p>
            <a:pPr defTabSz="457190" fontAlgn="auto">
              <a:spcBef>
                <a:spcPct val="20000"/>
              </a:spcBef>
              <a:spcAft>
                <a:spcPts val="0"/>
              </a:spcAft>
              <a:buFont typeface="Arial" charset="0"/>
              <a:buNone/>
              <a:defRPr/>
            </a:pPr>
            <a:r>
              <a:rPr lang="en-US" sz="2900" dirty="0">
                <a:solidFill>
                  <a:schemeClr val="bg1"/>
                </a:solidFill>
                <a:latin typeface="Arial"/>
                <a:ea typeface="+mn-ea"/>
                <a:cs typeface="Arial"/>
              </a:rPr>
              <a:t>Customer Source 2</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Text Box 3"/>
          <p:cNvSpPr txBox="1">
            <a:spLocks noChangeArrowheads="1"/>
          </p:cNvSpPr>
          <p:nvPr/>
        </p:nvSpPr>
        <p:spPr bwMode="auto">
          <a:xfrm>
            <a:off x="571500" y="2068513"/>
            <a:ext cx="4191000" cy="4094162"/>
          </a:xfrm>
          <a:prstGeom prst="rect">
            <a:avLst/>
          </a:prstGeom>
          <a:noFill/>
          <a:ln w="9525">
            <a:noFill/>
            <a:miter lim="800000"/>
            <a:headEnd/>
            <a:tailEnd/>
          </a:ln>
        </p:spPr>
        <p:txBody>
          <a:bodyPr lIns="91438" tIns="45719" rIns="91438" bIns="45719">
            <a:prstTxWarp prst="textNoShape">
              <a:avLst/>
            </a:prstTxWarp>
            <a:spAutoFit/>
          </a:bodyPr>
          <a:lstStyle/>
          <a:p>
            <a:pPr marL="741363" indent="-741363">
              <a:spcBef>
                <a:spcPts val="1800"/>
              </a:spcBef>
            </a:pPr>
            <a:r>
              <a:rPr lang="en-US" sz="3200">
                <a:solidFill>
                  <a:srgbClr val="3CC5DD"/>
                </a:solidFill>
                <a:ea typeface="Arial" pitchFamily="-112" charset="0"/>
                <a:cs typeface="Arial" pitchFamily="-112" charset="0"/>
              </a:rPr>
              <a:t>Keys to Success</a:t>
            </a:r>
          </a:p>
          <a:p>
            <a:pPr marL="741363" indent="-741363">
              <a:spcBef>
                <a:spcPts val="1800"/>
              </a:spcBef>
              <a:buFont typeface="Arial" pitchFamily="-112" charset="0"/>
              <a:buChar char="•"/>
            </a:pPr>
            <a:r>
              <a:rPr lang="en-US" sz="2800">
                <a:solidFill>
                  <a:schemeClr val="bg1"/>
                </a:solidFill>
                <a:ea typeface="Arial" pitchFamily="-112" charset="0"/>
                <a:cs typeface="Arial" pitchFamily="-112" charset="0"/>
              </a:rPr>
              <a:t>Enthusiasm </a:t>
            </a:r>
          </a:p>
          <a:p>
            <a:pPr marL="741363" indent="-741363">
              <a:spcBef>
                <a:spcPts val="1800"/>
              </a:spcBef>
              <a:buFont typeface="Arial" pitchFamily="-112" charset="0"/>
              <a:buChar char="•"/>
            </a:pPr>
            <a:r>
              <a:rPr lang="en-US" sz="2800">
                <a:solidFill>
                  <a:schemeClr val="bg1"/>
                </a:solidFill>
                <a:ea typeface="Arial" pitchFamily="-112" charset="0"/>
                <a:cs typeface="Arial" pitchFamily="-112" charset="0"/>
              </a:rPr>
              <a:t>Urgency</a:t>
            </a:r>
          </a:p>
          <a:p>
            <a:pPr marL="741363" indent="-741363">
              <a:spcBef>
                <a:spcPts val="1800"/>
              </a:spcBef>
              <a:buFont typeface="Arial" pitchFamily="-112" charset="0"/>
              <a:buChar char="•"/>
            </a:pPr>
            <a:r>
              <a:rPr lang="en-US" sz="2800">
                <a:solidFill>
                  <a:schemeClr val="bg1"/>
                </a:solidFill>
                <a:ea typeface="Arial" pitchFamily="-112" charset="0"/>
                <a:cs typeface="Arial" pitchFamily="-112" charset="0"/>
              </a:rPr>
              <a:t>Rely on your relationship</a:t>
            </a:r>
          </a:p>
          <a:p>
            <a:pPr marL="741363" indent="-741363">
              <a:spcBef>
                <a:spcPts val="1800"/>
              </a:spcBef>
              <a:buFont typeface="Arial" pitchFamily="-112" charset="0"/>
              <a:buChar char="•"/>
            </a:pPr>
            <a:r>
              <a:rPr lang="en-US" sz="2800">
                <a:solidFill>
                  <a:schemeClr val="bg1"/>
                </a:solidFill>
                <a:ea typeface="Arial" pitchFamily="-112" charset="0"/>
                <a:cs typeface="Arial" pitchFamily="-112" charset="0"/>
              </a:rPr>
              <a:t>Use the favor approach</a:t>
            </a:r>
          </a:p>
        </p:txBody>
      </p:sp>
      <p:pic>
        <p:nvPicPr>
          <p:cNvPr id="11267" name="Picture 8" descr="96831687.jpg"/>
          <p:cNvPicPr>
            <a:picLocks noChangeAspect="1"/>
          </p:cNvPicPr>
          <p:nvPr/>
        </p:nvPicPr>
        <p:blipFill>
          <a:blip r:embed="rId3"/>
          <a:srcRect r="23080" b="1999"/>
          <a:stretch>
            <a:fillRect/>
          </a:stretch>
        </p:blipFill>
        <p:spPr bwMode="auto">
          <a:xfrm>
            <a:off x="4262438" y="0"/>
            <a:ext cx="4881562" cy="6858000"/>
          </a:xfrm>
          <a:prstGeom prst="rect">
            <a:avLst/>
          </a:prstGeom>
          <a:noFill/>
          <a:ln w="9525">
            <a:noFill/>
            <a:miter lim="800000"/>
            <a:headEnd/>
            <a:tailEnd/>
          </a:ln>
        </p:spPr>
      </p:pic>
      <p:sp>
        <p:nvSpPr>
          <p:cNvPr id="11268" name="Subtitle 2"/>
          <p:cNvSpPr txBox="1">
            <a:spLocks/>
          </p:cNvSpPr>
          <p:nvPr/>
        </p:nvSpPr>
        <p:spPr bwMode="auto">
          <a:xfrm>
            <a:off x="431800" y="1068388"/>
            <a:ext cx="3830638" cy="1000125"/>
          </a:xfrm>
          <a:prstGeom prst="rect">
            <a:avLst/>
          </a:prstGeom>
          <a:noFill/>
          <a:ln w="9525">
            <a:noFill/>
            <a:miter lim="800000"/>
            <a:headEnd/>
            <a:tailEnd/>
          </a:ln>
        </p:spPr>
        <p:txBody>
          <a:bodyPr lIns="91438" tIns="45719" rIns="91438" bIns="45719">
            <a:prstTxWarp prst="textNoShape">
              <a:avLst/>
            </a:prstTxWarp>
          </a:bodyPr>
          <a:lstStyle/>
          <a:p>
            <a:pPr>
              <a:lnSpc>
                <a:spcPct val="80000"/>
              </a:lnSpc>
              <a:spcBef>
                <a:spcPct val="20000"/>
              </a:spcBef>
              <a:buFont typeface="Arial" pitchFamily="-112" charset="0"/>
              <a:buNone/>
            </a:pPr>
            <a:r>
              <a:rPr lang="en-US" sz="2100">
                <a:solidFill>
                  <a:srgbClr val="3CC5DD"/>
                </a:solidFill>
              </a:rPr>
              <a:t>Prospects who do not become ACN Independent Business Owners</a:t>
            </a:r>
          </a:p>
          <a:p>
            <a:pPr>
              <a:lnSpc>
                <a:spcPct val="80000"/>
              </a:lnSpc>
              <a:spcBef>
                <a:spcPct val="20000"/>
              </a:spcBef>
              <a:buFont typeface="Arial" pitchFamily="-112" charset="0"/>
              <a:buNone/>
            </a:pPr>
            <a:endParaRPr lang="en-US" sz="2500">
              <a:solidFill>
                <a:schemeClr val="bg1"/>
              </a:solidFill>
              <a:ea typeface="Arial" pitchFamily="-112" charset="0"/>
              <a:cs typeface="Arial" pitchFamily="-112" charset="0"/>
            </a:endParaRPr>
          </a:p>
        </p:txBody>
      </p:sp>
      <p:sp>
        <p:nvSpPr>
          <p:cNvPr id="8" name="Rectangle 7"/>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Subtitle 2"/>
          <p:cNvSpPr txBox="1">
            <a:spLocks/>
          </p:cNvSpPr>
          <p:nvPr/>
        </p:nvSpPr>
        <p:spPr bwMode="auto">
          <a:xfrm>
            <a:off x="269875" y="407988"/>
            <a:ext cx="9144000" cy="687387"/>
          </a:xfrm>
          <a:prstGeom prst="rect">
            <a:avLst/>
          </a:prstGeom>
          <a:noFill/>
          <a:ln w="9525">
            <a:noFill/>
            <a:miter lim="800000"/>
            <a:headEnd/>
            <a:tailEnd/>
          </a:ln>
        </p:spPr>
        <p:txBody>
          <a:bodyPr lIns="91438" tIns="45719" rIns="91438" bIns="45719">
            <a:normAutofit/>
          </a:bodyPr>
          <a:lstStyle/>
          <a:p>
            <a:pPr defTabSz="457190" fontAlgn="auto">
              <a:spcBef>
                <a:spcPct val="20000"/>
              </a:spcBef>
              <a:spcAft>
                <a:spcPts val="0"/>
              </a:spcAft>
              <a:buFont typeface="Arial" charset="0"/>
              <a:buNone/>
              <a:defRPr/>
            </a:pPr>
            <a:r>
              <a:rPr lang="en-US" sz="2900" dirty="0">
                <a:solidFill>
                  <a:schemeClr val="bg1"/>
                </a:solidFill>
                <a:latin typeface="Arial"/>
                <a:ea typeface="+mn-ea"/>
                <a:cs typeface="Arial"/>
              </a:rPr>
              <a:t>Customer Source 2</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Rectangle 3"/>
          <p:cNvSpPr txBox="1">
            <a:spLocks noChangeArrowheads="1"/>
          </p:cNvSpPr>
          <p:nvPr/>
        </p:nvSpPr>
        <p:spPr bwMode="auto">
          <a:xfrm>
            <a:off x="809625" y="2395538"/>
            <a:ext cx="8229600" cy="4525962"/>
          </a:xfrm>
          <a:prstGeom prst="rect">
            <a:avLst/>
          </a:prstGeom>
          <a:noFill/>
          <a:ln w="9525">
            <a:noFill/>
            <a:miter lim="800000"/>
            <a:headEnd/>
            <a:tailEnd/>
          </a:ln>
        </p:spPr>
        <p:txBody>
          <a:bodyPr lIns="91438" tIns="45719" rIns="91438" bIns="45719">
            <a:prstTxWarp prst="textNoShape">
              <a:avLst/>
            </a:prstTxWarp>
          </a:bodyPr>
          <a:lstStyle/>
          <a:p>
            <a:pPr marL="341313" indent="-341313" defTabSz="912813">
              <a:spcBef>
                <a:spcPts val="2063"/>
              </a:spcBef>
            </a:pPr>
            <a:r>
              <a:rPr lang="en-US" sz="4000">
                <a:solidFill>
                  <a:srgbClr val="3CC5DD"/>
                </a:solidFill>
              </a:rPr>
              <a:t>We do two things…</a:t>
            </a:r>
          </a:p>
          <a:p>
            <a:pPr marL="341313" indent="-341313" defTabSz="912813">
              <a:spcBef>
                <a:spcPts val="2063"/>
              </a:spcBef>
              <a:buFontTx/>
              <a:buChar char="•"/>
            </a:pPr>
            <a:r>
              <a:rPr lang="en-US" sz="3000">
                <a:solidFill>
                  <a:schemeClr val="bg1"/>
                </a:solidFill>
              </a:rPr>
              <a:t>Get Customers</a:t>
            </a:r>
          </a:p>
          <a:p>
            <a:pPr marL="341313" indent="-341313" defTabSz="912813">
              <a:spcBef>
                <a:spcPts val="2063"/>
              </a:spcBef>
              <a:buFontTx/>
              <a:buChar char="•"/>
            </a:pPr>
            <a:r>
              <a:rPr lang="en-US" sz="3000">
                <a:solidFill>
                  <a:schemeClr val="bg1"/>
                </a:solidFill>
              </a:rPr>
              <a:t>Get Customer Getters</a:t>
            </a:r>
          </a:p>
        </p:txBody>
      </p:sp>
      <p:sp>
        <p:nvSpPr>
          <p:cNvPr id="8" name="Rectangle 2"/>
          <p:cNvSpPr txBox="1">
            <a:spLocks noChangeArrowheads="1"/>
          </p:cNvSpPr>
          <p:nvPr/>
        </p:nvSpPr>
        <p:spPr bwMode="auto">
          <a:xfrm>
            <a:off x="1" y="1149048"/>
            <a:ext cx="9144000" cy="1143000"/>
          </a:xfrm>
          <a:prstGeom prst="rect">
            <a:avLst/>
          </a:prstGeom>
          <a:noFill/>
          <a:ln w="9525">
            <a:noFill/>
            <a:miter lim="800000"/>
            <a:headEnd/>
            <a:tailEnd/>
          </a:ln>
        </p:spPr>
        <p:txBody>
          <a:bodyPr lIns="91438" tIns="45719" rIns="91438" bIns="45719" anchor="ctr"/>
          <a:lstStyle/>
          <a:p>
            <a:pPr algn="ctr" defTabSz="914380">
              <a:defRPr/>
            </a:pPr>
            <a:r>
              <a:rPr lang="en-US" sz="4400" b="1" kern="0" dirty="0">
                <a:ln w="22225" cap="flat" cmpd="sng" algn="ctr">
                  <a:solidFill>
                    <a:schemeClr val="accent5">
                      <a:lumMod val="60000"/>
                      <a:lumOff val="40000"/>
                    </a:schemeClr>
                  </a:solidFill>
                  <a:prstDash val="solid"/>
                  <a:round/>
                  <a:headEnd type="none" w="med" len="med"/>
                  <a:tailEnd type="none" w="med" len="med"/>
                </a:ln>
                <a:solidFill>
                  <a:srgbClr val="3CC5DD"/>
                </a:solidFill>
                <a:effectLst>
                  <a:outerShdw blurRad="41275" dist="20320" dir="1800000" algn="tl" rotWithShape="0">
                    <a:srgbClr val="000000">
                      <a:alpha val="40000"/>
                    </a:srgbClr>
                  </a:outerShdw>
                </a:effectLst>
                <a:latin typeface="Arial"/>
                <a:ea typeface="ＭＳ Ｐゴシック" pitchFamily="4" charset="-128"/>
                <a:cs typeface="Arial"/>
              </a:rPr>
              <a:t>KISS</a:t>
            </a:r>
            <a:r>
              <a:rPr lang="en-US" sz="4400" b="1" kern="0" dirty="0">
                <a:solidFill>
                  <a:schemeClr val="bg1"/>
                </a:solidFill>
                <a:latin typeface="Arial"/>
                <a:ea typeface="ＭＳ Ｐゴシック" pitchFamily="4" charset="-128"/>
                <a:cs typeface="Arial"/>
              </a:rPr>
              <a:t>: </a:t>
            </a:r>
            <a:r>
              <a:rPr lang="en-US" sz="4400" b="1" kern="0" dirty="0">
                <a:ln w="31550" cmpd="sng">
                  <a:solidFill>
                    <a:srgbClr val="93CDDD"/>
                  </a:solidFill>
                  <a:prstDash val="solid"/>
                </a:ln>
                <a:solidFill>
                  <a:srgbClr val="3CC5DD"/>
                </a:solidFill>
                <a:effectLst>
                  <a:outerShdw blurRad="41275" dist="12700" dir="12000000" algn="tl" rotWithShape="0">
                    <a:srgbClr val="000000">
                      <a:alpha val="40000"/>
                    </a:srgbClr>
                  </a:outerShdw>
                </a:effectLst>
                <a:latin typeface="Arial"/>
                <a:ea typeface="ＭＳ Ｐゴシック" pitchFamily="4" charset="-128"/>
                <a:cs typeface="Arial"/>
              </a:rPr>
              <a:t>K</a:t>
            </a:r>
            <a:r>
              <a:rPr lang="en-US" sz="4400" b="1" kern="0" dirty="0">
                <a:solidFill>
                  <a:schemeClr val="bg1"/>
                </a:solidFill>
                <a:latin typeface="Arial"/>
                <a:ea typeface="ＭＳ Ｐゴシック" pitchFamily="4" charset="-128"/>
                <a:cs typeface="Arial"/>
              </a:rPr>
              <a:t>eep </a:t>
            </a:r>
            <a:r>
              <a:rPr lang="en-US" sz="4400" b="1" kern="0" dirty="0">
                <a:ln w="31550" cmpd="sng">
                  <a:solidFill>
                    <a:srgbClr val="93CDDD"/>
                  </a:solidFill>
                  <a:prstDash val="solid"/>
                </a:ln>
                <a:solidFill>
                  <a:srgbClr val="3CC5DD"/>
                </a:solidFill>
                <a:effectLst>
                  <a:outerShdw blurRad="41275" dist="12700" dir="12000000" algn="tl" rotWithShape="0">
                    <a:srgbClr val="000000">
                      <a:alpha val="40000"/>
                    </a:srgbClr>
                  </a:outerShdw>
                </a:effectLst>
                <a:latin typeface="Arial"/>
                <a:ea typeface="ＭＳ Ｐゴシック" pitchFamily="4" charset="-128"/>
                <a:cs typeface="Arial"/>
              </a:rPr>
              <a:t>I</a:t>
            </a:r>
            <a:r>
              <a:rPr lang="en-US" sz="4400" b="1" kern="0" dirty="0">
                <a:solidFill>
                  <a:schemeClr val="bg1"/>
                </a:solidFill>
                <a:latin typeface="Arial"/>
                <a:ea typeface="ＭＳ Ｐゴシック" pitchFamily="4" charset="-128"/>
                <a:cs typeface="Arial"/>
              </a:rPr>
              <a:t>t </a:t>
            </a:r>
            <a:r>
              <a:rPr lang="en-US" sz="4400" b="1" kern="0" dirty="0">
                <a:ln w="31550" cmpd="sng">
                  <a:solidFill>
                    <a:srgbClr val="93CDDD"/>
                  </a:solidFill>
                  <a:prstDash val="solid"/>
                </a:ln>
                <a:solidFill>
                  <a:srgbClr val="3CC5DD"/>
                </a:solidFill>
                <a:effectLst>
                  <a:outerShdw blurRad="41275" dist="12700" dir="12000000" algn="tl" rotWithShape="0">
                    <a:srgbClr val="000000">
                      <a:alpha val="40000"/>
                    </a:srgbClr>
                  </a:outerShdw>
                </a:effectLst>
                <a:latin typeface="Arial"/>
                <a:ea typeface="ＭＳ Ｐゴシック" pitchFamily="4" charset="-128"/>
                <a:cs typeface="Arial"/>
              </a:rPr>
              <a:t>S</a:t>
            </a:r>
            <a:r>
              <a:rPr lang="en-US" sz="4400" b="1" kern="0" dirty="0">
                <a:solidFill>
                  <a:schemeClr val="bg1"/>
                </a:solidFill>
                <a:latin typeface="Arial"/>
                <a:ea typeface="ＭＳ Ｐゴシック" pitchFamily="4" charset="-128"/>
                <a:cs typeface="Arial"/>
              </a:rPr>
              <a:t>uper </a:t>
            </a:r>
            <a:r>
              <a:rPr lang="en-US" sz="4400" b="1" kern="0" dirty="0">
                <a:ln w="31550" cmpd="sng">
                  <a:solidFill>
                    <a:srgbClr val="93CDDD"/>
                  </a:solidFill>
                  <a:prstDash val="solid"/>
                </a:ln>
                <a:solidFill>
                  <a:srgbClr val="3CC5DD"/>
                </a:solidFill>
                <a:effectLst>
                  <a:outerShdw blurRad="41275" dist="12700" dir="12000000" algn="tl" rotWithShape="0">
                    <a:srgbClr val="000000">
                      <a:alpha val="40000"/>
                    </a:srgbClr>
                  </a:outerShdw>
                </a:effectLst>
                <a:latin typeface="Arial"/>
                <a:ea typeface="ＭＳ Ｐゴシック" pitchFamily="4" charset="-128"/>
                <a:cs typeface="Arial"/>
              </a:rPr>
              <a:t>S</a:t>
            </a:r>
            <a:r>
              <a:rPr lang="en-US" sz="4400" b="1" kern="0" dirty="0">
                <a:solidFill>
                  <a:schemeClr val="bg1"/>
                </a:solidFill>
                <a:latin typeface="Arial"/>
                <a:ea typeface="ＭＳ Ｐゴシック" pitchFamily="4" charset="-128"/>
                <a:cs typeface="Arial"/>
              </a:rPr>
              <a:t>imple!</a:t>
            </a:r>
          </a:p>
        </p:txBody>
      </p:sp>
      <p:sp>
        <p:nvSpPr>
          <p:cNvPr id="6" name="Rectangle 5"/>
          <p:cNvSpPr/>
          <p:nvPr/>
        </p:nvSpPr>
        <p:spPr>
          <a:xfrm>
            <a:off x="0" y="417513"/>
            <a:ext cx="9144000" cy="571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Getting Started/Mindset</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Rectangle 3"/>
          <p:cNvSpPr txBox="1">
            <a:spLocks noChangeArrowheads="1"/>
          </p:cNvSpPr>
          <p:nvPr/>
        </p:nvSpPr>
        <p:spPr bwMode="auto">
          <a:xfrm>
            <a:off x="457200" y="1527175"/>
            <a:ext cx="8229600" cy="5105400"/>
          </a:xfrm>
          <a:prstGeom prst="rect">
            <a:avLst/>
          </a:prstGeom>
          <a:noFill/>
          <a:ln w="9525">
            <a:noFill/>
            <a:miter lim="800000"/>
            <a:headEnd/>
            <a:tailEnd/>
          </a:ln>
        </p:spPr>
        <p:txBody>
          <a:bodyPr lIns="91438" tIns="45719" rIns="91438" bIns="45719">
            <a:prstTxWarp prst="textNoShape">
              <a:avLst/>
            </a:prstTxWarp>
          </a:bodyPr>
          <a:lstStyle/>
          <a:p>
            <a:pPr algn="ctr" defTabSz="912813">
              <a:lnSpc>
                <a:spcPct val="80000"/>
              </a:lnSpc>
              <a:spcBef>
                <a:spcPct val="20000"/>
              </a:spcBef>
            </a:pPr>
            <a:r>
              <a:rPr lang="en-US" sz="6000" b="1" dirty="0" smtClean="0">
                <a:solidFill>
                  <a:srgbClr val="BFE400"/>
                </a:solidFill>
              </a:rPr>
              <a:t>FAVOR</a:t>
            </a:r>
          </a:p>
          <a:p>
            <a:pPr algn="ctr" defTabSz="912813">
              <a:lnSpc>
                <a:spcPct val="80000"/>
              </a:lnSpc>
              <a:spcBef>
                <a:spcPct val="20000"/>
              </a:spcBef>
            </a:pPr>
            <a:r>
              <a:rPr lang="en-US" sz="6000" b="1" dirty="0" smtClean="0">
                <a:solidFill>
                  <a:srgbClr val="FFFFFF"/>
                </a:solidFill>
              </a:rPr>
              <a:t>(</a:t>
            </a:r>
            <a:r>
              <a:rPr lang="en-US" sz="6000" b="1" dirty="0" smtClean="0">
                <a:solidFill>
                  <a:srgbClr val="8EB4E3"/>
                </a:solidFill>
              </a:rPr>
              <a:t>WHY</a:t>
            </a:r>
            <a:r>
              <a:rPr lang="en-US" sz="6000" b="1" dirty="0" smtClean="0">
                <a:solidFill>
                  <a:schemeClr val="bg1"/>
                </a:solidFill>
              </a:rPr>
              <a:t>)</a:t>
            </a:r>
            <a:endParaRPr lang="en-US" sz="6000" b="1" dirty="0" smtClean="0">
              <a:solidFill>
                <a:schemeClr val="bg1"/>
              </a:solidFill>
            </a:endParaRPr>
          </a:p>
          <a:p>
            <a:pPr algn="ctr" defTabSz="912813">
              <a:lnSpc>
                <a:spcPct val="80000"/>
              </a:lnSpc>
              <a:spcBef>
                <a:spcPct val="20000"/>
              </a:spcBef>
            </a:pPr>
            <a:r>
              <a:rPr lang="en-US" sz="6000" b="1" dirty="0">
                <a:solidFill>
                  <a:srgbClr val="FFFFFF"/>
                </a:solidFill>
              </a:rPr>
              <a:t>HELP</a:t>
            </a:r>
          </a:p>
          <a:p>
            <a:pPr algn="ctr" defTabSz="912813">
              <a:lnSpc>
                <a:spcPct val="80000"/>
              </a:lnSpc>
              <a:spcBef>
                <a:spcPct val="20000"/>
              </a:spcBef>
            </a:pPr>
            <a:r>
              <a:rPr lang="en-US" sz="6000" b="1" dirty="0">
                <a:solidFill>
                  <a:srgbClr val="3CC5DD"/>
                </a:solidFill>
              </a:rPr>
              <a:t>TRY</a:t>
            </a:r>
          </a:p>
          <a:p>
            <a:pPr algn="ctr" defTabSz="912813">
              <a:lnSpc>
                <a:spcPct val="80000"/>
              </a:lnSpc>
              <a:spcBef>
                <a:spcPct val="20000"/>
              </a:spcBef>
            </a:pPr>
            <a:endParaRPr lang="en-US" sz="2300" b="1" dirty="0">
              <a:solidFill>
                <a:srgbClr val="FFFFFF"/>
              </a:solidFill>
            </a:endParaRPr>
          </a:p>
          <a:p>
            <a:pPr algn="ctr" defTabSz="912813">
              <a:spcBef>
                <a:spcPct val="20000"/>
              </a:spcBef>
            </a:pPr>
            <a:r>
              <a:rPr lang="en-US" dirty="0">
                <a:solidFill>
                  <a:schemeClr val="bg1"/>
                </a:solidFill>
              </a:rPr>
              <a:t>People will become your customer quicker to support you than if you try selling them on the services </a:t>
            </a:r>
            <a:endParaRPr lang="en-US" u="sng" dirty="0">
              <a:solidFill>
                <a:schemeClr val="bg1"/>
              </a:solidFill>
            </a:endParaRPr>
          </a:p>
        </p:txBody>
      </p:sp>
      <p:sp>
        <p:nvSpPr>
          <p:cNvPr id="4" name="Rectangle 3"/>
          <p:cNvSpPr/>
          <p:nvPr/>
        </p:nvSpPr>
        <p:spPr>
          <a:xfrm>
            <a:off x="0" y="441325"/>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Subtitle 2"/>
          <p:cNvSpPr>
            <a:spLocks noGrp="1"/>
          </p:cNvSpPr>
          <p:nvPr>
            <p:ph type="subTitle" idx="1"/>
          </p:nvPr>
        </p:nvSpPr>
        <p:spPr>
          <a:xfrm>
            <a:off x="269875" y="431800"/>
            <a:ext cx="9144000" cy="687388"/>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Approach</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Rectangle 3"/>
          <p:cNvSpPr txBox="1">
            <a:spLocks noChangeArrowheads="1"/>
          </p:cNvSpPr>
          <p:nvPr/>
        </p:nvSpPr>
        <p:spPr bwMode="auto">
          <a:xfrm>
            <a:off x="838200" y="1592263"/>
            <a:ext cx="7772400" cy="4149725"/>
          </a:xfrm>
          <a:prstGeom prst="rect">
            <a:avLst/>
          </a:prstGeom>
          <a:noFill/>
          <a:ln w="9525">
            <a:noFill/>
            <a:miter lim="800000"/>
            <a:headEnd/>
            <a:tailEnd/>
          </a:ln>
        </p:spPr>
        <p:txBody>
          <a:bodyPr lIns="91438" tIns="45719" rIns="91438" bIns="45719">
            <a:prstTxWarp prst="textNoShape">
              <a:avLst/>
            </a:prstTxWarp>
          </a:bodyPr>
          <a:lstStyle/>
          <a:p>
            <a:pPr marL="608013" indent="-608013" defTabSz="912813">
              <a:spcBef>
                <a:spcPts val="1963"/>
              </a:spcBef>
              <a:buFontTx/>
              <a:buAutoNum type="arabicPeriod"/>
            </a:pPr>
            <a:r>
              <a:rPr lang="en-US"/>
              <a:t>Yourself</a:t>
            </a:r>
          </a:p>
          <a:p>
            <a:pPr marL="608013" indent="-608013" defTabSz="912813">
              <a:spcBef>
                <a:spcPts val="1963"/>
              </a:spcBef>
              <a:buFontTx/>
              <a:buAutoNum type="arabicPeriod"/>
            </a:pPr>
            <a:r>
              <a:rPr lang="en-US"/>
              <a:t>Prospects who </a:t>
            </a:r>
            <a:br>
              <a:rPr lang="en-US"/>
            </a:br>
            <a:r>
              <a:rPr lang="en-US"/>
              <a:t>do not become   </a:t>
            </a:r>
            <a:br>
              <a:rPr lang="en-US"/>
            </a:br>
            <a:r>
              <a:rPr lang="en-US"/>
              <a:t>IBOs</a:t>
            </a:r>
          </a:p>
          <a:p>
            <a:pPr marL="608013" indent="-608013" defTabSz="912813">
              <a:spcBef>
                <a:spcPts val="1963"/>
              </a:spcBef>
              <a:buFontTx/>
              <a:buAutoNum type="arabicPeriod"/>
            </a:pPr>
            <a:r>
              <a:rPr lang="en-US"/>
              <a:t>Referrals &amp; Everyone Else – </a:t>
            </a:r>
            <a:br>
              <a:rPr lang="en-US"/>
            </a:br>
            <a:r>
              <a:rPr lang="en-US"/>
              <a:t>Warm Market</a:t>
            </a:r>
          </a:p>
          <a:p>
            <a:pPr marL="608013" indent="-608013" defTabSz="912813">
              <a:spcBef>
                <a:spcPts val="1963"/>
              </a:spcBef>
            </a:pPr>
            <a:endParaRPr lang="en-US"/>
          </a:p>
        </p:txBody>
      </p:sp>
      <p:sp>
        <p:nvSpPr>
          <p:cNvPr id="8" name="Rectangle 7"/>
          <p:cNvSpPr/>
          <p:nvPr/>
        </p:nvSpPr>
        <p:spPr>
          <a:xfrm>
            <a:off x="0" y="441325"/>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ubtitle 2"/>
          <p:cNvSpPr>
            <a:spLocks noGrp="1"/>
          </p:cNvSpPr>
          <p:nvPr>
            <p:ph type="subTitle" idx="1"/>
          </p:nvPr>
        </p:nvSpPr>
        <p:spPr>
          <a:xfrm>
            <a:off x="269875" y="431800"/>
            <a:ext cx="9144000" cy="687388"/>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Approach</a:t>
            </a:r>
          </a:p>
        </p:txBody>
      </p:sp>
      <p:sp>
        <p:nvSpPr>
          <p:cNvPr id="10" name="Rounded Rectangle 9"/>
          <p:cNvSpPr>
            <a:spLocks noChangeArrowheads="1"/>
          </p:cNvSpPr>
          <p:nvPr/>
        </p:nvSpPr>
        <p:spPr bwMode="auto">
          <a:xfrm>
            <a:off x="793750" y="3368675"/>
            <a:ext cx="4948238" cy="1146175"/>
          </a:xfrm>
          <a:prstGeom prst="roundRect">
            <a:avLst>
              <a:gd name="adj" fmla="val 3921"/>
            </a:avLst>
          </a:prstGeom>
          <a:noFill/>
          <a:ln w="38100">
            <a:solidFill>
              <a:srgbClr val="BFE400"/>
            </a:solidFill>
            <a:round/>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Text Box 3"/>
          <p:cNvSpPr txBox="1">
            <a:spLocks noChangeArrowheads="1"/>
          </p:cNvSpPr>
          <p:nvPr/>
        </p:nvSpPr>
        <p:spPr bwMode="auto">
          <a:xfrm>
            <a:off x="838200" y="1600200"/>
            <a:ext cx="7696200" cy="3800475"/>
          </a:xfrm>
          <a:prstGeom prst="rect">
            <a:avLst/>
          </a:prstGeom>
          <a:noFill/>
          <a:ln w="9525">
            <a:noFill/>
            <a:miter lim="800000"/>
            <a:headEnd/>
            <a:tailEnd/>
          </a:ln>
        </p:spPr>
        <p:txBody>
          <a:bodyPr lIns="91438" tIns="45719" rIns="91438" bIns="45719">
            <a:prstTxWarp prst="textNoShape">
              <a:avLst/>
            </a:prstTxWarp>
            <a:spAutoFit/>
          </a:bodyPr>
          <a:lstStyle/>
          <a:p>
            <a:pPr marL="373063" indent="-373063">
              <a:spcBef>
                <a:spcPts val="1800"/>
              </a:spcBef>
              <a:buFont typeface="Arial" pitchFamily="-112" charset="0"/>
              <a:buChar char="•"/>
            </a:pPr>
            <a:r>
              <a:rPr lang="en-US" sz="2800">
                <a:solidFill>
                  <a:schemeClr val="bg1"/>
                </a:solidFill>
                <a:ea typeface="Arial" pitchFamily="-112" charset="0"/>
                <a:cs typeface="Arial" pitchFamily="-112" charset="0"/>
              </a:rPr>
              <a:t>Focus on this source after you gain knowledge, experience and confidence</a:t>
            </a:r>
          </a:p>
          <a:p>
            <a:pPr marL="373063" indent="-373063">
              <a:spcBef>
                <a:spcPts val="1800"/>
              </a:spcBef>
              <a:buFont typeface="Arial" pitchFamily="-112" charset="0"/>
              <a:buChar char="•"/>
            </a:pPr>
            <a:r>
              <a:rPr lang="en-US" sz="2800">
                <a:solidFill>
                  <a:schemeClr val="bg1"/>
                </a:solidFill>
                <a:ea typeface="Arial" pitchFamily="-112" charset="0"/>
                <a:cs typeface="Arial" pitchFamily="-112" charset="0"/>
              </a:rPr>
              <a:t>Follow the system / Don</a:t>
            </a:r>
            <a:r>
              <a:rPr lang="ja-JP" altLang="en-US" sz="2800">
                <a:solidFill>
                  <a:schemeClr val="bg1"/>
                </a:solidFill>
                <a:ea typeface="Arial" pitchFamily="-112" charset="0"/>
                <a:cs typeface="Arial" pitchFamily="-112" charset="0"/>
              </a:rPr>
              <a:t>’</a:t>
            </a:r>
            <a:r>
              <a:rPr lang="en-US" altLang="ja-JP" sz="2800">
                <a:solidFill>
                  <a:schemeClr val="bg1"/>
                </a:solidFill>
                <a:ea typeface="Arial" pitchFamily="-112" charset="0"/>
                <a:cs typeface="Arial" pitchFamily="-112" charset="0"/>
              </a:rPr>
              <a:t>t get distracted</a:t>
            </a:r>
          </a:p>
          <a:p>
            <a:pPr marL="373063" indent="-373063">
              <a:spcBef>
                <a:spcPts val="1800"/>
              </a:spcBef>
              <a:buFont typeface="Arial" pitchFamily="-112" charset="0"/>
              <a:buChar char="•"/>
            </a:pPr>
            <a:r>
              <a:rPr lang="en-US" sz="2800">
                <a:solidFill>
                  <a:schemeClr val="bg1"/>
                </a:solidFill>
                <a:ea typeface="Arial" pitchFamily="-112" charset="0"/>
                <a:cs typeface="Arial" pitchFamily="-112" charset="0"/>
              </a:rPr>
              <a:t>Your priority is to become an ETT and ETL first</a:t>
            </a:r>
          </a:p>
          <a:p>
            <a:pPr marL="373063" indent="-373063">
              <a:spcBef>
                <a:spcPts val="1800"/>
              </a:spcBef>
              <a:buFont typeface="Arial" pitchFamily="-112" charset="0"/>
              <a:buChar char="•"/>
            </a:pPr>
            <a:r>
              <a:rPr lang="en-US" sz="2800">
                <a:solidFill>
                  <a:schemeClr val="bg1"/>
                </a:solidFill>
                <a:ea typeface="Arial" pitchFamily="-112" charset="0"/>
                <a:cs typeface="Arial" pitchFamily="-112" charset="0"/>
              </a:rPr>
              <a:t>Always ask for referrals from all of your customers</a:t>
            </a:r>
          </a:p>
        </p:txBody>
      </p:sp>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Source 3</a:t>
            </a:r>
          </a:p>
        </p:txBody>
      </p:sp>
      <p:sp>
        <p:nvSpPr>
          <p:cNvPr id="14341" name="Subtitle 2"/>
          <p:cNvSpPr txBox="1">
            <a:spLocks/>
          </p:cNvSpPr>
          <p:nvPr/>
        </p:nvSpPr>
        <p:spPr bwMode="auto">
          <a:xfrm>
            <a:off x="431800" y="1068388"/>
            <a:ext cx="9144000" cy="874712"/>
          </a:xfrm>
          <a:prstGeom prst="rect">
            <a:avLst/>
          </a:prstGeom>
          <a:noFill/>
          <a:ln w="9525">
            <a:noFill/>
            <a:miter lim="800000"/>
            <a:headEnd/>
            <a:tailEnd/>
          </a:ln>
        </p:spPr>
        <p:txBody>
          <a:bodyPr lIns="91438" tIns="45719" rIns="91438" bIns="45719">
            <a:prstTxWarp prst="textNoShape">
              <a:avLst/>
            </a:prstTxWarp>
          </a:bodyPr>
          <a:lstStyle/>
          <a:p>
            <a:pPr>
              <a:lnSpc>
                <a:spcPct val="80000"/>
              </a:lnSpc>
              <a:spcBef>
                <a:spcPct val="20000"/>
              </a:spcBef>
              <a:buFont typeface="Arial" pitchFamily="-112" charset="0"/>
              <a:buNone/>
            </a:pPr>
            <a:r>
              <a:rPr lang="en-US" sz="2100">
                <a:solidFill>
                  <a:srgbClr val="3CC5DD"/>
                </a:solidFill>
              </a:rPr>
              <a:t>Referrals and Everyone Else</a:t>
            </a:r>
          </a:p>
          <a:p>
            <a:pPr>
              <a:lnSpc>
                <a:spcPct val="80000"/>
              </a:lnSpc>
              <a:spcBef>
                <a:spcPct val="20000"/>
              </a:spcBef>
              <a:buFont typeface="Arial" pitchFamily="-112" charset="0"/>
              <a:buNone/>
            </a:pPr>
            <a:endParaRPr lang="en-US" sz="2500">
              <a:solidFill>
                <a:schemeClr val="bg1"/>
              </a:solidFill>
              <a:ea typeface="Arial" pitchFamily="-112" charset="0"/>
              <a:cs typeface="Arial" pitchFamily="-112"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Text Box 3"/>
          <p:cNvSpPr txBox="1">
            <a:spLocks noChangeArrowheads="1"/>
          </p:cNvSpPr>
          <p:nvPr/>
        </p:nvSpPr>
        <p:spPr bwMode="auto">
          <a:xfrm>
            <a:off x="539750" y="1600200"/>
            <a:ext cx="7696200" cy="4494213"/>
          </a:xfrm>
          <a:prstGeom prst="rect">
            <a:avLst/>
          </a:prstGeom>
          <a:noFill/>
          <a:ln w="9525">
            <a:noFill/>
            <a:miter lim="800000"/>
            <a:headEnd/>
            <a:tailEnd/>
          </a:ln>
        </p:spPr>
        <p:txBody>
          <a:bodyPr lIns="91438" tIns="45719" rIns="91438" bIns="45719">
            <a:prstTxWarp prst="textNoShape">
              <a:avLst/>
            </a:prstTxWarp>
            <a:spAutoFit/>
          </a:bodyPr>
          <a:lstStyle/>
          <a:p>
            <a:pPr marL="514350" indent="-514350">
              <a:spcBef>
                <a:spcPts val="1800"/>
              </a:spcBef>
              <a:buFont typeface="Calibri" pitchFamily="-112" charset="0"/>
              <a:buAutoNum type="arabicPeriod"/>
            </a:pPr>
            <a:r>
              <a:rPr lang="en-US" sz="2800">
                <a:solidFill>
                  <a:schemeClr val="bg1"/>
                </a:solidFill>
                <a:ea typeface="Arial" pitchFamily="-112" charset="0"/>
                <a:cs typeface="Arial" pitchFamily="-112" charset="0"/>
              </a:rPr>
              <a:t>Use the Customer Acquisition Script</a:t>
            </a:r>
          </a:p>
          <a:p>
            <a:pPr marL="514350" indent="-514350">
              <a:spcBef>
                <a:spcPts val="1800"/>
              </a:spcBef>
              <a:buFont typeface="Calibri" pitchFamily="-112" charset="0"/>
              <a:buAutoNum type="arabicPeriod"/>
            </a:pPr>
            <a:r>
              <a:rPr lang="en-US" sz="2800">
                <a:solidFill>
                  <a:schemeClr val="bg1"/>
                </a:solidFill>
                <a:ea typeface="Arial" pitchFamily="-112" charset="0"/>
                <a:cs typeface="Arial" pitchFamily="-112" charset="0"/>
              </a:rPr>
              <a:t>Speak with Urgency &amp; Enthusiasm</a:t>
            </a:r>
          </a:p>
          <a:p>
            <a:pPr marL="514350" indent="-514350">
              <a:spcBef>
                <a:spcPts val="1800"/>
              </a:spcBef>
              <a:buFont typeface="Calibri" pitchFamily="-112" charset="0"/>
              <a:buAutoNum type="arabicPeriod"/>
            </a:pPr>
            <a:r>
              <a:rPr lang="en-US" sz="2800">
                <a:solidFill>
                  <a:schemeClr val="bg1"/>
                </a:solidFill>
                <a:ea typeface="Arial" pitchFamily="-112" charset="0"/>
                <a:cs typeface="Arial" pitchFamily="-112" charset="0"/>
              </a:rPr>
              <a:t>Sort</a:t>
            </a:r>
          </a:p>
          <a:p>
            <a:pPr marL="969963" lvl="1" indent="-514350">
              <a:spcBef>
                <a:spcPts val="1800"/>
              </a:spcBef>
            </a:pPr>
            <a:endParaRPr lang="en-US" sz="2800">
              <a:solidFill>
                <a:schemeClr val="bg1"/>
              </a:solidFill>
              <a:ea typeface="Arial" pitchFamily="-112" charset="0"/>
              <a:cs typeface="Arial" pitchFamily="-112" charset="0"/>
            </a:endParaRPr>
          </a:p>
          <a:p>
            <a:pPr marL="969963" lvl="1" indent="-514350">
              <a:spcBef>
                <a:spcPts val="1800"/>
              </a:spcBef>
            </a:pPr>
            <a:r>
              <a:rPr lang="en-US" sz="2800">
                <a:solidFill>
                  <a:schemeClr val="bg1"/>
                </a:solidFill>
                <a:ea typeface="Arial" pitchFamily="-112" charset="0"/>
                <a:cs typeface="Arial" pitchFamily="-112" charset="0"/>
              </a:rPr>
              <a:t>Red Apples                        Sign Them Up</a:t>
            </a:r>
          </a:p>
          <a:p>
            <a:pPr marL="969963" lvl="1" indent="-514350">
              <a:spcBef>
                <a:spcPts val="1800"/>
              </a:spcBef>
            </a:pPr>
            <a:r>
              <a:rPr lang="en-US" sz="2800">
                <a:solidFill>
                  <a:schemeClr val="bg1"/>
                </a:solidFill>
                <a:ea typeface="Arial" pitchFamily="-112" charset="0"/>
                <a:cs typeface="Arial" pitchFamily="-112" charset="0"/>
              </a:rPr>
              <a:t>Green Apples                     Follow the Script</a:t>
            </a:r>
          </a:p>
          <a:p>
            <a:pPr marL="969963" lvl="1" indent="-514350">
              <a:spcBef>
                <a:spcPts val="1800"/>
              </a:spcBef>
            </a:pPr>
            <a:r>
              <a:rPr lang="en-US" sz="2800">
                <a:solidFill>
                  <a:schemeClr val="bg1"/>
                </a:solidFill>
                <a:ea typeface="Arial" pitchFamily="-112" charset="0"/>
                <a:cs typeface="Arial" pitchFamily="-112" charset="0"/>
              </a:rPr>
              <a:t>Brown Apples                     Move On</a:t>
            </a:r>
          </a:p>
        </p:txBody>
      </p:sp>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Acquisition Approach</a:t>
            </a:r>
          </a:p>
        </p:txBody>
      </p:sp>
      <p:sp>
        <p:nvSpPr>
          <p:cNvPr id="15365" name="Line 7"/>
          <p:cNvSpPr>
            <a:spLocks noChangeShapeType="1"/>
          </p:cNvSpPr>
          <p:nvPr/>
        </p:nvSpPr>
        <p:spPr bwMode="auto">
          <a:xfrm flipH="1">
            <a:off x="3143250" y="4524375"/>
            <a:ext cx="1962150" cy="0"/>
          </a:xfrm>
          <a:prstGeom prst="line">
            <a:avLst/>
          </a:prstGeom>
          <a:noFill/>
          <a:ln w="127000">
            <a:solidFill>
              <a:srgbClr val="3CC5DD"/>
            </a:solidFill>
            <a:miter lim="800000"/>
            <a:headEnd type="triangle" w="med" len="med"/>
            <a:tailEnd/>
          </a:ln>
        </p:spPr>
        <p:txBody>
          <a:bodyPr lIns="0" tIns="0" rIns="0" bIns="0">
            <a:prstTxWarp prst="textNoShape">
              <a:avLst/>
            </a:prstTxWarp>
          </a:bodyPr>
          <a:lstStyle/>
          <a:p>
            <a:endParaRPr lang="en-US"/>
          </a:p>
        </p:txBody>
      </p:sp>
      <p:sp>
        <p:nvSpPr>
          <p:cNvPr id="15366" name="Line 7"/>
          <p:cNvSpPr>
            <a:spLocks noChangeShapeType="1"/>
          </p:cNvSpPr>
          <p:nvPr/>
        </p:nvSpPr>
        <p:spPr bwMode="auto">
          <a:xfrm flipH="1">
            <a:off x="3471863" y="5167313"/>
            <a:ext cx="1625600" cy="0"/>
          </a:xfrm>
          <a:prstGeom prst="line">
            <a:avLst/>
          </a:prstGeom>
          <a:noFill/>
          <a:ln w="127000">
            <a:solidFill>
              <a:srgbClr val="3CC5DD"/>
            </a:solidFill>
            <a:miter lim="800000"/>
            <a:headEnd type="triangle" w="med" len="med"/>
            <a:tailEnd/>
          </a:ln>
        </p:spPr>
        <p:txBody>
          <a:bodyPr lIns="0" tIns="0" rIns="0" bIns="0">
            <a:prstTxWarp prst="textNoShape">
              <a:avLst/>
            </a:prstTxWarp>
          </a:bodyPr>
          <a:lstStyle/>
          <a:p>
            <a:endParaRPr lang="en-US"/>
          </a:p>
        </p:txBody>
      </p:sp>
      <p:sp>
        <p:nvSpPr>
          <p:cNvPr id="15367" name="Line 7"/>
          <p:cNvSpPr>
            <a:spLocks noChangeShapeType="1"/>
          </p:cNvSpPr>
          <p:nvPr/>
        </p:nvSpPr>
        <p:spPr bwMode="auto">
          <a:xfrm flipH="1">
            <a:off x="3498850" y="5799138"/>
            <a:ext cx="1625600" cy="0"/>
          </a:xfrm>
          <a:prstGeom prst="line">
            <a:avLst/>
          </a:prstGeom>
          <a:noFill/>
          <a:ln w="127000">
            <a:solidFill>
              <a:srgbClr val="3CC5DD"/>
            </a:solidFill>
            <a:miter lim="800000"/>
            <a:headEnd type="triangle" w="med" len="med"/>
            <a:tailEnd/>
          </a:ln>
        </p:spPr>
        <p:txBody>
          <a:bodyPr lIns="0" tIns="0" rIns="0" bIns="0">
            <a:prstTxWarp prst="textNoShape">
              <a:avLst/>
            </a:prstTxWarp>
          </a:bodyPr>
          <a:lstStyle/>
          <a:p>
            <a:endParaRPr lang="en-US"/>
          </a:p>
        </p:txBody>
      </p:sp>
      <p:pic>
        <p:nvPicPr>
          <p:cNvPr id="15368" name="Picture 5"/>
          <p:cNvPicPr>
            <a:picLocks noChangeArrowheads="1"/>
          </p:cNvPicPr>
          <p:nvPr/>
        </p:nvPicPr>
        <p:blipFill>
          <a:blip r:embed="rId3"/>
          <a:srcRect l="73830"/>
          <a:stretch>
            <a:fillRect/>
          </a:stretch>
        </p:blipFill>
        <p:spPr bwMode="auto">
          <a:xfrm>
            <a:off x="7002463" y="252413"/>
            <a:ext cx="1549400" cy="1471612"/>
          </a:xfrm>
          <a:prstGeom prst="rect">
            <a:avLst/>
          </a:prstGeom>
          <a:noFill/>
          <a:ln w="9525">
            <a:noFill/>
            <a:miter lim="800000"/>
            <a:headEnd/>
            <a:tailEnd/>
          </a:ln>
        </p:spPr>
      </p:pic>
      <p:pic>
        <p:nvPicPr>
          <p:cNvPr id="15369" name="Picture 4"/>
          <p:cNvPicPr>
            <a:picLocks noChangeArrowheads="1"/>
          </p:cNvPicPr>
          <p:nvPr/>
        </p:nvPicPr>
        <p:blipFill>
          <a:blip r:embed="rId3"/>
          <a:srcRect l="34492" r="35315"/>
          <a:stretch>
            <a:fillRect/>
          </a:stretch>
        </p:blipFill>
        <p:spPr bwMode="auto">
          <a:xfrm>
            <a:off x="7448550" y="1095375"/>
            <a:ext cx="1695450" cy="1449388"/>
          </a:xfrm>
          <a:prstGeom prst="rect">
            <a:avLst/>
          </a:prstGeom>
          <a:noFill/>
          <a:ln w="9525">
            <a:noFill/>
            <a:miter lim="800000"/>
            <a:headEnd/>
            <a:tailEnd/>
          </a:ln>
        </p:spPr>
      </p:pic>
      <p:pic>
        <p:nvPicPr>
          <p:cNvPr id="15370" name="Picture 3"/>
          <p:cNvPicPr>
            <a:picLocks noChangeArrowheads="1"/>
          </p:cNvPicPr>
          <p:nvPr/>
        </p:nvPicPr>
        <p:blipFill>
          <a:blip r:embed="rId3"/>
          <a:srcRect r="73183"/>
          <a:stretch>
            <a:fillRect/>
          </a:stretch>
        </p:blipFill>
        <p:spPr bwMode="auto">
          <a:xfrm>
            <a:off x="6994525" y="1724025"/>
            <a:ext cx="1557338" cy="1427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Text Box 3"/>
          <p:cNvSpPr txBox="1">
            <a:spLocks noChangeArrowheads="1"/>
          </p:cNvSpPr>
          <p:nvPr/>
        </p:nvSpPr>
        <p:spPr bwMode="auto">
          <a:xfrm>
            <a:off x="838200" y="1600200"/>
            <a:ext cx="7696200" cy="3677928"/>
          </a:xfrm>
          <a:prstGeom prst="rect">
            <a:avLst/>
          </a:prstGeom>
          <a:noFill/>
          <a:ln w="9525">
            <a:noFill/>
            <a:miter lim="800000"/>
            <a:headEnd/>
            <a:tailEnd/>
          </a:ln>
        </p:spPr>
        <p:txBody>
          <a:bodyPr lIns="91438" tIns="45719" rIns="91438" bIns="45719">
            <a:prstTxWarp prst="textNoShape">
              <a:avLst/>
            </a:prstTxWarp>
            <a:spAutoFit/>
          </a:bodyPr>
          <a:lstStyle/>
          <a:p>
            <a:pPr marL="746125" indent="-746125">
              <a:spcBef>
                <a:spcPts val="1800"/>
              </a:spcBef>
              <a:buFont typeface="Calibri" pitchFamily="-112" charset="0"/>
              <a:buAutoNum type="arabicPeriod"/>
            </a:pPr>
            <a:r>
              <a:rPr lang="en-US" sz="4000" dirty="0" smtClean="0">
                <a:solidFill>
                  <a:schemeClr val="bg1"/>
                </a:solidFill>
                <a:ea typeface="Arial" pitchFamily="-112" charset="0"/>
                <a:cs typeface="Arial" pitchFamily="-112" charset="0"/>
              </a:rPr>
              <a:t>Favor</a:t>
            </a:r>
          </a:p>
          <a:p>
            <a:pPr marL="746125" indent="-746125">
              <a:spcBef>
                <a:spcPts val="1800"/>
              </a:spcBef>
              <a:buFont typeface="Calibri" pitchFamily="-112" charset="0"/>
              <a:buAutoNum type="arabicPeriod"/>
            </a:pPr>
            <a:r>
              <a:rPr lang="en-US" sz="4000" dirty="0" smtClean="0">
                <a:solidFill>
                  <a:schemeClr val="bg1"/>
                </a:solidFill>
                <a:ea typeface="Arial" pitchFamily="-112" charset="0"/>
                <a:cs typeface="Arial" pitchFamily="-112" charset="0"/>
              </a:rPr>
              <a:t>(Why)</a:t>
            </a:r>
            <a:endParaRPr lang="en-US" sz="4000" dirty="0" smtClean="0">
              <a:solidFill>
                <a:schemeClr val="bg1"/>
              </a:solidFill>
              <a:ea typeface="Arial" pitchFamily="-112" charset="0"/>
              <a:cs typeface="Arial" pitchFamily="-112" charset="0"/>
            </a:endParaRPr>
          </a:p>
          <a:p>
            <a:pPr marL="746125" indent="-746125">
              <a:spcBef>
                <a:spcPts val="1800"/>
              </a:spcBef>
              <a:buFont typeface="Calibri" pitchFamily="-112" charset="0"/>
              <a:buAutoNum type="arabicPeriod"/>
            </a:pPr>
            <a:r>
              <a:rPr lang="en-US" sz="4000" dirty="0">
                <a:solidFill>
                  <a:schemeClr val="bg1"/>
                </a:solidFill>
                <a:ea typeface="Arial" pitchFamily="-112" charset="0"/>
                <a:cs typeface="Arial" pitchFamily="-112" charset="0"/>
              </a:rPr>
              <a:t>Help</a:t>
            </a:r>
          </a:p>
          <a:p>
            <a:pPr marL="746125" indent="-746125">
              <a:spcBef>
                <a:spcPts val="1800"/>
              </a:spcBef>
              <a:buFont typeface="Calibri" pitchFamily="-112" charset="0"/>
              <a:buAutoNum type="arabicPeriod"/>
            </a:pPr>
            <a:r>
              <a:rPr lang="en-US" sz="4000" dirty="0">
                <a:solidFill>
                  <a:schemeClr val="bg1"/>
                </a:solidFill>
                <a:ea typeface="Arial" pitchFamily="-112" charset="0"/>
                <a:cs typeface="Arial" pitchFamily="-112" charset="0"/>
              </a:rPr>
              <a:t>Try</a:t>
            </a:r>
            <a:r>
              <a:rPr lang="en-US" sz="2800" dirty="0">
                <a:solidFill>
                  <a:schemeClr val="bg1"/>
                </a:solidFill>
                <a:ea typeface="Arial" pitchFamily="-112" charset="0"/>
                <a:cs typeface="Arial" pitchFamily="-112" charset="0"/>
              </a:rPr>
              <a:t/>
            </a:r>
            <a:br>
              <a:rPr lang="en-US" sz="2800" dirty="0">
                <a:solidFill>
                  <a:schemeClr val="bg1"/>
                </a:solidFill>
                <a:ea typeface="Arial" pitchFamily="-112" charset="0"/>
                <a:cs typeface="Arial" pitchFamily="-112" charset="0"/>
              </a:rPr>
            </a:br>
            <a:r>
              <a:rPr lang="en-US" sz="2800" dirty="0">
                <a:solidFill>
                  <a:schemeClr val="bg1"/>
                </a:solidFill>
                <a:ea typeface="Arial" pitchFamily="-112" charset="0"/>
                <a:cs typeface="Arial" pitchFamily="-112" charset="0"/>
              </a:rPr>
              <a:t>(Urgency &amp; Enthusiasm = SUCCESS)</a:t>
            </a:r>
          </a:p>
        </p:txBody>
      </p:sp>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388" name="Subtitle 2"/>
          <p:cNvSpPr>
            <a:spLocks noGrp="1"/>
          </p:cNvSpPr>
          <p:nvPr>
            <p:ph type="subTitle" idx="1"/>
          </p:nvPr>
        </p:nvSpPr>
        <p:spPr>
          <a:xfrm>
            <a:off x="269875" y="407988"/>
            <a:ext cx="9144000" cy="687387"/>
          </a:xfrm>
        </p:spPr>
        <p:txBody>
          <a:bodyPr/>
          <a:lstStyle/>
          <a:p>
            <a:pPr algn="l" eaLnBrk="1" hangingPunct="1"/>
            <a:r>
              <a:rPr lang="en-US" sz="2900">
                <a:solidFill>
                  <a:schemeClr val="bg1"/>
                </a:solidFill>
                <a:latin typeface="Arial" pitchFamily="-112" charset="0"/>
                <a:ea typeface="Arial" pitchFamily="-112" charset="0"/>
                <a:cs typeface="Arial" pitchFamily="-112" charset="0"/>
              </a:rPr>
              <a:t>Script – Key Words</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Acquisition Script</a:t>
            </a:r>
          </a:p>
        </p:txBody>
      </p:sp>
      <p:pic>
        <p:nvPicPr>
          <p:cNvPr id="6" name="Picture 5" descr="Cus 1.tiff"/>
          <p:cNvPicPr>
            <a:picLocks noChangeAspect="1"/>
          </p:cNvPicPr>
          <p:nvPr/>
        </p:nvPicPr>
        <p:blipFill>
          <a:blip r:embed="rId3"/>
          <a:stretch>
            <a:fillRect/>
          </a:stretch>
        </p:blipFill>
        <p:spPr>
          <a:xfrm>
            <a:off x="486074" y="1394037"/>
            <a:ext cx="8163098" cy="3265239"/>
          </a:xfrm>
          <a:prstGeom prst="rect">
            <a:avLst/>
          </a:prstGeom>
        </p:spPr>
      </p:pic>
      <p:pic>
        <p:nvPicPr>
          <p:cNvPr id="9" name="Picture 8" descr="Cus 2.tiff"/>
          <p:cNvPicPr>
            <a:picLocks noChangeAspect="1"/>
          </p:cNvPicPr>
          <p:nvPr/>
        </p:nvPicPr>
        <p:blipFill>
          <a:blip r:embed="rId4"/>
          <a:stretch>
            <a:fillRect/>
          </a:stretch>
        </p:blipFill>
        <p:spPr>
          <a:xfrm>
            <a:off x="486074" y="5497613"/>
            <a:ext cx="7093034" cy="530837"/>
          </a:xfrm>
          <a:prstGeom prst="rect">
            <a:avLst/>
          </a:prstGeom>
        </p:spPr>
      </p:pic>
      <p:sp>
        <p:nvSpPr>
          <p:cNvPr id="10" name="TextBox 9"/>
          <p:cNvSpPr txBox="1"/>
          <p:nvPr/>
        </p:nvSpPr>
        <p:spPr>
          <a:xfrm>
            <a:off x="486074" y="4890178"/>
            <a:ext cx="2894741" cy="461665"/>
          </a:xfrm>
          <a:prstGeom prst="rect">
            <a:avLst/>
          </a:prstGeom>
          <a:noFill/>
        </p:spPr>
        <p:txBody>
          <a:bodyPr wrap="square" rtlCol="0">
            <a:spAutoFit/>
          </a:bodyPr>
          <a:lstStyle/>
          <a:p>
            <a:pPr algn="ctr"/>
            <a:r>
              <a:rPr lang="en-US" dirty="0" smtClean="0">
                <a:solidFill>
                  <a:srgbClr val="FFFFFF"/>
                </a:solidFill>
              </a:rPr>
              <a:t>If your still New…</a:t>
            </a:r>
            <a:endParaRPr lang="en-US" dirty="0">
              <a:solidFill>
                <a:srgbClr val="FFFFFF"/>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Acquisition Script</a:t>
            </a:r>
          </a:p>
        </p:txBody>
      </p:sp>
      <p:pic>
        <p:nvPicPr>
          <p:cNvPr id="18436" name="Picture 3"/>
          <p:cNvPicPr>
            <a:picLocks noChangeArrowheads="1"/>
          </p:cNvPicPr>
          <p:nvPr/>
        </p:nvPicPr>
        <p:blipFill>
          <a:blip r:embed="rId3"/>
          <a:srcRect/>
          <a:stretch>
            <a:fillRect/>
          </a:stretch>
        </p:blipFill>
        <p:spPr bwMode="auto">
          <a:xfrm>
            <a:off x="531813" y="1860550"/>
            <a:ext cx="8078787" cy="2035175"/>
          </a:xfrm>
          <a:prstGeom prst="rect">
            <a:avLst/>
          </a:prstGeom>
          <a:noFill/>
          <a:ln w="9525">
            <a:noFill/>
            <a:miter lim="800000"/>
            <a:headEnd/>
            <a:tailEnd/>
          </a:ln>
        </p:spPr>
      </p:pic>
      <p:sp>
        <p:nvSpPr>
          <p:cNvPr id="18437" name="TextBox 5"/>
          <p:cNvSpPr txBox="1">
            <a:spLocks noChangeArrowheads="1"/>
          </p:cNvSpPr>
          <p:nvPr/>
        </p:nvSpPr>
        <p:spPr bwMode="auto">
          <a:xfrm>
            <a:off x="0" y="4395788"/>
            <a:ext cx="9144000" cy="1431925"/>
          </a:xfrm>
          <a:prstGeom prst="rect">
            <a:avLst/>
          </a:prstGeom>
          <a:noFill/>
          <a:ln w="9525">
            <a:noFill/>
            <a:miter lim="800000"/>
            <a:headEnd/>
            <a:tailEnd/>
          </a:ln>
        </p:spPr>
        <p:txBody>
          <a:bodyPr>
            <a:prstTxWarp prst="textNoShape">
              <a:avLst/>
            </a:prstTxWarp>
            <a:spAutoFit/>
          </a:bodyPr>
          <a:lstStyle/>
          <a:p>
            <a:pPr algn="ctr"/>
            <a:r>
              <a:rPr lang="en-US" sz="3300" b="1">
                <a:solidFill>
                  <a:srgbClr val="FFFFFF"/>
                </a:solidFill>
              </a:rPr>
              <a:t>Red &amp; Green Responses –</a:t>
            </a:r>
            <a:br>
              <a:rPr lang="en-US" sz="3300" b="1">
                <a:solidFill>
                  <a:srgbClr val="FFFFFF"/>
                </a:solidFill>
              </a:rPr>
            </a:br>
            <a:r>
              <a:rPr lang="en-US" sz="5400" b="1">
                <a:solidFill>
                  <a:srgbClr val="3CC5DD"/>
                </a:solidFill>
              </a:rPr>
              <a:t>Ask the Favor!</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How to Handle Green Apples</a:t>
            </a:r>
          </a:p>
        </p:txBody>
      </p:sp>
      <p:pic>
        <p:nvPicPr>
          <p:cNvPr id="20484" name="Picture 3"/>
          <p:cNvPicPr>
            <a:picLocks noChangeArrowheads="1"/>
          </p:cNvPicPr>
          <p:nvPr/>
        </p:nvPicPr>
        <p:blipFill>
          <a:blip r:embed="rId3"/>
          <a:srcRect l="35928" r="36627"/>
          <a:stretch>
            <a:fillRect/>
          </a:stretch>
        </p:blipFill>
        <p:spPr bwMode="auto">
          <a:xfrm>
            <a:off x="269875" y="3857625"/>
            <a:ext cx="2740025" cy="2546350"/>
          </a:xfrm>
          <a:prstGeom prst="rect">
            <a:avLst/>
          </a:prstGeom>
          <a:noFill/>
          <a:ln w="9525">
            <a:noFill/>
            <a:miter lim="800000"/>
            <a:headEnd/>
            <a:tailEnd/>
          </a:ln>
        </p:spPr>
      </p:pic>
      <p:sp>
        <p:nvSpPr>
          <p:cNvPr id="20485" name="Rectangle 2"/>
          <p:cNvSpPr txBox="1">
            <a:spLocks noChangeArrowheads="1"/>
          </p:cNvSpPr>
          <p:nvPr/>
        </p:nvSpPr>
        <p:spPr bwMode="auto">
          <a:xfrm>
            <a:off x="950913" y="1536700"/>
            <a:ext cx="7283450" cy="4273550"/>
          </a:xfrm>
          <a:prstGeom prst="rect">
            <a:avLst/>
          </a:prstGeom>
          <a:noFill/>
          <a:ln w="9525">
            <a:noFill/>
            <a:miter lim="800000"/>
            <a:headEnd/>
            <a:tailEnd/>
          </a:ln>
        </p:spPr>
        <p:txBody>
          <a:bodyPr lIns="21336" tIns="21336" rIns="21336" bIns="21336">
            <a:prstTxWarp prst="textNoShape">
              <a:avLst/>
            </a:prstTxWarp>
          </a:bodyPr>
          <a:lstStyle/>
          <a:p>
            <a:pPr marL="684213" indent="-684213" defTabSz="914400">
              <a:spcBef>
                <a:spcPts val="2188"/>
              </a:spcBef>
              <a:buSzPct val="100000"/>
              <a:buFont typeface="Arial" pitchFamily="-112" charset="0"/>
              <a:buChar char="•"/>
            </a:pPr>
            <a:r>
              <a:rPr lang="en-US" sz="4000" b="1">
                <a:solidFill>
                  <a:srgbClr val="FFFFFF"/>
                </a:solidFill>
                <a:ea typeface="Arial" pitchFamily="-112" charset="0"/>
                <a:cs typeface="Arial" pitchFamily="-112" charset="0"/>
                <a:sym typeface="Helvetica" pitchFamily="-112" charset="0"/>
              </a:rPr>
              <a:t>Answer The Question</a:t>
            </a:r>
          </a:p>
          <a:p>
            <a:pPr marL="684213" indent="-684213" defTabSz="914400">
              <a:spcBef>
                <a:spcPts val="2188"/>
              </a:spcBef>
              <a:buSzPct val="100000"/>
              <a:buFont typeface="Arial" pitchFamily="-112" charset="0"/>
              <a:buChar char="•"/>
            </a:pPr>
            <a:r>
              <a:rPr lang="en-US" sz="4000" b="1">
                <a:solidFill>
                  <a:srgbClr val="FFFFFF"/>
                </a:solidFill>
                <a:ea typeface="Arial" pitchFamily="-112" charset="0"/>
                <a:cs typeface="Arial" pitchFamily="-112" charset="0"/>
                <a:sym typeface="Helvetica" pitchFamily="-112" charset="0"/>
              </a:rPr>
              <a:t>Ask For The Favor</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Ask for the </a:t>
            </a:r>
            <a:r>
              <a:rPr lang="en-US" sz="2900" dirty="0" smtClean="0">
                <a:solidFill>
                  <a:schemeClr val="bg1"/>
                </a:solidFill>
                <a:ea typeface="+mn-ea"/>
                <a:cs typeface="Arial"/>
              </a:rPr>
              <a:t>Favor – </a:t>
            </a:r>
            <a:r>
              <a:rPr lang="en-US" sz="2900" dirty="0" smtClean="0">
                <a:solidFill>
                  <a:srgbClr val="8EB4E3"/>
                </a:solidFill>
                <a:ea typeface="+mn-ea"/>
                <a:cs typeface="Arial"/>
              </a:rPr>
              <a:t>Re-Close</a:t>
            </a:r>
            <a:endParaRPr lang="en-US" sz="2900" dirty="0" smtClean="0">
              <a:solidFill>
                <a:srgbClr val="8EB4E3"/>
              </a:solidFill>
              <a:ea typeface="+mn-ea"/>
              <a:cs typeface="Arial"/>
            </a:endParaRPr>
          </a:p>
        </p:txBody>
      </p:sp>
      <p:sp>
        <p:nvSpPr>
          <p:cNvPr id="21508" name="Rectangle 2"/>
          <p:cNvSpPr txBox="1">
            <a:spLocks noChangeArrowheads="1"/>
          </p:cNvSpPr>
          <p:nvPr/>
        </p:nvSpPr>
        <p:spPr bwMode="auto">
          <a:xfrm>
            <a:off x="652463" y="1287463"/>
            <a:ext cx="7839075" cy="4273550"/>
          </a:xfrm>
          <a:prstGeom prst="rect">
            <a:avLst/>
          </a:prstGeom>
          <a:noFill/>
          <a:ln w="9525">
            <a:noFill/>
            <a:miter lim="800000"/>
            <a:headEnd/>
            <a:tailEnd/>
          </a:ln>
        </p:spPr>
        <p:txBody>
          <a:bodyPr lIns="21336" tIns="21336" rIns="21336" bIns="21336">
            <a:prstTxWarp prst="textNoShape">
              <a:avLst/>
            </a:prstTxWarp>
          </a:bodyPr>
          <a:lstStyle/>
          <a:p>
            <a:r>
              <a:rPr lang="en-US" sz="4000" dirty="0" smtClean="0">
                <a:solidFill>
                  <a:srgbClr val="FFFFFF"/>
                </a:solidFill>
                <a:ea typeface="Arial" pitchFamily="-112" charset="0"/>
                <a:cs typeface="Arial" pitchFamily="-112" charset="0"/>
              </a:rPr>
              <a:t>I’m trying to… </a:t>
            </a:r>
            <a:r>
              <a:rPr lang="en-US" sz="4000" i="1" dirty="0" smtClean="0">
                <a:solidFill>
                  <a:srgbClr val="FFFFFF"/>
                </a:solidFill>
                <a:ea typeface="Arial" pitchFamily="-112" charset="0"/>
                <a:cs typeface="Arial" pitchFamily="-112" charset="0"/>
              </a:rPr>
              <a:t>(</a:t>
            </a:r>
            <a:r>
              <a:rPr lang="en-US" sz="4000" i="1" dirty="0" smtClean="0">
                <a:solidFill>
                  <a:srgbClr val="8EB4E3"/>
                </a:solidFill>
                <a:ea typeface="Arial" pitchFamily="-112" charset="0"/>
                <a:cs typeface="Arial" pitchFamily="-112" charset="0"/>
              </a:rPr>
              <a:t>Why</a:t>
            </a:r>
            <a:r>
              <a:rPr lang="en-US" sz="4000" i="1" dirty="0" smtClean="0">
                <a:solidFill>
                  <a:srgbClr val="FFFFFF"/>
                </a:solidFill>
                <a:ea typeface="Arial" pitchFamily="-112" charset="0"/>
                <a:cs typeface="Arial" pitchFamily="-112" charset="0"/>
              </a:rPr>
              <a:t>). </a:t>
            </a:r>
            <a:r>
              <a:rPr lang="en-US" sz="4000" dirty="0" smtClean="0">
                <a:solidFill>
                  <a:srgbClr val="FFFFFF"/>
                </a:solidFill>
                <a:ea typeface="Arial" pitchFamily="-112" charset="0"/>
                <a:cs typeface="Arial" pitchFamily="-112" charset="0"/>
              </a:rPr>
              <a:t>Can </a:t>
            </a:r>
            <a:r>
              <a:rPr lang="en-US" sz="4000" dirty="0">
                <a:solidFill>
                  <a:srgbClr val="FFFFFF"/>
                </a:solidFill>
                <a:ea typeface="Arial" pitchFamily="-112" charset="0"/>
                <a:cs typeface="Arial" pitchFamily="-112" charset="0"/>
              </a:rPr>
              <a:t>you do me a</a:t>
            </a:r>
            <a:r>
              <a:rPr lang="en-US" sz="4000" dirty="0" smtClean="0">
                <a:solidFill>
                  <a:srgbClr val="FFFFFF"/>
                </a:solidFill>
                <a:ea typeface="Arial" pitchFamily="-112" charset="0"/>
                <a:cs typeface="Arial" pitchFamily="-112" charset="0"/>
              </a:rPr>
              <a:t> </a:t>
            </a:r>
            <a:r>
              <a:rPr lang="en-US" sz="4000" dirty="0" smtClean="0">
                <a:solidFill>
                  <a:schemeClr val="bg1"/>
                </a:solidFill>
                <a:ea typeface="Arial" pitchFamily="-112" charset="0"/>
                <a:cs typeface="Arial" pitchFamily="-112" charset="0"/>
              </a:rPr>
              <a:t>HUGE</a:t>
            </a:r>
            <a:r>
              <a:rPr lang="en-US" sz="4000" dirty="0" smtClean="0">
                <a:solidFill>
                  <a:srgbClr val="FFFFFF"/>
                </a:solidFill>
                <a:ea typeface="Arial" pitchFamily="-112" charset="0"/>
                <a:cs typeface="Arial" pitchFamily="-112" charset="0"/>
              </a:rPr>
              <a:t> </a:t>
            </a:r>
            <a:r>
              <a:rPr lang="en-US" sz="4000" dirty="0">
                <a:solidFill>
                  <a:srgbClr val="FFFFFF"/>
                </a:solidFill>
                <a:ea typeface="Arial" pitchFamily="-112" charset="0"/>
                <a:cs typeface="Arial" pitchFamily="-112" charset="0"/>
              </a:rPr>
              <a:t>personal</a:t>
            </a:r>
            <a:r>
              <a:rPr lang="en-US" sz="4000" dirty="0" smtClean="0">
                <a:solidFill>
                  <a:srgbClr val="FFFFFF"/>
                </a:solidFill>
                <a:ea typeface="Arial" pitchFamily="-112" charset="0"/>
                <a:cs typeface="Arial" pitchFamily="-112" charset="0"/>
              </a:rPr>
              <a:t> </a:t>
            </a:r>
            <a:r>
              <a:rPr lang="en-US" sz="4000" dirty="0" smtClean="0">
                <a:solidFill>
                  <a:srgbClr val="8EB4E3"/>
                </a:solidFill>
                <a:ea typeface="Arial" pitchFamily="-112" charset="0"/>
                <a:cs typeface="Arial" pitchFamily="-112" charset="0"/>
              </a:rPr>
              <a:t>FAVOR</a:t>
            </a:r>
            <a:r>
              <a:rPr lang="en-US" sz="4000" dirty="0" smtClean="0">
                <a:solidFill>
                  <a:srgbClr val="FFFFFF"/>
                </a:solidFill>
                <a:ea typeface="Arial" pitchFamily="-112" charset="0"/>
                <a:cs typeface="Arial" pitchFamily="-112" charset="0"/>
              </a:rPr>
              <a:t>, </a:t>
            </a:r>
            <a:r>
              <a:rPr lang="en-US" sz="4000" dirty="0" smtClean="0">
                <a:solidFill>
                  <a:srgbClr val="8EB4E3"/>
                </a:solidFill>
                <a:ea typeface="Arial" pitchFamily="-112" charset="0"/>
                <a:cs typeface="Arial" pitchFamily="-112" charset="0"/>
              </a:rPr>
              <a:t>HELP</a:t>
            </a:r>
            <a:r>
              <a:rPr lang="en-US" sz="4000" dirty="0" smtClean="0">
                <a:solidFill>
                  <a:srgbClr val="FFFFFF"/>
                </a:solidFill>
                <a:ea typeface="Arial" pitchFamily="-112" charset="0"/>
                <a:cs typeface="Arial" pitchFamily="-112" charset="0"/>
              </a:rPr>
              <a:t> </a:t>
            </a:r>
            <a:r>
              <a:rPr lang="en-US" sz="4000" dirty="0">
                <a:solidFill>
                  <a:srgbClr val="FFFFFF"/>
                </a:solidFill>
                <a:ea typeface="Arial" pitchFamily="-112" charset="0"/>
                <a:cs typeface="Arial" pitchFamily="-112" charset="0"/>
              </a:rPr>
              <a:t>me out and give the service a</a:t>
            </a:r>
            <a:r>
              <a:rPr lang="en-US" sz="4000" dirty="0" smtClean="0">
                <a:solidFill>
                  <a:srgbClr val="FFFFFF"/>
                </a:solidFill>
                <a:ea typeface="Arial" pitchFamily="-112" charset="0"/>
                <a:cs typeface="Arial" pitchFamily="-112" charset="0"/>
              </a:rPr>
              <a:t> </a:t>
            </a:r>
            <a:r>
              <a:rPr lang="en-US" sz="4000" dirty="0" smtClean="0">
                <a:solidFill>
                  <a:srgbClr val="8EB4E3"/>
                </a:solidFill>
                <a:ea typeface="Arial" pitchFamily="-112" charset="0"/>
                <a:cs typeface="Arial" pitchFamily="-112" charset="0"/>
              </a:rPr>
              <a:t>TRY</a:t>
            </a:r>
            <a:r>
              <a:rPr lang="en-US" sz="4000" dirty="0" smtClean="0">
                <a:solidFill>
                  <a:srgbClr val="FFFFFF"/>
                </a:solidFill>
                <a:ea typeface="Arial" pitchFamily="-112" charset="0"/>
                <a:cs typeface="Arial" pitchFamily="-112" charset="0"/>
              </a:rPr>
              <a:t>?</a:t>
            </a:r>
            <a:endParaRPr lang="en-US" sz="4000" dirty="0">
              <a:solidFill>
                <a:srgbClr val="FFFFFF"/>
              </a:solidFill>
              <a:ea typeface="Arial" pitchFamily="-112" charset="0"/>
              <a:cs typeface="Arial" pitchFamily="-112"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How to Handle Green Apples</a:t>
            </a:r>
          </a:p>
        </p:txBody>
      </p:sp>
      <p:pic>
        <p:nvPicPr>
          <p:cNvPr id="22532" name="Picture 3"/>
          <p:cNvPicPr>
            <a:picLocks noChangeArrowheads="1"/>
          </p:cNvPicPr>
          <p:nvPr/>
        </p:nvPicPr>
        <p:blipFill>
          <a:blip r:embed="rId3"/>
          <a:srcRect l="34462" r="36253"/>
          <a:stretch>
            <a:fillRect/>
          </a:stretch>
        </p:blipFill>
        <p:spPr bwMode="auto">
          <a:xfrm>
            <a:off x="4951413" y="3625850"/>
            <a:ext cx="2771775" cy="2413000"/>
          </a:xfrm>
          <a:prstGeom prst="rect">
            <a:avLst/>
          </a:prstGeom>
          <a:noFill/>
          <a:ln w="9525">
            <a:noFill/>
            <a:miter lim="800000"/>
            <a:headEnd/>
            <a:tailEnd/>
          </a:ln>
        </p:spPr>
      </p:pic>
      <p:sp>
        <p:nvSpPr>
          <p:cNvPr id="22533" name="Rectangle 2"/>
          <p:cNvSpPr txBox="1">
            <a:spLocks noChangeArrowheads="1"/>
          </p:cNvSpPr>
          <p:nvPr/>
        </p:nvSpPr>
        <p:spPr bwMode="auto">
          <a:xfrm>
            <a:off x="796925" y="1465263"/>
            <a:ext cx="8083550" cy="4273550"/>
          </a:xfrm>
          <a:prstGeom prst="rect">
            <a:avLst/>
          </a:prstGeom>
          <a:noFill/>
          <a:ln w="9525">
            <a:noFill/>
            <a:miter lim="800000"/>
            <a:headEnd/>
            <a:tailEnd/>
          </a:ln>
        </p:spPr>
        <p:txBody>
          <a:bodyPr lIns="21336" tIns="21336" rIns="21336" bIns="21336">
            <a:prstTxWarp prst="textNoShape">
              <a:avLst/>
            </a:prstTxWarp>
          </a:bodyPr>
          <a:lstStyle/>
          <a:p>
            <a:pPr defTabSz="914400">
              <a:spcBef>
                <a:spcPts val="2188"/>
              </a:spcBef>
              <a:buSzPct val="99000"/>
            </a:pPr>
            <a:r>
              <a:rPr lang="en-US" sz="3300" b="1" dirty="0">
                <a:solidFill>
                  <a:schemeClr val="bg1"/>
                </a:solidFill>
                <a:ea typeface="Arial" pitchFamily="-112" charset="0"/>
                <a:cs typeface="Arial" pitchFamily="-112" charset="0"/>
                <a:sym typeface="Helvetica" pitchFamily="-112" charset="0"/>
              </a:rPr>
              <a:t>For additional </a:t>
            </a:r>
            <a:r>
              <a:rPr lang="en-US" sz="3300" b="1" u="sng" dirty="0">
                <a:solidFill>
                  <a:schemeClr val="bg1"/>
                </a:solidFill>
                <a:ea typeface="Arial" pitchFamily="-112" charset="0"/>
                <a:cs typeface="Arial" pitchFamily="-112" charset="0"/>
                <a:sym typeface="Helvetica" pitchFamily="-112" charset="0"/>
              </a:rPr>
              <a:t>commonly</a:t>
            </a:r>
            <a:r>
              <a:rPr lang="en-US" sz="3300" b="1" dirty="0">
                <a:solidFill>
                  <a:schemeClr val="bg1"/>
                </a:solidFill>
                <a:ea typeface="Arial" pitchFamily="-112" charset="0"/>
                <a:cs typeface="Arial" pitchFamily="-112" charset="0"/>
                <a:sym typeface="Helvetica" pitchFamily="-112" charset="0"/>
              </a:rPr>
              <a:t> asked questions and answers visit your </a:t>
            </a:r>
            <a:r>
              <a:rPr lang="en-US" sz="3300" b="1" dirty="0">
                <a:solidFill>
                  <a:srgbClr val="8EB4E3"/>
                </a:solidFill>
                <a:ea typeface="Arial" pitchFamily="-112" charset="0"/>
                <a:cs typeface="Arial" pitchFamily="-112" charset="0"/>
                <a:sym typeface="Helvetica" pitchFamily="-112" charset="0"/>
              </a:rPr>
              <a:t>Online Store</a:t>
            </a:r>
            <a:r>
              <a:rPr lang="en-US" sz="3300" b="1" dirty="0">
                <a:solidFill>
                  <a:schemeClr val="bg1"/>
                </a:solidFill>
                <a:ea typeface="Arial" pitchFamily="-112" charset="0"/>
                <a:cs typeface="Arial" pitchFamily="-112" charset="0"/>
                <a:sym typeface="Helvetica" pitchFamily="-112" charset="0"/>
              </a:rPr>
              <a:t> and remember for Best Results:</a:t>
            </a:r>
          </a:p>
          <a:p>
            <a:pPr defTabSz="914400">
              <a:spcBef>
                <a:spcPts val="2188"/>
              </a:spcBef>
              <a:buSzPct val="99000"/>
              <a:buFontTx/>
              <a:buAutoNum type="arabicPeriod"/>
            </a:pPr>
            <a:r>
              <a:rPr lang="en-US" sz="3300" b="1" dirty="0">
                <a:solidFill>
                  <a:schemeClr val="bg1"/>
                </a:solidFill>
                <a:ea typeface="Arial" pitchFamily="-112" charset="0"/>
                <a:cs typeface="Arial" pitchFamily="-112" charset="0"/>
                <a:sym typeface="Helvetica" pitchFamily="-112" charset="0"/>
              </a:rPr>
              <a:t>Answer the question</a:t>
            </a:r>
          </a:p>
          <a:p>
            <a:pPr defTabSz="914400">
              <a:spcBef>
                <a:spcPts val="2188"/>
              </a:spcBef>
              <a:buSzPct val="99000"/>
              <a:buFontTx/>
              <a:buAutoNum type="arabicPeriod"/>
            </a:pPr>
            <a:r>
              <a:rPr lang="en-US" sz="3300" b="1" dirty="0">
                <a:solidFill>
                  <a:schemeClr val="bg1"/>
                </a:solidFill>
                <a:ea typeface="Arial" pitchFamily="-112" charset="0"/>
                <a:cs typeface="Arial" pitchFamily="-112" charset="0"/>
                <a:sym typeface="Helvetica" pitchFamily="-112" charset="0"/>
              </a:rPr>
              <a:t>Ask for the </a:t>
            </a:r>
            <a:r>
              <a:rPr lang="en-US" sz="3300" b="1" dirty="0" smtClean="0">
                <a:solidFill>
                  <a:schemeClr val="bg1"/>
                </a:solidFill>
                <a:ea typeface="Arial" pitchFamily="-112" charset="0"/>
                <a:cs typeface="Arial" pitchFamily="-112" charset="0"/>
                <a:sym typeface="Helvetica" pitchFamily="-112" charset="0"/>
              </a:rPr>
              <a:t>favor</a:t>
            </a:r>
            <a:endParaRPr lang="en-US" sz="3300" b="1" dirty="0">
              <a:solidFill>
                <a:schemeClr val="bg1"/>
              </a:solidFill>
              <a:ea typeface="Arial" pitchFamily="-112" charset="0"/>
              <a:cs typeface="Arial" pitchFamily="-112" charset="0"/>
              <a:sym typeface="Helvetica" pitchFamily="-112"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218" name="Picture 6" descr="weekly_training7.jpg"/>
          <p:cNvPicPr>
            <a:picLocks noChangeAspect="1"/>
          </p:cNvPicPr>
          <p:nvPr/>
        </p:nvPicPr>
        <p:blipFill>
          <a:blip r:embed="rId3"/>
          <a:srcRect l="12791"/>
          <a:stretch>
            <a:fillRect/>
          </a:stretch>
        </p:blipFill>
        <p:spPr bwMode="auto">
          <a:xfrm>
            <a:off x="5149850" y="0"/>
            <a:ext cx="3994150" cy="6858000"/>
          </a:xfrm>
          <a:prstGeom prst="rect">
            <a:avLst/>
          </a:prstGeom>
          <a:noFill/>
          <a:ln w="9525">
            <a:noFill/>
            <a:miter lim="800000"/>
            <a:headEnd/>
            <a:tailEnd/>
          </a:ln>
        </p:spPr>
      </p:pic>
      <p:sp>
        <p:nvSpPr>
          <p:cNvPr id="9219" name="Rectangle 3"/>
          <p:cNvSpPr txBox="1">
            <a:spLocks noChangeArrowheads="1"/>
          </p:cNvSpPr>
          <p:nvPr/>
        </p:nvSpPr>
        <p:spPr bwMode="auto">
          <a:xfrm>
            <a:off x="782638" y="1330325"/>
            <a:ext cx="4148137" cy="4525963"/>
          </a:xfrm>
          <a:prstGeom prst="rect">
            <a:avLst/>
          </a:prstGeom>
          <a:noFill/>
          <a:ln w="9525">
            <a:noFill/>
            <a:miter lim="800000"/>
            <a:headEnd/>
            <a:tailEnd/>
          </a:ln>
        </p:spPr>
        <p:txBody>
          <a:bodyPr lIns="91438" tIns="45719" rIns="91438" bIns="45719">
            <a:prstTxWarp prst="textNoShape">
              <a:avLst/>
            </a:prstTxWarp>
          </a:bodyPr>
          <a:lstStyle/>
          <a:p>
            <a:pPr defTabSz="912813">
              <a:spcBef>
                <a:spcPct val="20000"/>
              </a:spcBef>
            </a:pPr>
            <a:r>
              <a:rPr lang="en-US" sz="5000">
                <a:solidFill>
                  <a:srgbClr val="3CC5DD"/>
                </a:solidFill>
              </a:rPr>
              <a:t>How?</a:t>
            </a:r>
          </a:p>
          <a:p>
            <a:pPr defTabSz="912813">
              <a:spcBef>
                <a:spcPts val="1275"/>
              </a:spcBef>
            </a:pPr>
            <a:r>
              <a:rPr lang="en-US" sz="3600">
                <a:solidFill>
                  <a:srgbClr val="FFFFFF"/>
                </a:solidFill>
              </a:rPr>
              <a:t>TALK TO PEOPLE</a:t>
            </a:r>
          </a:p>
          <a:p>
            <a:pPr defTabSz="912813">
              <a:spcBef>
                <a:spcPts val="1875"/>
              </a:spcBef>
              <a:buFontTx/>
              <a:buChar char="•"/>
            </a:pPr>
            <a:r>
              <a:rPr lang="en-US" sz="2200">
                <a:solidFill>
                  <a:srgbClr val="FFFFFF"/>
                </a:solidFill>
              </a:rPr>
              <a:t>If you talk to a lot of people you will make a lot of money</a:t>
            </a:r>
          </a:p>
          <a:p>
            <a:pPr defTabSz="912813">
              <a:spcBef>
                <a:spcPts val="1875"/>
              </a:spcBef>
              <a:buFontTx/>
              <a:buChar char="•"/>
            </a:pPr>
            <a:r>
              <a:rPr lang="en-US" sz="2200">
                <a:solidFill>
                  <a:srgbClr val="FFFFFF"/>
                </a:solidFill>
              </a:rPr>
              <a:t>If you talk to some people you will make some money</a:t>
            </a:r>
          </a:p>
          <a:p>
            <a:pPr defTabSz="912813">
              <a:spcBef>
                <a:spcPts val="1875"/>
              </a:spcBef>
              <a:buFontTx/>
              <a:buChar char="•"/>
            </a:pPr>
            <a:r>
              <a:rPr lang="en-US" sz="2200">
                <a:solidFill>
                  <a:srgbClr val="FFFFFF"/>
                </a:solidFill>
              </a:rPr>
              <a:t>If you talk to no people you will make no money</a:t>
            </a:r>
          </a:p>
        </p:txBody>
      </p:sp>
      <p:sp>
        <p:nvSpPr>
          <p:cNvPr id="5" name="Rectangle 4"/>
          <p:cNvSpPr>
            <a:spLocks noChangeArrowheads="1"/>
          </p:cNvSpPr>
          <p:nvPr/>
        </p:nvSpPr>
        <p:spPr bwMode="auto">
          <a:xfrm>
            <a:off x="0" y="417513"/>
            <a:ext cx="9144000" cy="571500"/>
          </a:xfrm>
          <a:prstGeom prst="rect">
            <a:avLst/>
          </a:prstGeom>
          <a:solidFill>
            <a:schemeClr val="bg1"/>
          </a:solidFill>
          <a:ln w="9525">
            <a:noFill/>
            <a:miter lim="800000"/>
            <a:headEnd/>
            <a:tailEnd/>
          </a:ln>
          <a:effectLst>
            <a:outerShdw dist="38100" dir="2700000" rotWithShape="0">
              <a:srgbClr val="808080">
                <a:alpha val="42999"/>
              </a:srgbClr>
            </a:outerShdw>
          </a:effectLst>
        </p:spPr>
        <p:txBody>
          <a:bodyPr anchor="ctr"/>
          <a:lstStyle/>
          <a:p>
            <a:pPr algn="ctr">
              <a:defRPr/>
            </a:pPr>
            <a:endParaRPr lang="en-US">
              <a:solidFill>
                <a:schemeClr val="lt1"/>
              </a:solidFill>
              <a:latin typeface="+mn-lt"/>
              <a:ea typeface="+mn-ea"/>
              <a:cs typeface="+mn-cs"/>
            </a:endParaRPr>
          </a:p>
        </p:txBody>
      </p:sp>
      <p:sp>
        <p:nvSpPr>
          <p:cNvPr id="6"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Getting Started/Mindset</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How to Handle Brown Apples</a:t>
            </a:r>
          </a:p>
        </p:txBody>
      </p:sp>
      <p:pic>
        <p:nvPicPr>
          <p:cNvPr id="23556" name="Picture 3"/>
          <p:cNvPicPr>
            <a:picLocks noChangeArrowheads="1"/>
          </p:cNvPicPr>
          <p:nvPr/>
        </p:nvPicPr>
        <p:blipFill>
          <a:blip r:embed="rId3"/>
          <a:srcRect l="75447"/>
          <a:stretch>
            <a:fillRect/>
          </a:stretch>
        </p:blipFill>
        <p:spPr bwMode="auto">
          <a:xfrm>
            <a:off x="269875" y="4043363"/>
            <a:ext cx="2330450" cy="2419350"/>
          </a:xfrm>
          <a:prstGeom prst="rect">
            <a:avLst/>
          </a:prstGeom>
          <a:noFill/>
          <a:ln w="9525">
            <a:noFill/>
            <a:miter lim="800000"/>
            <a:headEnd/>
            <a:tailEnd/>
          </a:ln>
        </p:spPr>
      </p:pic>
      <p:sp>
        <p:nvSpPr>
          <p:cNvPr id="23557" name="Rectangle 2"/>
          <p:cNvSpPr txBox="1">
            <a:spLocks noChangeArrowheads="1"/>
          </p:cNvSpPr>
          <p:nvPr/>
        </p:nvSpPr>
        <p:spPr bwMode="auto">
          <a:xfrm>
            <a:off x="574675" y="1270000"/>
            <a:ext cx="8039100" cy="1557338"/>
          </a:xfrm>
          <a:prstGeom prst="rect">
            <a:avLst/>
          </a:prstGeom>
          <a:noFill/>
          <a:ln w="9525">
            <a:noFill/>
            <a:miter lim="800000"/>
            <a:headEnd/>
            <a:tailEnd/>
          </a:ln>
        </p:spPr>
        <p:txBody>
          <a:bodyPr lIns="21336" tIns="21336" rIns="17068" bIns="21336">
            <a:prstTxWarp prst="textNoShape">
              <a:avLst/>
            </a:prstTxWarp>
          </a:bodyPr>
          <a:lstStyle/>
          <a:p>
            <a:pPr defTabSz="914400">
              <a:spcBef>
                <a:spcPts val="2188"/>
              </a:spcBef>
              <a:buSzPct val="171000"/>
            </a:pPr>
            <a:r>
              <a:rPr lang="en-US" sz="3400" b="1">
                <a:solidFill>
                  <a:srgbClr val="FFFFFF"/>
                </a:solidFill>
                <a:latin typeface="Helvetica" pitchFamily="-112" charset="0"/>
                <a:ea typeface="Helvetica" pitchFamily="-112" charset="0"/>
                <a:cs typeface="Helvetica" pitchFamily="-112" charset="0"/>
                <a:sym typeface="Helvetica" pitchFamily="-112" charset="0"/>
              </a:rPr>
              <a:t>Think like Big Business &amp; </a:t>
            </a:r>
            <a:br>
              <a:rPr lang="en-US" sz="3400" b="1">
                <a:solidFill>
                  <a:srgbClr val="FFFFFF"/>
                </a:solidFill>
                <a:latin typeface="Helvetica" pitchFamily="-112" charset="0"/>
                <a:ea typeface="Helvetica" pitchFamily="-112" charset="0"/>
                <a:cs typeface="Helvetica" pitchFamily="-112" charset="0"/>
                <a:sym typeface="Helvetica" pitchFamily="-112" charset="0"/>
              </a:rPr>
            </a:br>
            <a:r>
              <a:rPr lang="en-US" sz="3400" b="1">
                <a:solidFill>
                  <a:srgbClr val="FFFFFF"/>
                </a:solidFill>
                <a:latin typeface="Helvetica" pitchFamily="-112" charset="0"/>
                <a:ea typeface="Helvetica" pitchFamily="-112" charset="0"/>
                <a:cs typeface="Helvetica" pitchFamily="-112" charset="0"/>
                <a:sym typeface="Helvetica" pitchFamily="-112" charset="0"/>
              </a:rPr>
              <a:t>Don</a:t>
            </a:r>
            <a:r>
              <a:rPr lang="ja-JP" altLang="en-US" sz="3400" b="1">
                <a:solidFill>
                  <a:srgbClr val="FFFFFF"/>
                </a:solidFill>
                <a:latin typeface="Helvetica" pitchFamily="-112" charset="0"/>
                <a:ea typeface="Helvetica" pitchFamily="-112" charset="0"/>
                <a:cs typeface="Helvetica" pitchFamily="-112" charset="0"/>
                <a:sym typeface="Helvetica" pitchFamily="-112" charset="0"/>
              </a:rPr>
              <a:t>’</a:t>
            </a:r>
            <a:r>
              <a:rPr lang="en-US" altLang="ja-JP" sz="3400" b="1">
                <a:solidFill>
                  <a:srgbClr val="FFFFFF"/>
                </a:solidFill>
                <a:latin typeface="Helvetica" pitchFamily="-112" charset="0"/>
                <a:ea typeface="Helvetica" pitchFamily="-112" charset="0"/>
                <a:cs typeface="Helvetica" pitchFamily="-112" charset="0"/>
                <a:sym typeface="Helvetica" pitchFamily="-112" charset="0"/>
              </a:rPr>
              <a:t>t Get Emotional</a:t>
            </a:r>
          </a:p>
        </p:txBody>
      </p:sp>
      <p:sp>
        <p:nvSpPr>
          <p:cNvPr id="23558" name="TextBox 10"/>
          <p:cNvSpPr txBox="1">
            <a:spLocks noChangeArrowheads="1"/>
          </p:cNvSpPr>
          <p:nvPr/>
        </p:nvSpPr>
        <p:spPr bwMode="auto">
          <a:xfrm>
            <a:off x="3098800" y="2673350"/>
            <a:ext cx="5376863" cy="2954338"/>
          </a:xfrm>
          <a:prstGeom prst="rect">
            <a:avLst/>
          </a:prstGeom>
          <a:noFill/>
          <a:ln w="9525">
            <a:noFill/>
            <a:miter lim="800000"/>
            <a:headEnd/>
            <a:tailEnd/>
          </a:ln>
        </p:spPr>
        <p:txBody>
          <a:bodyPr>
            <a:prstTxWarp prst="textNoShape">
              <a:avLst/>
            </a:prstTxWarp>
            <a:spAutoFit/>
          </a:bodyPr>
          <a:lstStyle/>
          <a:p>
            <a:pPr marL="342900" indent="-342900" defTabSz="914400">
              <a:spcBef>
                <a:spcPts val="500"/>
              </a:spcBef>
              <a:buSzPct val="100000"/>
              <a:buFont typeface="Arial" pitchFamily="-112" charset="0"/>
              <a:buChar char="•"/>
            </a:pPr>
            <a:r>
              <a:rPr lang="en-US" sz="2300" b="1">
                <a:solidFill>
                  <a:srgbClr val="FFFFFF"/>
                </a:solidFill>
                <a:latin typeface="Helvetica" pitchFamily="-112" charset="0"/>
                <a:ea typeface="Helvetica" pitchFamily="-112" charset="0"/>
                <a:cs typeface="Helvetica" pitchFamily="-112" charset="0"/>
                <a:sym typeface="Helvetica" pitchFamily="-112" charset="0"/>
              </a:rPr>
              <a:t>Not everyone is going to say YES</a:t>
            </a:r>
          </a:p>
          <a:p>
            <a:pPr marL="342900" indent="-342900" defTabSz="914400">
              <a:spcBef>
                <a:spcPts val="500"/>
              </a:spcBef>
              <a:buSzPct val="100000"/>
              <a:buFont typeface="Arial" pitchFamily="-112" charset="0"/>
              <a:buChar char="•"/>
            </a:pPr>
            <a:r>
              <a:rPr lang="en-US" sz="2300" b="1">
                <a:solidFill>
                  <a:srgbClr val="FFFFFF"/>
                </a:solidFill>
                <a:latin typeface="Helvetica" pitchFamily="-112" charset="0"/>
                <a:ea typeface="Helvetica" pitchFamily="-112" charset="0"/>
                <a:cs typeface="Helvetica" pitchFamily="-112" charset="0"/>
                <a:sym typeface="Helvetica" pitchFamily="-112" charset="0"/>
              </a:rPr>
              <a:t>Don</a:t>
            </a:r>
            <a:r>
              <a:rPr lang="ja-JP" altLang="en-US" sz="2300" b="1">
                <a:solidFill>
                  <a:srgbClr val="FFFFFF"/>
                </a:solidFill>
                <a:latin typeface="Helvetica" pitchFamily="-112" charset="0"/>
                <a:ea typeface="Helvetica" pitchFamily="-112" charset="0"/>
                <a:cs typeface="Helvetica" pitchFamily="-112" charset="0"/>
                <a:sym typeface="Helvetica" pitchFamily="-112" charset="0"/>
              </a:rPr>
              <a:t>’</a:t>
            </a:r>
            <a:r>
              <a:rPr lang="en-US" altLang="ja-JP" sz="2300" b="1">
                <a:solidFill>
                  <a:srgbClr val="FFFFFF"/>
                </a:solidFill>
                <a:latin typeface="Helvetica" pitchFamily="-112" charset="0"/>
                <a:ea typeface="Helvetica" pitchFamily="-112" charset="0"/>
                <a:cs typeface="Helvetica" pitchFamily="-112" charset="0"/>
                <a:sym typeface="Helvetica" pitchFamily="-112" charset="0"/>
              </a:rPr>
              <a:t>t get upset</a:t>
            </a:r>
          </a:p>
          <a:p>
            <a:pPr marL="342900" indent="-342900" defTabSz="914400">
              <a:spcBef>
                <a:spcPts val="500"/>
              </a:spcBef>
              <a:buSzPct val="100000"/>
              <a:buFont typeface="Arial" pitchFamily="-112" charset="0"/>
              <a:buChar char="•"/>
            </a:pPr>
            <a:r>
              <a:rPr lang="en-US" sz="2300" b="1">
                <a:solidFill>
                  <a:srgbClr val="FFFFFF"/>
                </a:solidFill>
                <a:latin typeface="Helvetica" pitchFamily="-112" charset="0"/>
                <a:ea typeface="Helvetica" pitchFamily="-112" charset="0"/>
                <a:cs typeface="Helvetica" pitchFamily="-112" charset="0"/>
                <a:sym typeface="Helvetica" pitchFamily="-112" charset="0"/>
              </a:rPr>
              <a:t>Understand we SORT - NOT SELL</a:t>
            </a:r>
          </a:p>
          <a:p>
            <a:pPr marL="342900" indent="-342900" defTabSz="914400">
              <a:spcBef>
                <a:spcPts val="500"/>
              </a:spcBef>
              <a:buSzPct val="100000"/>
              <a:buFont typeface="Arial" pitchFamily="-112" charset="0"/>
              <a:buChar char="•"/>
            </a:pPr>
            <a:r>
              <a:rPr lang="en-US" altLang="ja-JP" sz="2300" b="1">
                <a:solidFill>
                  <a:srgbClr val="FFFFFF"/>
                </a:solidFill>
                <a:latin typeface="Helvetica" pitchFamily="-112" charset="0"/>
                <a:ea typeface="Helvetica" pitchFamily="-112" charset="0"/>
                <a:cs typeface="Helvetica" pitchFamily="-112" charset="0"/>
                <a:sym typeface="Helvetica" pitchFamily="-112" charset="0"/>
              </a:rPr>
              <a:t>SW / SW / SW  NEXT</a:t>
            </a:r>
          </a:p>
          <a:p>
            <a:pPr marL="342900" indent="-342900" defTabSz="914400">
              <a:spcBef>
                <a:spcPts val="500"/>
              </a:spcBef>
              <a:buSzPct val="100000"/>
              <a:buFont typeface="Arial" pitchFamily="-112" charset="0"/>
              <a:buChar char="•"/>
            </a:pPr>
            <a:r>
              <a:rPr lang="ja-JP" altLang="en-US" sz="2300" b="1">
                <a:solidFill>
                  <a:srgbClr val="FFFFFF"/>
                </a:solidFill>
                <a:latin typeface="Helvetica" pitchFamily="-112" charset="0"/>
                <a:ea typeface="Helvetica" pitchFamily="-112" charset="0"/>
                <a:cs typeface="Helvetica" pitchFamily="-112" charset="0"/>
                <a:sym typeface="Helvetica" pitchFamily="-112" charset="0"/>
              </a:rPr>
              <a:t>“</a:t>
            </a:r>
            <a:r>
              <a:rPr lang="en-US" altLang="ja-JP" sz="2300" b="1">
                <a:solidFill>
                  <a:srgbClr val="FFFFFF"/>
                </a:solidFill>
                <a:latin typeface="Helvetica" pitchFamily="-112" charset="0"/>
                <a:ea typeface="Helvetica" pitchFamily="-112" charset="0"/>
                <a:cs typeface="Helvetica" pitchFamily="-112" charset="0"/>
                <a:sym typeface="Helvetica" pitchFamily="-112" charset="0"/>
              </a:rPr>
              <a:t>NO</a:t>
            </a:r>
            <a:r>
              <a:rPr lang="ja-JP" altLang="en-US" sz="2300" b="1">
                <a:solidFill>
                  <a:srgbClr val="FFFFFF"/>
                </a:solidFill>
                <a:latin typeface="Helvetica" pitchFamily="-112" charset="0"/>
                <a:ea typeface="Helvetica" pitchFamily="-112" charset="0"/>
                <a:cs typeface="Helvetica" pitchFamily="-112" charset="0"/>
                <a:sym typeface="Helvetica" pitchFamily="-112" charset="0"/>
              </a:rPr>
              <a:t>”</a:t>
            </a:r>
            <a:r>
              <a:rPr lang="en-US" altLang="ja-JP" sz="2300" b="1">
                <a:solidFill>
                  <a:srgbClr val="FFFFFF"/>
                </a:solidFill>
                <a:latin typeface="Helvetica" pitchFamily="-112" charset="0"/>
                <a:ea typeface="Helvetica" pitchFamily="-112" charset="0"/>
                <a:cs typeface="Helvetica" pitchFamily="-112" charset="0"/>
                <a:sym typeface="Helvetica" pitchFamily="-112" charset="0"/>
              </a:rPr>
              <a:t> today / </a:t>
            </a:r>
            <a:r>
              <a:rPr lang="ja-JP" altLang="en-US" sz="2300" b="1">
                <a:solidFill>
                  <a:srgbClr val="FFFFFF"/>
                </a:solidFill>
                <a:latin typeface="Helvetica" pitchFamily="-112" charset="0"/>
                <a:ea typeface="Helvetica" pitchFamily="-112" charset="0"/>
                <a:cs typeface="Helvetica" pitchFamily="-112" charset="0"/>
                <a:sym typeface="Helvetica" pitchFamily="-112" charset="0"/>
              </a:rPr>
              <a:t>“</a:t>
            </a:r>
            <a:r>
              <a:rPr lang="en-US" altLang="ja-JP" sz="2300" b="1">
                <a:solidFill>
                  <a:srgbClr val="FFFFFF"/>
                </a:solidFill>
                <a:latin typeface="Helvetica" pitchFamily="-112" charset="0"/>
                <a:ea typeface="Helvetica" pitchFamily="-112" charset="0"/>
                <a:cs typeface="Helvetica" pitchFamily="-112" charset="0"/>
                <a:sym typeface="Helvetica" pitchFamily="-112" charset="0"/>
              </a:rPr>
              <a:t>YES</a:t>
            </a:r>
            <a:r>
              <a:rPr lang="ja-JP" altLang="en-US" sz="2300" b="1">
                <a:solidFill>
                  <a:srgbClr val="FFFFFF"/>
                </a:solidFill>
                <a:latin typeface="Helvetica" pitchFamily="-112" charset="0"/>
                <a:ea typeface="Helvetica" pitchFamily="-112" charset="0"/>
                <a:cs typeface="Helvetica" pitchFamily="-112" charset="0"/>
                <a:sym typeface="Helvetica" pitchFamily="-112" charset="0"/>
              </a:rPr>
              <a:t>”</a:t>
            </a:r>
            <a:r>
              <a:rPr lang="en-US" altLang="ja-JP" sz="2300" b="1">
                <a:solidFill>
                  <a:srgbClr val="FFFFFF"/>
                </a:solidFill>
                <a:latin typeface="Helvetica" pitchFamily="-112" charset="0"/>
                <a:ea typeface="Helvetica" pitchFamily="-112" charset="0"/>
                <a:cs typeface="Helvetica" pitchFamily="-112" charset="0"/>
                <a:sym typeface="Helvetica" pitchFamily="-112" charset="0"/>
              </a:rPr>
              <a:t> in the future</a:t>
            </a:r>
          </a:p>
          <a:p>
            <a:pPr marL="342900" indent="-342900" defTabSz="914400">
              <a:spcBef>
                <a:spcPts val="500"/>
              </a:spcBef>
              <a:buSzPct val="100000"/>
              <a:buFont typeface="Arial" pitchFamily="-112" charset="0"/>
              <a:buChar char="•"/>
            </a:pPr>
            <a:r>
              <a:rPr lang="en-US" sz="2300" b="1">
                <a:solidFill>
                  <a:srgbClr val="FFFFFF"/>
                </a:solidFill>
                <a:latin typeface="Helvetica" pitchFamily="-112" charset="0"/>
                <a:ea typeface="Helvetica" pitchFamily="-112" charset="0"/>
                <a:cs typeface="Helvetica" pitchFamily="-112" charset="0"/>
                <a:sym typeface="Helvetica" pitchFamily="-112" charset="0"/>
              </a:rPr>
              <a:t>WHY people say </a:t>
            </a:r>
            <a:r>
              <a:rPr lang="ja-JP" altLang="en-US" sz="2300" b="1">
                <a:solidFill>
                  <a:srgbClr val="FFFFFF"/>
                </a:solidFill>
                <a:latin typeface="Helvetica" pitchFamily="-112" charset="0"/>
                <a:ea typeface="Helvetica" pitchFamily="-112" charset="0"/>
                <a:cs typeface="Helvetica" pitchFamily="-112" charset="0"/>
                <a:sym typeface="Helvetica" pitchFamily="-112" charset="0"/>
              </a:rPr>
              <a:t>“</a:t>
            </a:r>
            <a:r>
              <a:rPr lang="en-US" altLang="ja-JP" sz="2300" b="1">
                <a:solidFill>
                  <a:srgbClr val="FFFFFF"/>
                </a:solidFill>
                <a:latin typeface="Helvetica" pitchFamily="-112" charset="0"/>
                <a:ea typeface="Helvetica" pitchFamily="-112" charset="0"/>
                <a:cs typeface="Helvetica" pitchFamily="-112" charset="0"/>
                <a:sym typeface="Helvetica" pitchFamily="-112" charset="0"/>
              </a:rPr>
              <a:t>NO</a:t>
            </a:r>
            <a:r>
              <a:rPr lang="ja-JP" altLang="en-US" sz="2300" b="1">
                <a:solidFill>
                  <a:srgbClr val="FFFFFF"/>
                </a:solidFill>
                <a:latin typeface="Helvetica" pitchFamily="-112" charset="0"/>
                <a:ea typeface="Helvetica" pitchFamily="-112" charset="0"/>
                <a:cs typeface="Helvetica" pitchFamily="-112" charset="0"/>
                <a:sym typeface="Helvetica" pitchFamily="-112" charset="0"/>
              </a:rPr>
              <a:t>”</a:t>
            </a:r>
            <a:r>
              <a:rPr lang="en-US" altLang="ja-JP" sz="2300" b="1">
                <a:solidFill>
                  <a:srgbClr val="FFFFFF"/>
                </a:solidFill>
                <a:latin typeface="Helvetica" pitchFamily="-112" charset="0"/>
                <a:ea typeface="Helvetica" pitchFamily="-112" charset="0"/>
                <a:cs typeface="Helvetica" pitchFamily="-112" charset="0"/>
                <a:sym typeface="Helvetica" pitchFamily="-112" charset="0"/>
              </a:rPr>
              <a:t> </a:t>
            </a:r>
          </a:p>
          <a:p>
            <a:pPr marL="342900" indent="-342900" defTabSz="914400">
              <a:spcBef>
                <a:spcPts val="500"/>
              </a:spcBef>
              <a:buSzPct val="100000"/>
              <a:buFont typeface="Arial" pitchFamily="-112" charset="0"/>
              <a:buChar char="•"/>
            </a:pPr>
            <a:r>
              <a:rPr lang="en-US" sz="2300" b="1">
                <a:solidFill>
                  <a:srgbClr val="FFFFFF"/>
                </a:solidFill>
                <a:latin typeface="Helvetica" pitchFamily="-112" charset="0"/>
                <a:ea typeface="Helvetica" pitchFamily="-112" charset="0"/>
                <a:cs typeface="Helvetica" pitchFamily="-112" charset="0"/>
                <a:sym typeface="Helvetica" pitchFamily="-112" charset="0"/>
              </a:rPr>
              <a:t>Have Fun</a:t>
            </a:r>
            <a:endParaRPr lang="en-US" sz="230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579" name="Rectangle 2"/>
          <p:cNvSpPr txBox="1">
            <a:spLocks noChangeArrowheads="1"/>
          </p:cNvSpPr>
          <p:nvPr/>
        </p:nvSpPr>
        <p:spPr bwMode="auto">
          <a:xfrm>
            <a:off x="574675" y="1270000"/>
            <a:ext cx="8039100" cy="1557338"/>
          </a:xfrm>
          <a:prstGeom prst="rect">
            <a:avLst/>
          </a:prstGeom>
          <a:noFill/>
          <a:ln w="9525">
            <a:noFill/>
            <a:miter lim="800000"/>
            <a:headEnd/>
            <a:tailEnd/>
          </a:ln>
        </p:spPr>
        <p:txBody>
          <a:bodyPr lIns="21336" tIns="21336" rIns="17068" bIns="21336">
            <a:prstTxWarp prst="textNoShape">
              <a:avLst/>
            </a:prstTxWarp>
          </a:bodyPr>
          <a:lstStyle/>
          <a:p>
            <a:pPr defTabSz="914400">
              <a:spcBef>
                <a:spcPts val="2188"/>
              </a:spcBef>
              <a:buSzPct val="171000"/>
            </a:pPr>
            <a:r>
              <a:rPr lang="en-US" sz="3400" b="1">
                <a:solidFill>
                  <a:srgbClr val="FFFFFF"/>
                </a:solidFill>
                <a:latin typeface="Helvetica" pitchFamily="-112" charset="0"/>
                <a:ea typeface="Helvetica" pitchFamily="-112" charset="0"/>
                <a:cs typeface="Helvetica" pitchFamily="-112" charset="0"/>
                <a:sym typeface="Helvetica" pitchFamily="-112" charset="0"/>
              </a:rPr>
              <a:t>The RESULTS Of A TEAM Who Is Excellent At Acquiring Customers</a:t>
            </a:r>
            <a:endParaRPr lang="en-US" altLang="ja-JP" sz="3400" b="1">
              <a:solidFill>
                <a:srgbClr val="FFFFFF"/>
              </a:solidFill>
              <a:latin typeface="Helvetica" pitchFamily="-112" charset="0"/>
              <a:ea typeface="Helvetica" pitchFamily="-112" charset="0"/>
              <a:cs typeface="Helvetica" pitchFamily="-112" charset="0"/>
              <a:sym typeface="Helvetica" pitchFamily="-112" charset="0"/>
            </a:endParaRPr>
          </a:p>
        </p:txBody>
      </p:sp>
      <p:sp>
        <p:nvSpPr>
          <p:cNvPr id="24580" name="TextBox 10"/>
          <p:cNvSpPr txBox="1">
            <a:spLocks noChangeArrowheads="1"/>
          </p:cNvSpPr>
          <p:nvPr/>
        </p:nvSpPr>
        <p:spPr bwMode="auto">
          <a:xfrm>
            <a:off x="574675" y="2681288"/>
            <a:ext cx="7854950" cy="3556000"/>
          </a:xfrm>
          <a:prstGeom prst="rect">
            <a:avLst/>
          </a:prstGeom>
          <a:noFill/>
          <a:ln w="9525">
            <a:noFill/>
            <a:miter lim="800000"/>
            <a:headEnd/>
            <a:tailEnd/>
          </a:ln>
        </p:spPr>
        <p:txBody>
          <a:bodyPr>
            <a:prstTxWarp prst="textNoShape">
              <a:avLst/>
            </a:prstTxWarp>
            <a:spAutoFit/>
          </a:bodyPr>
          <a:lstStyle/>
          <a:p>
            <a:pPr marL="796925" indent="-530225">
              <a:lnSpc>
                <a:spcPct val="70000"/>
              </a:lnSpc>
              <a:buSzPct val="99000"/>
              <a:buFontTx/>
              <a:buAutoNum type="arabicPeriod"/>
            </a:pPr>
            <a:r>
              <a:rPr lang="en-US" sz="2300" b="1">
                <a:solidFill>
                  <a:schemeClr val="bg1"/>
                </a:solidFill>
                <a:latin typeface="Helvetica" pitchFamily="-112" charset="0"/>
                <a:ea typeface="ヒラギノ角ゴ ProN W6" pitchFamily="-112" charset="-128"/>
                <a:cs typeface="ヒラギノ角ゴ ProN W6" pitchFamily="-112" charset="-128"/>
              </a:rPr>
              <a:t>You will Earn a Higher Residual Income</a:t>
            </a:r>
          </a:p>
          <a:p>
            <a:pPr marL="796925" indent="-530225">
              <a:lnSpc>
                <a:spcPct val="70000"/>
              </a:lnSpc>
              <a:spcBef>
                <a:spcPts val="4300"/>
              </a:spcBef>
              <a:buSzPct val="99000"/>
              <a:buFontTx/>
              <a:buAutoNum type="arabicPeriod"/>
            </a:pPr>
            <a:r>
              <a:rPr lang="en-US" sz="2300" b="1">
                <a:solidFill>
                  <a:schemeClr val="bg1"/>
                </a:solidFill>
                <a:latin typeface="Helvetica" pitchFamily="-112" charset="0"/>
                <a:ea typeface="ヒラギノ角ゴ ProN W6" pitchFamily="-112" charset="-128"/>
                <a:cs typeface="ヒラギノ角ゴ ProN W6" pitchFamily="-112" charset="-128"/>
              </a:rPr>
              <a:t>Your Team will Earn a Higher Residual Income</a:t>
            </a:r>
          </a:p>
          <a:p>
            <a:pPr marL="796925" indent="-530225">
              <a:lnSpc>
                <a:spcPct val="70000"/>
              </a:lnSpc>
              <a:spcBef>
                <a:spcPts val="4300"/>
              </a:spcBef>
              <a:buSzPct val="99000"/>
              <a:buFontTx/>
              <a:buAutoNum type="arabicPeriod"/>
            </a:pPr>
            <a:r>
              <a:rPr lang="en-US" sz="2300" b="1">
                <a:solidFill>
                  <a:schemeClr val="bg1"/>
                </a:solidFill>
                <a:latin typeface="Helvetica" pitchFamily="-112" charset="0"/>
                <a:ea typeface="ヒラギノ角ゴ ProN W6" pitchFamily="-112" charset="-128"/>
                <a:cs typeface="ヒラギノ角ゴ ProN W6" pitchFamily="-112" charset="-128"/>
              </a:rPr>
              <a:t>Better Recruiters Because of Belief</a:t>
            </a:r>
          </a:p>
          <a:p>
            <a:pPr marL="796925" indent="-530225">
              <a:lnSpc>
                <a:spcPct val="70000"/>
              </a:lnSpc>
              <a:spcBef>
                <a:spcPts val="4300"/>
              </a:spcBef>
              <a:buSzPct val="99000"/>
              <a:buFontTx/>
              <a:buAutoNum type="arabicPeriod"/>
            </a:pPr>
            <a:r>
              <a:rPr lang="en-US" sz="2300" b="1">
                <a:solidFill>
                  <a:schemeClr val="bg1"/>
                </a:solidFill>
                <a:latin typeface="Helvetica" pitchFamily="-112" charset="0"/>
                <a:ea typeface="ヒラギノ角ゴ ProN W6" pitchFamily="-112" charset="-128"/>
                <a:cs typeface="ヒラギノ角ゴ ProN W6" pitchFamily="-112" charset="-128"/>
              </a:rPr>
              <a:t>Better Trainers </a:t>
            </a:r>
          </a:p>
          <a:p>
            <a:pPr marL="796925" indent="-530225">
              <a:lnSpc>
                <a:spcPct val="70000"/>
              </a:lnSpc>
              <a:spcBef>
                <a:spcPts val="4300"/>
              </a:spcBef>
              <a:buSzPct val="99000"/>
              <a:buFontTx/>
              <a:buAutoNum type="arabicPeriod"/>
            </a:pPr>
            <a:r>
              <a:rPr lang="en-US" sz="2300" b="1">
                <a:solidFill>
                  <a:schemeClr val="bg1"/>
                </a:solidFill>
                <a:latin typeface="Helvetica" pitchFamily="-112" charset="0"/>
                <a:ea typeface="ヒラギノ角ゴ ProN W6" pitchFamily="-112" charset="-128"/>
                <a:cs typeface="ヒラギノ角ゴ ProN W6" pitchFamily="-112" charset="-128"/>
              </a:rPr>
              <a:t>Ultimately More Successful</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cxnSp>
        <p:nvCxnSpPr>
          <p:cNvPr id="38914" name="Straight Connector 55"/>
          <p:cNvCxnSpPr>
            <a:cxnSpLocks noChangeShapeType="1"/>
          </p:cNvCxnSpPr>
          <p:nvPr/>
        </p:nvCxnSpPr>
        <p:spPr bwMode="auto">
          <a:xfrm rot="16200000" flipH="1">
            <a:off x="2002631" y="3844132"/>
            <a:ext cx="6024563" cy="6350"/>
          </a:xfrm>
          <a:prstGeom prst="line">
            <a:avLst/>
          </a:prstGeom>
          <a:noFill/>
          <a:ln w="25400">
            <a:solidFill>
              <a:srgbClr val="FFFFFF"/>
            </a:solidFill>
            <a:round/>
            <a:headEnd/>
            <a:tailEnd/>
          </a:ln>
          <a:effectLst>
            <a:outerShdw dist="20000" dir="5400000" rotWithShape="0">
              <a:srgbClr val="808080">
                <a:alpha val="37999"/>
              </a:srgbClr>
            </a:outerShdw>
          </a:effectLst>
        </p:spPr>
      </p:cxnSp>
      <p:cxnSp>
        <p:nvCxnSpPr>
          <p:cNvPr id="38915" name="Straight Connector 58"/>
          <p:cNvCxnSpPr>
            <a:cxnSpLocks noChangeShapeType="1"/>
          </p:cNvCxnSpPr>
          <p:nvPr/>
        </p:nvCxnSpPr>
        <p:spPr bwMode="auto">
          <a:xfrm>
            <a:off x="0" y="1844675"/>
            <a:ext cx="9144000" cy="1588"/>
          </a:xfrm>
          <a:prstGeom prst="line">
            <a:avLst/>
          </a:prstGeom>
          <a:noFill/>
          <a:ln w="25400">
            <a:solidFill>
              <a:srgbClr val="FFFFFF"/>
            </a:solidFill>
            <a:round/>
            <a:headEnd/>
            <a:tailEnd/>
          </a:ln>
          <a:effectLst>
            <a:outerShdw dist="20000" dir="5400000" rotWithShape="0">
              <a:srgbClr val="808080">
                <a:alpha val="37999"/>
              </a:srgbClr>
            </a:outerShdw>
          </a:effectLst>
        </p:spPr>
      </p:cxnSp>
      <p:sp>
        <p:nvSpPr>
          <p:cNvPr id="25604" name="TextBox 59"/>
          <p:cNvSpPr txBox="1">
            <a:spLocks noChangeArrowheads="1"/>
          </p:cNvSpPr>
          <p:nvPr/>
        </p:nvSpPr>
        <p:spPr bwMode="auto">
          <a:xfrm>
            <a:off x="2266950" y="1293813"/>
            <a:ext cx="2724150" cy="600075"/>
          </a:xfrm>
          <a:prstGeom prst="rect">
            <a:avLst/>
          </a:prstGeom>
          <a:noFill/>
          <a:ln w="9525">
            <a:noFill/>
            <a:miter lim="800000"/>
            <a:headEnd/>
            <a:tailEnd/>
          </a:ln>
        </p:spPr>
        <p:txBody>
          <a:bodyPr wrap="none" lIns="91438" tIns="45719" rIns="91438" bIns="45719">
            <a:prstTxWarp prst="textNoShape">
              <a:avLst/>
            </a:prstTxWarp>
            <a:spAutoFit/>
          </a:bodyPr>
          <a:lstStyle/>
          <a:p>
            <a:r>
              <a:rPr lang="en-US" sz="3300">
                <a:solidFill>
                  <a:srgbClr val="3CC5DD"/>
                </a:solidFill>
              </a:rPr>
              <a:t>United States</a:t>
            </a:r>
          </a:p>
        </p:txBody>
      </p:sp>
      <p:sp>
        <p:nvSpPr>
          <p:cNvPr id="25605" name="TextBox 60"/>
          <p:cNvSpPr txBox="1">
            <a:spLocks noChangeArrowheads="1"/>
          </p:cNvSpPr>
          <p:nvPr/>
        </p:nvSpPr>
        <p:spPr bwMode="auto">
          <a:xfrm>
            <a:off x="5073650" y="1298575"/>
            <a:ext cx="1668463" cy="600075"/>
          </a:xfrm>
          <a:prstGeom prst="rect">
            <a:avLst/>
          </a:prstGeom>
          <a:noFill/>
          <a:ln w="9525">
            <a:noFill/>
            <a:miter lim="800000"/>
            <a:headEnd/>
            <a:tailEnd/>
          </a:ln>
        </p:spPr>
        <p:txBody>
          <a:bodyPr wrap="none" lIns="91438" tIns="45719" rIns="91438" bIns="45719">
            <a:prstTxWarp prst="textNoShape">
              <a:avLst/>
            </a:prstTxWarp>
            <a:spAutoFit/>
          </a:bodyPr>
          <a:lstStyle/>
          <a:p>
            <a:r>
              <a:rPr lang="en-US" sz="3300">
                <a:solidFill>
                  <a:srgbClr val="3CC5DD"/>
                </a:solidFill>
              </a:rPr>
              <a:t>Canada</a:t>
            </a:r>
          </a:p>
        </p:txBody>
      </p:sp>
      <p:sp>
        <p:nvSpPr>
          <p:cNvPr id="65" name="Rectangle 64"/>
          <p:cNvSpPr/>
          <p:nvPr/>
        </p:nvSpPr>
        <p:spPr>
          <a:xfrm>
            <a:off x="0" y="417513"/>
            <a:ext cx="9144000" cy="571500"/>
          </a:xfrm>
          <a:prstGeom prst="rect">
            <a:avLst/>
          </a:prstGeom>
          <a:solidFill>
            <a:srgbClr val="3EC3D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6"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The Brands You Know and Trust</a:t>
            </a:r>
          </a:p>
        </p:txBody>
      </p:sp>
      <p:sp>
        <p:nvSpPr>
          <p:cNvPr id="38920" name="Rounded Rectangle 37"/>
          <p:cNvSpPr>
            <a:spLocks noChangeArrowheads="1"/>
          </p:cNvSpPr>
          <p:nvPr/>
        </p:nvSpPr>
        <p:spPr bwMode="auto">
          <a:xfrm>
            <a:off x="1355725" y="4872038"/>
            <a:ext cx="709613" cy="503237"/>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rgbClr val="FFFFFF"/>
              </a:solidFill>
              <a:latin typeface="Calibri" charset="0"/>
              <a:ea typeface="Geneva" charset="0"/>
              <a:cs typeface="Geneva" charset="0"/>
            </a:endParaRPr>
          </a:p>
        </p:txBody>
      </p:sp>
      <p:pic>
        <p:nvPicPr>
          <p:cNvPr id="25609" name="Picture 5" descr="vz_pri_t_Authorized.jpg"/>
          <p:cNvPicPr>
            <a:picLocks noChangeAspect="1"/>
          </p:cNvPicPr>
          <p:nvPr/>
        </p:nvPicPr>
        <p:blipFill>
          <a:blip r:embed="rId3"/>
          <a:srcRect/>
          <a:stretch>
            <a:fillRect/>
          </a:stretch>
        </p:blipFill>
        <p:spPr bwMode="auto">
          <a:xfrm>
            <a:off x="1438275" y="4927600"/>
            <a:ext cx="557213" cy="447675"/>
          </a:xfrm>
          <a:prstGeom prst="rect">
            <a:avLst/>
          </a:prstGeom>
          <a:noFill/>
          <a:ln w="9525">
            <a:noFill/>
            <a:miter lim="800000"/>
            <a:headEnd/>
            <a:tailEnd/>
          </a:ln>
        </p:spPr>
      </p:pic>
      <p:grpSp>
        <p:nvGrpSpPr>
          <p:cNvPr id="2" name="Group 33"/>
          <p:cNvGrpSpPr>
            <a:grpSpLocks/>
          </p:cNvGrpSpPr>
          <p:nvPr/>
        </p:nvGrpSpPr>
        <p:grpSpPr bwMode="auto">
          <a:xfrm>
            <a:off x="2308225" y="3205163"/>
            <a:ext cx="1171575" cy="474662"/>
            <a:chOff x="3873732" y="5151948"/>
            <a:chExt cx="1629409" cy="658807"/>
          </a:xfrm>
        </p:grpSpPr>
        <p:sp>
          <p:nvSpPr>
            <p:cNvPr id="39016" name="Rounded Rectangle 32"/>
            <p:cNvSpPr>
              <a:spLocks noChangeArrowheads="1"/>
            </p:cNvSpPr>
            <p:nvPr/>
          </p:nvSpPr>
          <p:spPr bwMode="auto">
            <a:xfrm>
              <a:off x="3873732" y="5151948"/>
              <a:ext cx="1629409" cy="658807"/>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rgbClr val="FFFFFF"/>
                </a:solidFill>
                <a:latin typeface="Calibri" charset="0"/>
                <a:ea typeface="Geneva" charset="0"/>
                <a:cs typeface="Geneva" charset="0"/>
              </a:endParaRPr>
            </a:p>
          </p:txBody>
        </p:sp>
        <p:pic>
          <p:nvPicPr>
            <p:cNvPr id="25705" name="Picture 30" descr="FlashWirelessLogo_2color.jpg"/>
            <p:cNvPicPr>
              <a:picLocks noChangeAspect="1"/>
            </p:cNvPicPr>
            <p:nvPr/>
          </p:nvPicPr>
          <p:blipFill>
            <a:blip r:embed="rId4"/>
            <a:srcRect/>
            <a:stretch>
              <a:fillRect/>
            </a:stretch>
          </p:blipFill>
          <p:spPr bwMode="auto">
            <a:xfrm>
              <a:off x="3984768" y="5228214"/>
              <a:ext cx="1409557" cy="493055"/>
            </a:xfrm>
            <a:prstGeom prst="rect">
              <a:avLst/>
            </a:prstGeom>
            <a:noFill/>
            <a:ln w="9525">
              <a:noFill/>
              <a:miter lim="800000"/>
              <a:headEnd/>
              <a:tailEnd/>
            </a:ln>
          </p:spPr>
        </p:pic>
      </p:grpSp>
      <p:grpSp>
        <p:nvGrpSpPr>
          <p:cNvPr id="3" name="Group 33"/>
          <p:cNvGrpSpPr>
            <a:grpSpLocks/>
          </p:cNvGrpSpPr>
          <p:nvPr/>
        </p:nvGrpSpPr>
        <p:grpSpPr bwMode="auto">
          <a:xfrm>
            <a:off x="3567113" y="3205163"/>
            <a:ext cx="1304925" cy="474662"/>
            <a:chOff x="7142163" y="5699125"/>
            <a:chExt cx="1660525" cy="603250"/>
          </a:xfrm>
        </p:grpSpPr>
        <p:sp>
          <p:nvSpPr>
            <p:cNvPr id="39014" name="Rounded Rectangle 36"/>
            <p:cNvSpPr>
              <a:spLocks noChangeArrowheads="1"/>
            </p:cNvSpPr>
            <p:nvPr/>
          </p:nvSpPr>
          <p:spPr bwMode="auto">
            <a:xfrm>
              <a:off x="7142163" y="5699125"/>
              <a:ext cx="1660525" cy="603250"/>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rgbClr val="FFFFFF"/>
                </a:solidFill>
                <a:latin typeface="Calibri" charset="0"/>
                <a:ea typeface="Geneva" charset="0"/>
                <a:cs typeface="Geneva" charset="0"/>
              </a:endParaRPr>
            </a:p>
          </p:txBody>
        </p:sp>
        <p:pic>
          <p:nvPicPr>
            <p:cNvPr id="25703" name="Picture 35" descr="xoom-energy.jpg"/>
            <p:cNvPicPr>
              <a:picLocks noChangeAspect="1"/>
            </p:cNvPicPr>
            <p:nvPr/>
          </p:nvPicPr>
          <p:blipFill>
            <a:blip r:embed="rId5"/>
            <a:srcRect/>
            <a:stretch>
              <a:fillRect/>
            </a:stretch>
          </p:blipFill>
          <p:spPr bwMode="auto">
            <a:xfrm>
              <a:off x="7221538" y="5783263"/>
              <a:ext cx="1493837" cy="434975"/>
            </a:xfrm>
            <a:prstGeom prst="rect">
              <a:avLst/>
            </a:prstGeom>
            <a:noFill/>
            <a:ln w="9525">
              <a:noFill/>
              <a:miter lim="800000"/>
              <a:headEnd/>
              <a:tailEnd/>
            </a:ln>
          </p:spPr>
        </p:pic>
      </p:grpSp>
      <p:grpSp>
        <p:nvGrpSpPr>
          <p:cNvPr id="4" name="Group 69"/>
          <p:cNvGrpSpPr>
            <a:grpSpLocks/>
          </p:cNvGrpSpPr>
          <p:nvPr/>
        </p:nvGrpSpPr>
        <p:grpSpPr bwMode="auto">
          <a:xfrm>
            <a:off x="1482725" y="3771900"/>
            <a:ext cx="1076325" cy="452438"/>
            <a:chOff x="5399088" y="5538788"/>
            <a:chExt cx="1508125" cy="633412"/>
          </a:xfrm>
        </p:grpSpPr>
        <p:sp>
          <p:nvSpPr>
            <p:cNvPr id="39012" name="Rounded Rectangle 27"/>
            <p:cNvSpPr>
              <a:spLocks noChangeArrowheads="1"/>
            </p:cNvSpPr>
            <p:nvPr/>
          </p:nvSpPr>
          <p:spPr bwMode="auto">
            <a:xfrm>
              <a:off x="5399088" y="5538788"/>
              <a:ext cx="1508125" cy="63341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rgbClr val="FFFFFF"/>
                </a:solidFill>
                <a:latin typeface="Calibri" charset="0"/>
                <a:ea typeface="Geneva" charset="0"/>
                <a:cs typeface="Geneva" charset="0"/>
              </a:endParaRPr>
            </a:p>
          </p:txBody>
        </p:sp>
        <p:pic>
          <p:nvPicPr>
            <p:cNvPr id="25701" name="Picture 24" descr="vivint_logo.jpg"/>
            <p:cNvPicPr>
              <a:picLocks noChangeAspect="1"/>
            </p:cNvPicPr>
            <p:nvPr/>
          </p:nvPicPr>
          <p:blipFill>
            <a:blip r:embed="rId6"/>
            <a:srcRect b="19019"/>
            <a:stretch>
              <a:fillRect/>
            </a:stretch>
          </p:blipFill>
          <p:spPr bwMode="auto">
            <a:xfrm>
              <a:off x="5481772" y="5559436"/>
              <a:ext cx="1354117" cy="531716"/>
            </a:xfrm>
            <a:prstGeom prst="rect">
              <a:avLst/>
            </a:prstGeom>
            <a:noFill/>
            <a:ln w="9525">
              <a:noFill/>
              <a:miter lim="800000"/>
              <a:headEnd/>
              <a:tailEnd/>
            </a:ln>
          </p:spPr>
        </p:pic>
      </p:grpSp>
      <p:grpSp>
        <p:nvGrpSpPr>
          <p:cNvPr id="5" name="Group 12"/>
          <p:cNvGrpSpPr>
            <a:grpSpLocks/>
          </p:cNvGrpSpPr>
          <p:nvPr/>
        </p:nvGrpSpPr>
        <p:grpSpPr bwMode="auto">
          <a:xfrm>
            <a:off x="873125" y="4294188"/>
            <a:ext cx="498475" cy="506412"/>
            <a:chOff x="7478863" y="458893"/>
            <a:chExt cx="1405541" cy="1426381"/>
          </a:xfrm>
        </p:grpSpPr>
        <p:sp>
          <p:nvSpPr>
            <p:cNvPr id="39010" name="Rounded Rectangle 28"/>
            <p:cNvSpPr>
              <a:spLocks noChangeArrowheads="1"/>
            </p:cNvSpPr>
            <p:nvPr/>
          </p:nvSpPr>
          <p:spPr bwMode="auto">
            <a:xfrm>
              <a:off x="7478863" y="481249"/>
              <a:ext cx="1405541" cy="1404025"/>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rgbClr val="FFFFFF"/>
                </a:solidFill>
                <a:latin typeface="Calibri" charset="0"/>
                <a:ea typeface="Geneva" charset="0"/>
                <a:cs typeface="Geneva" charset="0"/>
              </a:endParaRPr>
            </a:p>
          </p:txBody>
        </p:sp>
        <p:pic>
          <p:nvPicPr>
            <p:cNvPr id="25699" name="Picture 2" descr="DStar_DTV_combo.jpg"/>
            <p:cNvPicPr>
              <a:picLocks noChangeAspect="1"/>
            </p:cNvPicPr>
            <p:nvPr/>
          </p:nvPicPr>
          <p:blipFill>
            <a:blip r:embed="rId7"/>
            <a:srcRect l="58411"/>
            <a:stretch>
              <a:fillRect/>
            </a:stretch>
          </p:blipFill>
          <p:spPr bwMode="auto">
            <a:xfrm>
              <a:off x="7495601" y="563188"/>
              <a:ext cx="1301957" cy="1219200"/>
            </a:xfrm>
            <a:prstGeom prst="rect">
              <a:avLst/>
            </a:prstGeom>
            <a:noFill/>
            <a:ln w="9525">
              <a:noFill/>
              <a:miter lim="800000"/>
              <a:headEnd/>
              <a:tailEnd/>
            </a:ln>
          </p:spPr>
        </p:pic>
      </p:grpSp>
      <p:grpSp>
        <p:nvGrpSpPr>
          <p:cNvPr id="6" name="Group 38"/>
          <p:cNvGrpSpPr>
            <a:grpSpLocks/>
          </p:cNvGrpSpPr>
          <p:nvPr/>
        </p:nvGrpSpPr>
        <p:grpSpPr bwMode="auto">
          <a:xfrm>
            <a:off x="215900" y="4294188"/>
            <a:ext cx="571500" cy="506412"/>
            <a:chOff x="7277102" y="2091638"/>
            <a:chExt cx="1608362" cy="1426379"/>
          </a:xfrm>
        </p:grpSpPr>
        <p:sp>
          <p:nvSpPr>
            <p:cNvPr id="39008" name="Rounded Rectangle 31"/>
            <p:cNvSpPr>
              <a:spLocks noChangeArrowheads="1"/>
            </p:cNvSpPr>
            <p:nvPr/>
          </p:nvSpPr>
          <p:spPr bwMode="auto">
            <a:xfrm>
              <a:off x="7277102" y="2113994"/>
              <a:ext cx="1608362" cy="1404023"/>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rgbClr val="FFFFFF"/>
                </a:solidFill>
                <a:latin typeface="Calibri" charset="0"/>
                <a:ea typeface="Geneva" charset="0"/>
                <a:cs typeface="Geneva" charset="0"/>
              </a:endParaRPr>
            </a:p>
          </p:txBody>
        </p:sp>
        <p:pic>
          <p:nvPicPr>
            <p:cNvPr id="25697" name="Picture 3" descr="DN-Authorized-Dealer.jpg"/>
            <p:cNvPicPr>
              <a:picLocks noChangeAspect="1"/>
            </p:cNvPicPr>
            <p:nvPr/>
          </p:nvPicPr>
          <p:blipFill>
            <a:blip r:embed="rId8"/>
            <a:srcRect/>
            <a:stretch>
              <a:fillRect/>
            </a:stretch>
          </p:blipFill>
          <p:spPr bwMode="auto">
            <a:xfrm>
              <a:off x="7442200" y="2269332"/>
              <a:ext cx="1325563" cy="1065212"/>
            </a:xfrm>
            <a:prstGeom prst="rect">
              <a:avLst/>
            </a:prstGeom>
            <a:noFill/>
            <a:ln w="9525">
              <a:noFill/>
              <a:miter lim="800000"/>
              <a:headEnd/>
              <a:tailEnd/>
            </a:ln>
          </p:spPr>
        </p:pic>
      </p:grpSp>
      <p:grpSp>
        <p:nvGrpSpPr>
          <p:cNvPr id="7" name="Group 21"/>
          <p:cNvGrpSpPr>
            <a:grpSpLocks/>
          </p:cNvGrpSpPr>
          <p:nvPr/>
        </p:nvGrpSpPr>
        <p:grpSpPr bwMode="auto">
          <a:xfrm>
            <a:off x="2952750" y="4294188"/>
            <a:ext cx="876300" cy="506412"/>
            <a:chOff x="5564132" y="458973"/>
            <a:chExt cx="2168459" cy="1251407"/>
          </a:xfrm>
        </p:grpSpPr>
        <p:sp>
          <p:nvSpPr>
            <p:cNvPr id="39006" name="Rounded Rectangle 40"/>
            <p:cNvSpPr>
              <a:spLocks noChangeArrowheads="1"/>
            </p:cNvSpPr>
            <p:nvPr/>
          </p:nvSpPr>
          <p:spPr bwMode="auto">
            <a:xfrm>
              <a:off x="5564132" y="478586"/>
              <a:ext cx="2168459" cy="1231794"/>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rgbClr val="FFFFFF"/>
                </a:solidFill>
                <a:latin typeface="Calibri" charset="0"/>
                <a:ea typeface="Geneva" charset="0"/>
                <a:cs typeface="Geneva" charset="0"/>
              </a:endParaRPr>
            </a:p>
          </p:txBody>
        </p:sp>
        <p:pic>
          <p:nvPicPr>
            <p:cNvPr id="25695" name="Picture 9" descr="Sprint_horizontal_AR.jpg"/>
            <p:cNvPicPr>
              <a:picLocks noChangeAspect="1"/>
            </p:cNvPicPr>
            <p:nvPr/>
          </p:nvPicPr>
          <p:blipFill>
            <a:blip r:embed="rId9"/>
            <a:srcRect/>
            <a:stretch>
              <a:fillRect/>
            </a:stretch>
          </p:blipFill>
          <p:spPr bwMode="auto">
            <a:xfrm>
              <a:off x="5793357" y="600075"/>
              <a:ext cx="1720850" cy="923925"/>
            </a:xfrm>
            <a:prstGeom prst="rect">
              <a:avLst/>
            </a:prstGeom>
            <a:noFill/>
            <a:ln w="9525">
              <a:noFill/>
              <a:miter lim="800000"/>
              <a:headEnd/>
              <a:tailEnd/>
            </a:ln>
          </p:spPr>
        </p:pic>
      </p:grpSp>
      <p:grpSp>
        <p:nvGrpSpPr>
          <p:cNvPr id="8" name="Group 23"/>
          <p:cNvGrpSpPr>
            <a:grpSpLocks/>
          </p:cNvGrpSpPr>
          <p:nvPr/>
        </p:nvGrpSpPr>
        <p:grpSpPr bwMode="auto">
          <a:xfrm>
            <a:off x="1458913" y="4294188"/>
            <a:ext cx="1416050" cy="506412"/>
            <a:chOff x="5561451" y="459108"/>
            <a:chExt cx="2732469" cy="974123"/>
          </a:xfrm>
        </p:grpSpPr>
        <p:sp>
          <p:nvSpPr>
            <p:cNvPr id="39004" name="Rounded Rectangle 43"/>
            <p:cNvSpPr>
              <a:spLocks noChangeArrowheads="1"/>
            </p:cNvSpPr>
            <p:nvPr/>
          </p:nvSpPr>
          <p:spPr bwMode="auto">
            <a:xfrm>
              <a:off x="5561451" y="474375"/>
              <a:ext cx="2732469" cy="958856"/>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rgbClr val="FFFFFF"/>
                </a:solidFill>
                <a:latin typeface="Calibri" charset="0"/>
                <a:ea typeface="Geneva" charset="0"/>
                <a:cs typeface="Geneva" charset="0"/>
              </a:endParaRPr>
            </a:p>
          </p:txBody>
        </p:sp>
        <p:pic>
          <p:nvPicPr>
            <p:cNvPr id="25693" name="Picture 8" descr="TMobileADlogo_CMYK_Center.jpg"/>
            <p:cNvPicPr>
              <a:picLocks noChangeAspect="1"/>
            </p:cNvPicPr>
            <p:nvPr/>
          </p:nvPicPr>
          <p:blipFill>
            <a:blip r:embed="rId10"/>
            <a:srcRect/>
            <a:stretch>
              <a:fillRect/>
            </a:stretch>
          </p:blipFill>
          <p:spPr bwMode="auto">
            <a:xfrm>
              <a:off x="5762121" y="663197"/>
              <a:ext cx="2324100" cy="581025"/>
            </a:xfrm>
            <a:prstGeom prst="rect">
              <a:avLst/>
            </a:prstGeom>
            <a:noFill/>
            <a:ln w="9525">
              <a:noFill/>
              <a:miter lim="800000"/>
              <a:headEnd/>
              <a:tailEnd/>
            </a:ln>
          </p:spPr>
        </p:pic>
      </p:grpSp>
      <p:sp>
        <p:nvSpPr>
          <p:cNvPr id="38929" name="Rounded Rectangle 34"/>
          <p:cNvSpPr>
            <a:spLocks noChangeArrowheads="1"/>
          </p:cNvSpPr>
          <p:nvPr/>
        </p:nvSpPr>
        <p:spPr bwMode="auto">
          <a:xfrm>
            <a:off x="3908425" y="4294188"/>
            <a:ext cx="974725" cy="495300"/>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rgbClr val="FFFFFF"/>
              </a:solidFill>
              <a:latin typeface="Calibri" charset="0"/>
              <a:ea typeface="Geneva" charset="0"/>
              <a:cs typeface="Geneva" charset="0"/>
            </a:endParaRPr>
          </a:p>
        </p:txBody>
      </p:sp>
      <p:pic>
        <p:nvPicPr>
          <p:cNvPr id="25618" name="Picture 33" descr="att_athret_vt_rgb_grd_pos.jpg"/>
          <p:cNvPicPr>
            <a:picLocks noChangeAspect="1"/>
          </p:cNvPicPr>
          <p:nvPr/>
        </p:nvPicPr>
        <p:blipFill>
          <a:blip r:embed="rId11"/>
          <a:srcRect l="6570" t="12547" r="5461" b="11700"/>
          <a:stretch>
            <a:fillRect/>
          </a:stretch>
        </p:blipFill>
        <p:spPr bwMode="auto">
          <a:xfrm>
            <a:off x="3960813" y="4383088"/>
            <a:ext cx="869950" cy="325437"/>
          </a:xfrm>
          <a:prstGeom prst="rect">
            <a:avLst/>
          </a:prstGeom>
          <a:noFill/>
          <a:ln w="9525">
            <a:noFill/>
            <a:miter lim="800000"/>
            <a:headEnd/>
            <a:tailEnd/>
          </a:ln>
        </p:spPr>
      </p:pic>
      <p:grpSp>
        <p:nvGrpSpPr>
          <p:cNvPr id="9" name="Group 41"/>
          <p:cNvGrpSpPr>
            <a:grpSpLocks/>
          </p:cNvGrpSpPr>
          <p:nvPr/>
        </p:nvGrpSpPr>
        <p:grpSpPr bwMode="auto">
          <a:xfrm>
            <a:off x="3622675" y="3765550"/>
            <a:ext cx="1260475" cy="452438"/>
            <a:chOff x="7052884" y="5538594"/>
            <a:chExt cx="1765300" cy="633384"/>
          </a:xfrm>
        </p:grpSpPr>
        <p:sp>
          <p:nvSpPr>
            <p:cNvPr id="39002" name="Rounded Rectangle 39"/>
            <p:cNvSpPr>
              <a:spLocks noChangeArrowheads="1"/>
            </p:cNvSpPr>
            <p:nvPr/>
          </p:nvSpPr>
          <p:spPr bwMode="auto">
            <a:xfrm>
              <a:off x="7052884" y="5538594"/>
              <a:ext cx="1765300" cy="633384"/>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a:solidFill>
                  <a:srgbClr val="FFFFFF"/>
                </a:solidFill>
                <a:latin typeface="Calibri" charset="0"/>
                <a:ea typeface="Geneva" charset="0"/>
                <a:cs typeface="Geneva" charset="0"/>
              </a:endParaRPr>
            </a:p>
          </p:txBody>
        </p:sp>
        <p:pic>
          <p:nvPicPr>
            <p:cNvPr id="25691" name="Picture 38" descr="lifeshield-security.jpg"/>
            <p:cNvPicPr>
              <a:picLocks noChangeAspect="1"/>
            </p:cNvPicPr>
            <p:nvPr/>
          </p:nvPicPr>
          <p:blipFill>
            <a:blip r:embed="rId12"/>
            <a:srcRect/>
            <a:stretch>
              <a:fillRect/>
            </a:stretch>
          </p:blipFill>
          <p:spPr bwMode="auto">
            <a:xfrm>
              <a:off x="7180078" y="5679786"/>
              <a:ext cx="1523503" cy="390501"/>
            </a:xfrm>
            <a:prstGeom prst="rect">
              <a:avLst/>
            </a:prstGeom>
            <a:noFill/>
            <a:ln w="9525">
              <a:noFill/>
              <a:miter lim="800000"/>
              <a:headEnd/>
              <a:tailEnd/>
            </a:ln>
          </p:spPr>
        </p:pic>
      </p:grpSp>
      <p:grpSp>
        <p:nvGrpSpPr>
          <p:cNvPr id="10" name="Group 54"/>
          <p:cNvGrpSpPr>
            <a:grpSpLocks/>
          </p:cNvGrpSpPr>
          <p:nvPr/>
        </p:nvGrpSpPr>
        <p:grpSpPr bwMode="auto">
          <a:xfrm>
            <a:off x="3894138" y="4872038"/>
            <a:ext cx="989012" cy="503237"/>
            <a:chOff x="7747000" y="4237038"/>
            <a:chExt cx="1208088" cy="614362"/>
          </a:xfrm>
        </p:grpSpPr>
        <p:sp>
          <p:nvSpPr>
            <p:cNvPr id="39000" name="Rounded Rectangle 34"/>
            <p:cNvSpPr>
              <a:spLocks noChangeArrowheads="1"/>
            </p:cNvSpPr>
            <p:nvPr/>
          </p:nvSpPr>
          <p:spPr bwMode="auto">
            <a:xfrm>
              <a:off x="7747000" y="4237038"/>
              <a:ext cx="1208088" cy="61436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89" name="Picture 81" descr="Cox Logo 421x189.jpg"/>
            <p:cNvPicPr>
              <a:picLocks noChangeAspect="1"/>
            </p:cNvPicPr>
            <p:nvPr/>
          </p:nvPicPr>
          <p:blipFill>
            <a:blip r:embed="rId13"/>
            <a:srcRect/>
            <a:stretch>
              <a:fillRect/>
            </a:stretch>
          </p:blipFill>
          <p:spPr bwMode="auto">
            <a:xfrm>
              <a:off x="7818438" y="4305300"/>
              <a:ext cx="1092200" cy="490538"/>
            </a:xfrm>
            <a:prstGeom prst="rect">
              <a:avLst/>
            </a:prstGeom>
            <a:noFill/>
            <a:ln w="9525">
              <a:noFill/>
              <a:miter lim="800000"/>
              <a:headEnd/>
              <a:tailEnd/>
            </a:ln>
          </p:spPr>
        </p:pic>
      </p:grpSp>
      <p:sp>
        <p:nvSpPr>
          <p:cNvPr id="38933" name="Rounded Rectangle 34"/>
          <p:cNvSpPr>
            <a:spLocks noChangeArrowheads="1"/>
          </p:cNvSpPr>
          <p:nvPr/>
        </p:nvSpPr>
        <p:spPr bwMode="auto">
          <a:xfrm>
            <a:off x="2138363" y="4872038"/>
            <a:ext cx="1677987" cy="503237"/>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22" name="Picture 87" descr="TWC_eTailerLogo_plumDark.jpg"/>
          <p:cNvPicPr>
            <a:picLocks noChangeAspect="1"/>
          </p:cNvPicPr>
          <p:nvPr/>
        </p:nvPicPr>
        <p:blipFill>
          <a:blip r:embed="rId14"/>
          <a:srcRect/>
          <a:stretch>
            <a:fillRect/>
          </a:stretch>
        </p:blipFill>
        <p:spPr bwMode="auto">
          <a:xfrm>
            <a:off x="2176463" y="4973638"/>
            <a:ext cx="1609725" cy="333375"/>
          </a:xfrm>
          <a:prstGeom prst="rect">
            <a:avLst/>
          </a:prstGeom>
          <a:noFill/>
          <a:ln w="9525">
            <a:noFill/>
            <a:miter lim="800000"/>
            <a:headEnd/>
            <a:tailEnd/>
          </a:ln>
        </p:spPr>
      </p:pic>
      <p:sp>
        <p:nvSpPr>
          <p:cNvPr id="25623" name="Picture 91" descr="FrontierLogo_CMYK.jpg"/>
          <p:cNvSpPr>
            <a:spLocks noChangeAspect="1"/>
          </p:cNvSpPr>
          <p:nvPr/>
        </p:nvSpPr>
        <p:spPr bwMode="auto">
          <a:xfrm>
            <a:off x="2387600" y="5118100"/>
            <a:ext cx="1233488" cy="401638"/>
          </a:xfrm>
          <a:prstGeom prst="rect">
            <a:avLst/>
          </a:prstGeom>
          <a:noFill/>
          <a:ln w="9525">
            <a:noFill/>
            <a:miter lim="800000"/>
            <a:headEnd/>
            <a:tailEnd/>
          </a:ln>
        </p:spPr>
        <p:txBody>
          <a:bodyPr>
            <a:prstTxWarp prst="textNoShape">
              <a:avLst/>
            </a:prstTxWarp>
          </a:bodyPr>
          <a:lstStyle/>
          <a:p>
            <a:endParaRPr lang="en-US"/>
          </a:p>
        </p:txBody>
      </p:sp>
      <p:grpSp>
        <p:nvGrpSpPr>
          <p:cNvPr id="11" name="Group 55"/>
          <p:cNvGrpSpPr>
            <a:grpSpLocks/>
          </p:cNvGrpSpPr>
          <p:nvPr/>
        </p:nvGrpSpPr>
        <p:grpSpPr bwMode="auto">
          <a:xfrm>
            <a:off x="3322638" y="5465763"/>
            <a:ext cx="1560512" cy="466725"/>
            <a:chOff x="5610225" y="4237038"/>
            <a:chExt cx="2049463" cy="614362"/>
          </a:xfrm>
        </p:grpSpPr>
        <p:sp>
          <p:nvSpPr>
            <p:cNvPr id="38998" name="Rounded Rectangle 34"/>
            <p:cNvSpPr>
              <a:spLocks noChangeArrowheads="1"/>
            </p:cNvSpPr>
            <p:nvPr/>
          </p:nvSpPr>
          <p:spPr bwMode="auto">
            <a:xfrm>
              <a:off x="5610225" y="4237038"/>
              <a:ext cx="2049463" cy="61436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87" name="Picture 85" descr="CL_page_logo.png"/>
            <p:cNvPicPr>
              <a:picLocks noChangeAspect="1"/>
            </p:cNvPicPr>
            <p:nvPr/>
          </p:nvPicPr>
          <p:blipFill>
            <a:blip r:embed="rId15"/>
            <a:srcRect/>
            <a:stretch>
              <a:fillRect/>
            </a:stretch>
          </p:blipFill>
          <p:spPr bwMode="auto">
            <a:xfrm>
              <a:off x="5730875" y="4360863"/>
              <a:ext cx="1851025" cy="403225"/>
            </a:xfrm>
            <a:prstGeom prst="rect">
              <a:avLst/>
            </a:prstGeom>
            <a:noFill/>
            <a:ln w="9525">
              <a:noFill/>
              <a:miter lim="800000"/>
              <a:headEnd/>
              <a:tailEnd/>
            </a:ln>
          </p:spPr>
        </p:pic>
      </p:grpSp>
      <p:grpSp>
        <p:nvGrpSpPr>
          <p:cNvPr id="12" name="Group 50"/>
          <p:cNvGrpSpPr>
            <a:grpSpLocks/>
          </p:cNvGrpSpPr>
          <p:nvPr/>
        </p:nvGrpSpPr>
        <p:grpSpPr bwMode="auto">
          <a:xfrm>
            <a:off x="2160588" y="5465763"/>
            <a:ext cx="1089025" cy="468312"/>
            <a:chOff x="5821363" y="3419475"/>
            <a:chExt cx="1636712" cy="706438"/>
          </a:xfrm>
        </p:grpSpPr>
        <p:sp>
          <p:nvSpPr>
            <p:cNvPr id="38996" name="Rounded Rectangle 34"/>
            <p:cNvSpPr>
              <a:spLocks noChangeArrowheads="1"/>
            </p:cNvSpPr>
            <p:nvPr/>
          </p:nvSpPr>
          <p:spPr bwMode="auto">
            <a:xfrm>
              <a:off x="5821363" y="3419475"/>
              <a:ext cx="1636712" cy="706438"/>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85" name="Picture 19" descr="FrontierLogo_CMYK.jpg"/>
            <p:cNvPicPr>
              <a:picLocks noChangeAspect="1"/>
            </p:cNvPicPr>
            <p:nvPr/>
          </p:nvPicPr>
          <p:blipFill>
            <a:blip r:embed="rId16"/>
            <a:srcRect/>
            <a:stretch>
              <a:fillRect/>
            </a:stretch>
          </p:blipFill>
          <p:spPr bwMode="auto">
            <a:xfrm>
              <a:off x="5903066" y="3546476"/>
              <a:ext cx="1504950" cy="490537"/>
            </a:xfrm>
            <a:prstGeom prst="rect">
              <a:avLst/>
            </a:prstGeom>
            <a:noFill/>
            <a:ln w="9525">
              <a:noFill/>
              <a:miter lim="800000"/>
              <a:headEnd/>
              <a:tailEnd/>
            </a:ln>
          </p:spPr>
        </p:pic>
      </p:grpSp>
      <p:grpSp>
        <p:nvGrpSpPr>
          <p:cNvPr id="13" name="Group 49"/>
          <p:cNvGrpSpPr>
            <a:grpSpLocks/>
          </p:cNvGrpSpPr>
          <p:nvPr/>
        </p:nvGrpSpPr>
        <p:grpSpPr bwMode="auto">
          <a:xfrm>
            <a:off x="2654300" y="3765550"/>
            <a:ext cx="881063" cy="452438"/>
            <a:chOff x="5755607" y="1866472"/>
            <a:chExt cx="1192510" cy="612775"/>
          </a:xfrm>
        </p:grpSpPr>
        <p:sp>
          <p:nvSpPr>
            <p:cNvPr id="38994" name="Rounded Rectangle 48"/>
            <p:cNvSpPr>
              <a:spLocks noChangeArrowheads="1"/>
            </p:cNvSpPr>
            <p:nvPr/>
          </p:nvSpPr>
          <p:spPr bwMode="auto">
            <a:xfrm>
              <a:off x="5755607" y="1866472"/>
              <a:ext cx="1192510" cy="612775"/>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a:solidFill>
                  <a:srgbClr val="FFFFFF"/>
                </a:solidFill>
                <a:latin typeface="Calibri" charset="0"/>
                <a:ea typeface="Geneva" charset="0"/>
                <a:cs typeface="Geneva" charset="0"/>
              </a:endParaRPr>
            </a:p>
          </p:txBody>
        </p:sp>
        <p:pic>
          <p:nvPicPr>
            <p:cNvPr id="25683" name="Picture 48" descr="SC_logo.jpg"/>
            <p:cNvPicPr>
              <a:picLocks noChangeAspect="1"/>
            </p:cNvPicPr>
            <p:nvPr/>
          </p:nvPicPr>
          <p:blipFill>
            <a:blip r:embed="rId17"/>
            <a:srcRect/>
            <a:stretch>
              <a:fillRect/>
            </a:stretch>
          </p:blipFill>
          <p:spPr bwMode="auto">
            <a:xfrm>
              <a:off x="5805488" y="1924542"/>
              <a:ext cx="1072293" cy="504825"/>
            </a:xfrm>
            <a:prstGeom prst="rect">
              <a:avLst/>
            </a:prstGeom>
            <a:noFill/>
            <a:ln w="9525">
              <a:noFill/>
              <a:miter lim="800000"/>
              <a:headEnd/>
              <a:tailEnd/>
            </a:ln>
          </p:spPr>
        </p:pic>
      </p:grpSp>
      <p:grpSp>
        <p:nvGrpSpPr>
          <p:cNvPr id="14" name="Group 107"/>
          <p:cNvGrpSpPr>
            <a:grpSpLocks/>
          </p:cNvGrpSpPr>
          <p:nvPr/>
        </p:nvGrpSpPr>
        <p:grpSpPr bwMode="auto">
          <a:xfrm>
            <a:off x="5165725" y="3792538"/>
            <a:ext cx="2906713" cy="2270125"/>
            <a:chOff x="5172075" y="3178175"/>
            <a:chExt cx="3754438" cy="2932113"/>
          </a:xfrm>
        </p:grpSpPr>
        <p:grpSp>
          <p:nvGrpSpPr>
            <p:cNvPr id="15" name="Group 25"/>
            <p:cNvGrpSpPr>
              <a:grpSpLocks/>
            </p:cNvGrpSpPr>
            <p:nvPr/>
          </p:nvGrpSpPr>
          <p:grpSpPr bwMode="auto">
            <a:xfrm>
              <a:off x="5172075" y="4230688"/>
              <a:ext cx="1190625" cy="830262"/>
              <a:chOff x="5726112" y="4323417"/>
              <a:chExt cx="1073975" cy="750234"/>
            </a:xfrm>
          </p:grpSpPr>
          <p:sp>
            <p:nvSpPr>
              <p:cNvPr id="125" name="Rounded Rectangle 124"/>
              <p:cNvSpPr>
                <a:spLocks noChangeArrowheads="1"/>
              </p:cNvSpPr>
              <p:nvPr/>
            </p:nvSpPr>
            <p:spPr bwMode="auto">
              <a:xfrm>
                <a:off x="5726112" y="4322836"/>
                <a:ext cx="1074613" cy="750381"/>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mn-cs"/>
                </a:endParaRPr>
              </a:p>
            </p:txBody>
          </p:sp>
          <p:pic>
            <p:nvPicPr>
              <p:cNvPr id="25681" name="Picture 23" descr="PE_Logo.jpg"/>
              <p:cNvPicPr>
                <a:picLocks noChangeAspect="1"/>
              </p:cNvPicPr>
              <p:nvPr/>
            </p:nvPicPr>
            <p:blipFill>
              <a:blip r:embed="rId18"/>
              <a:srcRect/>
              <a:stretch>
                <a:fillRect/>
              </a:stretch>
            </p:blipFill>
            <p:spPr bwMode="auto">
              <a:xfrm>
                <a:off x="5849344" y="4399617"/>
                <a:ext cx="865717" cy="611094"/>
              </a:xfrm>
              <a:prstGeom prst="rect">
                <a:avLst/>
              </a:prstGeom>
              <a:noFill/>
              <a:ln w="9525">
                <a:noFill/>
                <a:miter lim="800000"/>
                <a:headEnd/>
                <a:tailEnd/>
              </a:ln>
            </p:spPr>
          </p:pic>
        </p:grpSp>
        <p:grpSp>
          <p:nvGrpSpPr>
            <p:cNvPr id="16" name="Group 29"/>
            <p:cNvGrpSpPr>
              <a:grpSpLocks/>
            </p:cNvGrpSpPr>
            <p:nvPr/>
          </p:nvGrpSpPr>
          <p:grpSpPr bwMode="auto">
            <a:xfrm>
              <a:off x="5172075" y="3178175"/>
              <a:ext cx="1190625" cy="830263"/>
              <a:chOff x="6498469" y="2151063"/>
              <a:chExt cx="1074737" cy="750887"/>
            </a:xfrm>
          </p:grpSpPr>
          <p:sp>
            <p:nvSpPr>
              <p:cNvPr id="128" name="Rounded Rectangle 127"/>
              <p:cNvSpPr>
                <a:spLocks noChangeArrowheads="1"/>
              </p:cNvSpPr>
              <p:nvPr/>
            </p:nvSpPr>
            <p:spPr bwMode="auto">
              <a:xfrm>
                <a:off x="6498469" y="2151063"/>
                <a:ext cx="1075376" cy="75103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mn-cs"/>
                </a:endParaRPr>
              </a:p>
            </p:txBody>
          </p:sp>
          <p:pic>
            <p:nvPicPr>
              <p:cNvPr id="25679" name="Picture 27" descr="Bell_RGB_Lg.jpg"/>
              <p:cNvPicPr>
                <a:picLocks noChangeAspect="1"/>
              </p:cNvPicPr>
              <p:nvPr/>
            </p:nvPicPr>
            <p:blipFill>
              <a:blip r:embed="rId19"/>
              <a:srcRect t="14941" b="16635"/>
              <a:stretch>
                <a:fillRect/>
              </a:stretch>
            </p:blipFill>
            <p:spPr bwMode="auto">
              <a:xfrm>
                <a:off x="6517392" y="2265429"/>
                <a:ext cx="1043114" cy="551360"/>
              </a:xfrm>
              <a:prstGeom prst="rect">
                <a:avLst/>
              </a:prstGeom>
              <a:noFill/>
              <a:ln w="9525">
                <a:noFill/>
                <a:miter lim="800000"/>
                <a:headEnd/>
                <a:tailEnd/>
              </a:ln>
            </p:spPr>
          </p:pic>
        </p:grpSp>
        <p:grpSp>
          <p:nvGrpSpPr>
            <p:cNvPr id="17" name="Group 36"/>
            <p:cNvGrpSpPr>
              <a:grpSpLocks/>
            </p:cNvGrpSpPr>
            <p:nvPr/>
          </p:nvGrpSpPr>
          <p:grpSpPr bwMode="auto">
            <a:xfrm>
              <a:off x="6545263" y="3178175"/>
              <a:ext cx="2381250" cy="830263"/>
              <a:chOff x="5956300" y="4693921"/>
              <a:chExt cx="2858710" cy="998537"/>
            </a:xfrm>
          </p:grpSpPr>
          <p:sp>
            <p:nvSpPr>
              <p:cNvPr id="131" name="Rounded Rectangle 130"/>
              <p:cNvSpPr>
                <a:spLocks noChangeArrowheads="1"/>
              </p:cNvSpPr>
              <p:nvPr/>
            </p:nvSpPr>
            <p:spPr bwMode="auto">
              <a:xfrm>
                <a:off x="5957064" y="4693921"/>
                <a:ext cx="2857946" cy="998730"/>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mn-cs"/>
                </a:endParaRPr>
              </a:p>
            </p:txBody>
          </p:sp>
          <p:pic>
            <p:nvPicPr>
              <p:cNvPr id="25677" name="Picture 35" descr="AuthDeal_T_ENG.jpg"/>
              <p:cNvPicPr>
                <a:picLocks noChangeAspect="1"/>
              </p:cNvPicPr>
              <p:nvPr/>
            </p:nvPicPr>
            <p:blipFill>
              <a:blip r:embed="rId20"/>
              <a:srcRect/>
              <a:stretch>
                <a:fillRect/>
              </a:stretch>
            </p:blipFill>
            <p:spPr bwMode="auto">
              <a:xfrm>
                <a:off x="6108699" y="4822508"/>
                <a:ext cx="2618561" cy="752836"/>
              </a:xfrm>
              <a:prstGeom prst="rect">
                <a:avLst/>
              </a:prstGeom>
              <a:noFill/>
              <a:ln w="9525">
                <a:noFill/>
                <a:miter lim="800000"/>
                <a:headEnd/>
                <a:tailEnd/>
              </a:ln>
            </p:spPr>
          </p:pic>
        </p:grpSp>
        <p:grpSp>
          <p:nvGrpSpPr>
            <p:cNvPr id="18" name="Group 18"/>
            <p:cNvGrpSpPr>
              <a:grpSpLocks/>
            </p:cNvGrpSpPr>
            <p:nvPr/>
          </p:nvGrpSpPr>
          <p:grpSpPr bwMode="auto">
            <a:xfrm>
              <a:off x="5172075" y="5280025"/>
              <a:ext cx="1547813" cy="830263"/>
              <a:chOff x="5322888" y="3505200"/>
              <a:chExt cx="1858962" cy="998538"/>
            </a:xfrm>
          </p:grpSpPr>
          <p:sp>
            <p:nvSpPr>
              <p:cNvPr id="134" name="Rounded Rectangle 133"/>
              <p:cNvSpPr>
                <a:spLocks noChangeArrowheads="1"/>
              </p:cNvSpPr>
              <p:nvPr/>
            </p:nvSpPr>
            <p:spPr bwMode="auto">
              <a:xfrm>
                <a:off x="5322888" y="3505006"/>
                <a:ext cx="1859327" cy="99873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chemeClr val="lt1"/>
                  </a:solidFill>
                  <a:latin typeface="+mn-lt"/>
                  <a:ea typeface="+mn-ea"/>
                  <a:cs typeface="+mn-cs"/>
                </a:endParaRPr>
              </a:p>
            </p:txBody>
          </p:sp>
          <p:pic>
            <p:nvPicPr>
              <p:cNvPr id="25675" name="Picture 16" descr="C--Users-kristina.challenner-Pictures-Blog Pictures-vivintlogo_reg-resized-600.png"/>
              <p:cNvPicPr>
                <a:picLocks noChangeAspect="1"/>
              </p:cNvPicPr>
              <p:nvPr/>
            </p:nvPicPr>
            <p:blipFill>
              <a:blip r:embed="rId21"/>
              <a:srcRect l="9207" t="25117" r="6496" b="23788"/>
              <a:stretch>
                <a:fillRect/>
              </a:stretch>
            </p:blipFill>
            <p:spPr bwMode="auto">
              <a:xfrm>
                <a:off x="5397500" y="3778250"/>
                <a:ext cx="1711325" cy="468313"/>
              </a:xfrm>
              <a:prstGeom prst="rect">
                <a:avLst/>
              </a:prstGeom>
              <a:noFill/>
              <a:ln w="9525">
                <a:noFill/>
                <a:miter lim="800000"/>
                <a:headEnd/>
                <a:tailEnd/>
              </a:ln>
            </p:spPr>
          </p:pic>
        </p:grpSp>
        <p:grpSp>
          <p:nvGrpSpPr>
            <p:cNvPr id="19" name="Group 32"/>
            <p:cNvGrpSpPr>
              <a:grpSpLocks/>
            </p:cNvGrpSpPr>
            <p:nvPr/>
          </p:nvGrpSpPr>
          <p:grpSpPr bwMode="auto">
            <a:xfrm>
              <a:off x="6545263" y="4230688"/>
              <a:ext cx="2381250" cy="830262"/>
              <a:chOff x="6434138" y="5297488"/>
              <a:chExt cx="2381250" cy="830262"/>
            </a:xfrm>
          </p:grpSpPr>
          <p:sp>
            <p:nvSpPr>
              <p:cNvPr id="38984" name="Rounded Rectangle 54"/>
              <p:cNvSpPr>
                <a:spLocks noChangeArrowheads="1"/>
              </p:cNvSpPr>
              <p:nvPr/>
            </p:nvSpPr>
            <p:spPr bwMode="auto">
              <a:xfrm>
                <a:off x="6434775" y="5296845"/>
                <a:ext cx="2380613" cy="830425"/>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endParaRPr lang="en-US" sz="1800">
                  <a:solidFill>
                    <a:srgbClr val="FFFFFF"/>
                  </a:solidFill>
                  <a:latin typeface="Calibri" charset="0"/>
                  <a:ea typeface="Geneva" charset="0"/>
                  <a:cs typeface="Geneva" charset="0"/>
                </a:endParaRPr>
              </a:p>
            </p:txBody>
          </p:sp>
          <p:pic>
            <p:nvPicPr>
              <p:cNvPr id="25673" name="Picture 18" descr="RHC_logo_CMYK.jpg"/>
              <p:cNvPicPr>
                <a:picLocks noChangeAspect="1"/>
              </p:cNvPicPr>
              <p:nvPr/>
            </p:nvPicPr>
            <p:blipFill>
              <a:blip r:embed="rId22"/>
              <a:srcRect/>
              <a:stretch>
                <a:fillRect/>
              </a:stretch>
            </p:blipFill>
            <p:spPr bwMode="auto">
              <a:xfrm>
                <a:off x="6561138" y="5432425"/>
                <a:ext cx="2160587" cy="552450"/>
              </a:xfrm>
              <a:prstGeom prst="rect">
                <a:avLst/>
              </a:prstGeom>
              <a:noFill/>
              <a:ln w="9525">
                <a:noFill/>
                <a:miter lim="800000"/>
                <a:headEnd/>
                <a:tailEnd/>
              </a:ln>
            </p:spPr>
          </p:pic>
        </p:grpSp>
      </p:grpSp>
      <p:grpSp>
        <p:nvGrpSpPr>
          <p:cNvPr id="20" name="Group 94"/>
          <p:cNvGrpSpPr>
            <a:grpSpLocks/>
          </p:cNvGrpSpPr>
          <p:nvPr/>
        </p:nvGrpSpPr>
        <p:grpSpPr bwMode="auto">
          <a:xfrm>
            <a:off x="269875" y="6034088"/>
            <a:ext cx="4613275" cy="447675"/>
            <a:chOff x="-349670" y="4819650"/>
            <a:chExt cx="5232820" cy="506413"/>
          </a:xfrm>
        </p:grpSpPr>
        <p:grpSp>
          <p:nvGrpSpPr>
            <p:cNvPr id="21" name="Group 58"/>
            <p:cNvGrpSpPr>
              <a:grpSpLocks/>
            </p:cNvGrpSpPr>
            <p:nvPr/>
          </p:nvGrpSpPr>
          <p:grpSpPr bwMode="auto">
            <a:xfrm>
              <a:off x="-349670" y="4819650"/>
              <a:ext cx="3681412" cy="506413"/>
              <a:chOff x="4172108" y="4664196"/>
              <a:chExt cx="4778217" cy="656702"/>
            </a:xfrm>
          </p:grpSpPr>
          <p:pic>
            <p:nvPicPr>
              <p:cNvPr id="109" name="Picture 108" descr="CLEAR_primary_logo.jpg"/>
              <p:cNvPicPr>
                <a:picLocks noChangeAspect="1"/>
              </p:cNvPicPr>
              <p:nvPr/>
            </p:nvPicPr>
            <p:blipFill>
              <a:blip r:embed="rId23"/>
              <a:srcRect/>
              <a:stretch>
                <a:fillRect/>
              </a:stretch>
            </p:blipFill>
            <p:spPr bwMode="auto">
              <a:xfrm>
                <a:off x="7599776" y="4664197"/>
                <a:ext cx="1350549" cy="656701"/>
              </a:xfrm>
              <a:prstGeom prst="roundRect">
                <a:avLst>
                  <a:gd name="adj" fmla="val 788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2" name="Group 53"/>
              <p:cNvGrpSpPr>
                <a:grpSpLocks/>
              </p:cNvGrpSpPr>
              <p:nvPr/>
            </p:nvGrpSpPr>
            <p:grpSpPr bwMode="auto">
              <a:xfrm>
                <a:off x="6156283" y="4664196"/>
                <a:ext cx="1314348" cy="656702"/>
                <a:chOff x="7531704" y="3419475"/>
                <a:chExt cx="1413893" cy="706439"/>
              </a:xfrm>
            </p:grpSpPr>
            <p:sp>
              <p:nvSpPr>
                <p:cNvPr id="38977" name="Rounded Rectangle 34"/>
                <p:cNvSpPr>
                  <a:spLocks noChangeArrowheads="1"/>
                </p:cNvSpPr>
                <p:nvPr/>
              </p:nvSpPr>
              <p:spPr bwMode="auto">
                <a:xfrm>
                  <a:off x="7531799" y="3419475"/>
                  <a:ext cx="1412973" cy="706439"/>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66" name="Picture 83" descr="windstream.tif"/>
                <p:cNvPicPr>
                  <a:picLocks noChangeAspect="1"/>
                </p:cNvPicPr>
                <p:nvPr/>
              </p:nvPicPr>
              <p:blipFill>
                <a:blip r:embed="rId24"/>
                <a:srcRect/>
                <a:stretch>
                  <a:fillRect/>
                </a:stretch>
              </p:blipFill>
              <p:spPr bwMode="auto">
                <a:xfrm>
                  <a:off x="7589838" y="3506788"/>
                  <a:ext cx="1293812" cy="530225"/>
                </a:xfrm>
                <a:prstGeom prst="rect">
                  <a:avLst/>
                </a:prstGeom>
                <a:noFill/>
                <a:ln w="9525">
                  <a:noFill/>
                  <a:miter lim="800000"/>
                  <a:headEnd/>
                  <a:tailEnd/>
                </a:ln>
              </p:spPr>
            </p:pic>
          </p:grpSp>
          <p:grpSp>
            <p:nvGrpSpPr>
              <p:cNvPr id="23" name="Group 56"/>
              <p:cNvGrpSpPr>
                <a:grpSpLocks/>
              </p:cNvGrpSpPr>
              <p:nvPr/>
            </p:nvGrpSpPr>
            <p:grpSpPr bwMode="auto">
              <a:xfrm>
                <a:off x="4172108" y="4669260"/>
                <a:ext cx="1871131" cy="651638"/>
                <a:chOff x="5767390" y="4953376"/>
                <a:chExt cx="1758458" cy="612399"/>
              </a:xfrm>
            </p:grpSpPr>
            <p:sp>
              <p:nvSpPr>
                <p:cNvPr id="38975" name="Rounded Rectangle 34"/>
                <p:cNvSpPr>
                  <a:spLocks noChangeArrowheads="1"/>
                </p:cNvSpPr>
                <p:nvPr/>
              </p:nvSpPr>
              <p:spPr bwMode="auto">
                <a:xfrm>
                  <a:off x="5767390" y="4942051"/>
                  <a:ext cx="1754956" cy="623724"/>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64" name="Picture 89" descr="comcast_logo_1826.jpg"/>
                <p:cNvPicPr>
                  <a:picLocks noChangeAspect="1"/>
                </p:cNvPicPr>
                <p:nvPr/>
              </p:nvPicPr>
              <p:blipFill>
                <a:blip r:embed="rId25"/>
                <a:srcRect/>
                <a:stretch>
                  <a:fillRect/>
                </a:stretch>
              </p:blipFill>
              <p:spPr bwMode="auto">
                <a:xfrm>
                  <a:off x="5805488" y="5024438"/>
                  <a:ext cx="1719262" cy="504825"/>
                </a:xfrm>
                <a:prstGeom prst="rect">
                  <a:avLst/>
                </a:prstGeom>
                <a:noFill/>
                <a:ln w="9525">
                  <a:noFill/>
                  <a:miter lim="800000"/>
                  <a:headEnd/>
                  <a:tailEnd/>
                </a:ln>
              </p:spPr>
            </p:pic>
          </p:grpSp>
        </p:grpSp>
        <p:grpSp>
          <p:nvGrpSpPr>
            <p:cNvPr id="24" name="Group 92"/>
            <p:cNvGrpSpPr>
              <a:grpSpLocks/>
            </p:cNvGrpSpPr>
            <p:nvPr/>
          </p:nvGrpSpPr>
          <p:grpSpPr bwMode="auto">
            <a:xfrm>
              <a:off x="3412671" y="4819651"/>
              <a:ext cx="1470479" cy="506412"/>
              <a:chOff x="3401558" y="5430838"/>
              <a:chExt cx="1470479" cy="506412"/>
            </a:xfrm>
          </p:grpSpPr>
          <p:sp>
            <p:nvSpPr>
              <p:cNvPr id="38970" name="Rounded Rectangle 34"/>
              <p:cNvSpPr>
                <a:spLocks noChangeArrowheads="1"/>
              </p:cNvSpPr>
              <p:nvPr/>
            </p:nvSpPr>
            <p:spPr bwMode="auto">
              <a:xfrm>
                <a:off x="3400869" y="5430837"/>
                <a:ext cx="1471168" cy="506413"/>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59" name="Picture 1" descr="hughesNet_blue_grey_no_gradient_hires.jpg"/>
              <p:cNvPicPr>
                <a:picLocks noChangeAspect="1"/>
              </p:cNvPicPr>
              <p:nvPr/>
            </p:nvPicPr>
            <p:blipFill>
              <a:blip r:embed="rId26"/>
              <a:srcRect/>
              <a:stretch>
                <a:fillRect/>
              </a:stretch>
            </p:blipFill>
            <p:spPr bwMode="auto">
              <a:xfrm>
                <a:off x="3415299" y="5448852"/>
                <a:ext cx="1404036" cy="467517"/>
              </a:xfrm>
              <a:prstGeom prst="rect">
                <a:avLst/>
              </a:prstGeom>
              <a:noFill/>
              <a:ln w="9525">
                <a:noFill/>
                <a:miter lim="800000"/>
                <a:headEnd/>
                <a:tailEnd/>
              </a:ln>
            </p:spPr>
          </p:pic>
        </p:grpSp>
      </p:grpSp>
      <p:grpSp>
        <p:nvGrpSpPr>
          <p:cNvPr id="25" name="Group 87"/>
          <p:cNvGrpSpPr>
            <a:grpSpLocks/>
          </p:cNvGrpSpPr>
          <p:nvPr/>
        </p:nvGrpSpPr>
        <p:grpSpPr bwMode="auto">
          <a:xfrm>
            <a:off x="2271713" y="2601913"/>
            <a:ext cx="1243012" cy="506412"/>
            <a:chOff x="320675" y="5836444"/>
            <a:chExt cx="1242231" cy="506412"/>
          </a:xfrm>
        </p:grpSpPr>
        <p:sp>
          <p:nvSpPr>
            <p:cNvPr id="38966" name="Rounded Rectangle 34"/>
            <p:cNvSpPr>
              <a:spLocks noChangeArrowheads="1"/>
            </p:cNvSpPr>
            <p:nvPr/>
          </p:nvSpPr>
          <p:spPr bwMode="auto">
            <a:xfrm>
              <a:off x="320675" y="5836444"/>
              <a:ext cx="1242231" cy="50641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55" name="Picture 78" descr="ACN_BUSINESS_ADVANAGE_BLUE.png"/>
            <p:cNvPicPr>
              <a:picLocks noChangeAspect="1"/>
            </p:cNvPicPr>
            <p:nvPr/>
          </p:nvPicPr>
          <p:blipFill>
            <a:blip r:embed="rId27"/>
            <a:srcRect/>
            <a:stretch>
              <a:fillRect/>
            </a:stretch>
          </p:blipFill>
          <p:spPr bwMode="auto">
            <a:xfrm>
              <a:off x="370994" y="5892215"/>
              <a:ext cx="1143720" cy="421482"/>
            </a:xfrm>
            <a:prstGeom prst="rect">
              <a:avLst/>
            </a:prstGeom>
            <a:noFill/>
            <a:ln w="9525">
              <a:noFill/>
              <a:miter lim="800000"/>
              <a:headEnd/>
              <a:tailEnd/>
            </a:ln>
          </p:spPr>
        </p:pic>
      </p:grpSp>
      <p:grpSp>
        <p:nvGrpSpPr>
          <p:cNvPr id="26" name="Group 86"/>
          <p:cNvGrpSpPr>
            <a:grpSpLocks/>
          </p:cNvGrpSpPr>
          <p:nvPr/>
        </p:nvGrpSpPr>
        <p:grpSpPr bwMode="auto">
          <a:xfrm>
            <a:off x="2962275" y="2001838"/>
            <a:ext cx="1920875" cy="506412"/>
            <a:chOff x="1645834" y="5836444"/>
            <a:chExt cx="1921279" cy="506412"/>
          </a:xfrm>
        </p:grpSpPr>
        <p:sp>
          <p:nvSpPr>
            <p:cNvPr id="38964" name="Rounded Rectangle 34"/>
            <p:cNvSpPr>
              <a:spLocks noChangeArrowheads="1"/>
            </p:cNvSpPr>
            <p:nvPr/>
          </p:nvSpPr>
          <p:spPr bwMode="auto">
            <a:xfrm>
              <a:off x="1645834" y="5836444"/>
              <a:ext cx="1921279" cy="50641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53" name="Picture 81" descr="DT_ExpressLogo.png"/>
            <p:cNvPicPr>
              <a:picLocks noChangeAspect="1"/>
            </p:cNvPicPr>
            <p:nvPr/>
          </p:nvPicPr>
          <p:blipFill>
            <a:blip r:embed="rId28"/>
            <a:srcRect/>
            <a:stretch>
              <a:fillRect/>
            </a:stretch>
          </p:blipFill>
          <p:spPr bwMode="auto">
            <a:xfrm>
              <a:off x="1739816" y="5946257"/>
              <a:ext cx="1734574" cy="304800"/>
            </a:xfrm>
            <a:prstGeom prst="rect">
              <a:avLst/>
            </a:prstGeom>
            <a:noFill/>
            <a:ln w="9525">
              <a:noFill/>
              <a:miter lim="800000"/>
              <a:headEnd/>
              <a:tailEnd/>
            </a:ln>
          </p:spPr>
        </p:pic>
      </p:grpSp>
      <p:grpSp>
        <p:nvGrpSpPr>
          <p:cNvPr id="27" name="Group 85"/>
          <p:cNvGrpSpPr>
            <a:grpSpLocks/>
          </p:cNvGrpSpPr>
          <p:nvPr/>
        </p:nvGrpSpPr>
        <p:grpSpPr bwMode="auto">
          <a:xfrm>
            <a:off x="493713" y="1998663"/>
            <a:ext cx="2401887" cy="506412"/>
            <a:chOff x="473075" y="5988844"/>
            <a:chExt cx="2401888" cy="506412"/>
          </a:xfrm>
        </p:grpSpPr>
        <p:sp>
          <p:nvSpPr>
            <p:cNvPr id="38962" name="Rounded Rectangle 34"/>
            <p:cNvSpPr>
              <a:spLocks noChangeArrowheads="1"/>
            </p:cNvSpPr>
            <p:nvPr/>
          </p:nvSpPr>
          <p:spPr bwMode="auto">
            <a:xfrm>
              <a:off x="473075" y="5988844"/>
              <a:ext cx="2401888" cy="50641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51" name="Picture 80" descr="Digital Phone Service.png"/>
            <p:cNvPicPr>
              <a:picLocks noChangeAspect="1"/>
            </p:cNvPicPr>
            <p:nvPr/>
          </p:nvPicPr>
          <p:blipFill>
            <a:blip r:embed="rId29"/>
            <a:srcRect/>
            <a:stretch>
              <a:fillRect/>
            </a:stretch>
          </p:blipFill>
          <p:spPr bwMode="auto">
            <a:xfrm>
              <a:off x="530626" y="6087095"/>
              <a:ext cx="2254715" cy="327924"/>
            </a:xfrm>
            <a:prstGeom prst="rect">
              <a:avLst/>
            </a:prstGeom>
            <a:noFill/>
            <a:ln w="9525">
              <a:noFill/>
              <a:miter lim="800000"/>
              <a:headEnd/>
              <a:tailEnd/>
            </a:ln>
          </p:spPr>
        </p:pic>
      </p:grpSp>
      <p:grpSp>
        <p:nvGrpSpPr>
          <p:cNvPr id="28" name="Group 89"/>
          <p:cNvGrpSpPr>
            <a:grpSpLocks/>
          </p:cNvGrpSpPr>
          <p:nvPr/>
        </p:nvGrpSpPr>
        <p:grpSpPr bwMode="auto">
          <a:xfrm>
            <a:off x="266700" y="2601913"/>
            <a:ext cx="1914525" cy="506412"/>
            <a:chOff x="473075" y="5988844"/>
            <a:chExt cx="1914525" cy="506412"/>
          </a:xfrm>
        </p:grpSpPr>
        <p:sp>
          <p:nvSpPr>
            <p:cNvPr id="38960" name="Rounded Rectangle 34"/>
            <p:cNvSpPr>
              <a:spLocks noChangeArrowheads="1"/>
            </p:cNvSpPr>
            <p:nvPr/>
          </p:nvSpPr>
          <p:spPr bwMode="auto">
            <a:xfrm>
              <a:off x="473075" y="5988844"/>
              <a:ext cx="1914525" cy="50641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49" name="Picture 79" descr="BusinessTalkLogo.jpg"/>
            <p:cNvPicPr>
              <a:picLocks noChangeAspect="1"/>
            </p:cNvPicPr>
            <p:nvPr/>
          </p:nvPicPr>
          <p:blipFill>
            <a:blip r:embed="rId30"/>
            <a:srcRect/>
            <a:stretch>
              <a:fillRect/>
            </a:stretch>
          </p:blipFill>
          <p:spPr bwMode="auto">
            <a:xfrm>
              <a:off x="554403" y="6161096"/>
              <a:ext cx="1772991" cy="172753"/>
            </a:xfrm>
            <a:prstGeom prst="rect">
              <a:avLst/>
            </a:prstGeom>
            <a:noFill/>
            <a:ln w="9525">
              <a:noFill/>
              <a:miter lim="800000"/>
              <a:headEnd/>
              <a:tailEnd/>
            </a:ln>
          </p:spPr>
        </p:pic>
      </p:grpSp>
      <p:grpSp>
        <p:nvGrpSpPr>
          <p:cNvPr id="29" name="Group 91"/>
          <p:cNvGrpSpPr>
            <a:grpSpLocks/>
          </p:cNvGrpSpPr>
          <p:nvPr/>
        </p:nvGrpSpPr>
        <p:grpSpPr bwMode="auto">
          <a:xfrm>
            <a:off x="3573463" y="2601913"/>
            <a:ext cx="1309687" cy="515937"/>
            <a:chOff x="106780" y="4924426"/>
            <a:chExt cx="1309856" cy="516206"/>
          </a:xfrm>
        </p:grpSpPr>
        <p:sp>
          <p:nvSpPr>
            <p:cNvPr id="38958" name="Rounded Rectangle 34"/>
            <p:cNvSpPr>
              <a:spLocks noChangeArrowheads="1"/>
            </p:cNvSpPr>
            <p:nvPr/>
          </p:nvSpPr>
          <p:spPr bwMode="auto">
            <a:xfrm>
              <a:off x="129008" y="4924426"/>
              <a:ext cx="1287628" cy="506676"/>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47" name="Picture 77" descr="ACN_PTS_Logo_Blue.png"/>
            <p:cNvPicPr>
              <a:picLocks noChangeAspect="1"/>
            </p:cNvPicPr>
            <p:nvPr/>
          </p:nvPicPr>
          <p:blipFill>
            <a:blip r:embed="rId31"/>
            <a:srcRect/>
            <a:stretch>
              <a:fillRect/>
            </a:stretch>
          </p:blipFill>
          <p:spPr bwMode="auto">
            <a:xfrm>
              <a:off x="106780" y="4961281"/>
              <a:ext cx="1309855" cy="479351"/>
            </a:xfrm>
            <a:prstGeom prst="rect">
              <a:avLst/>
            </a:prstGeom>
            <a:noFill/>
            <a:ln w="9525">
              <a:noFill/>
              <a:miter lim="800000"/>
              <a:headEnd/>
              <a:tailEnd/>
            </a:ln>
          </p:spPr>
        </p:pic>
      </p:grpSp>
      <p:grpSp>
        <p:nvGrpSpPr>
          <p:cNvPr id="30" name="Group 95"/>
          <p:cNvGrpSpPr>
            <a:grpSpLocks/>
          </p:cNvGrpSpPr>
          <p:nvPr/>
        </p:nvGrpSpPr>
        <p:grpSpPr bwMode="auto">
          <a:xfrm>
            <a:off x="5165725" y="3192463"/>
            <a:ext cx="1922463" cy="506412"/>
            <a:chOff x="1645834" y="5836444"/>
            <a:chExt cx="1921279" cy="506412"/>
          </a:xfrm>
        </p:grpSpPr>
        <p:sp>
          <p:nvSpPr>
            <p:cNvPr id="38956" name="Rounded Rectangle 34"/>
            <p:cNvSpPr>
              <a:spLocks noChangeArrowheads="1"/>
            </p:cNvSpPr>
            <p:nvPr/>
          </p:nvSpPr>
          <p:spPr bwMode="auto">
            <a:xfrm>
              <a:off x="1645834" y="5836444"/>
              <a:ext cx="1921279" cy="50641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45" name="Picture 97" descr="DT_ExpressLogo.png"/>
            <p:cNvPicPr>
              <a:picLocks noChangeAspect="1"/>
            </p:cNvPicPr>
            <p:nvPr/>
          </p:nvPicPr>
          <p:blipFill>
            <a:blip r:embed="rId28"/>
            <a:srcRect/>
            <a:stretch>
              <a:fillRect/>
            </a:stretch>
          </p:blipFill>
          <p:spPr bwMode="auto">
            <a:xfrm>
              <a:off x="1739816" y="5946257"/>
              <a:ext cx="1734574" cy="304800"/>
            </a:xfrm>
            <a:prstGeom prst="rect">
              <a:avLst/>
            </a:prstGeom>
            <a:noFill/>
            <a:ln w="9525">
              <a:noFill/>
              <a:miter lim="800000"/>
              <a:headEnd/>
              <a:tailEnd/>
            </a:ln>
          </p:spPr>
        </p:pic>
      </p:grpSp>
      <p:grpSp>
        <p:nvGrpSpPr>
          <p:cNvPr id="31" name="Group 98"/>
          <p:cNvGrpSpPr>
            <a:grpSpLocks/>
          </p:cNvGrpSpPr>
          <p:nvPr/>
        </p:nvGrpSpPr>
        <p:grpSpPr bwMode="auto">
          <a:xfrm>
            <a:off x="5173663" y="2590800"/>
            <a:ext cx="1914525" cy="506413"/>
            <a:chOff x="473075" y="5988844"/>
            <a:chExt cx="1914525" cy="506412"/>
          </a:xfrm>
        </p:grpSpPr>
        <p:sp>
          <p:nvSpPr>
            <p:cNvPr id="38954" name="Rounded Rectangle 34"/>
            <p:cNvSpPr>
              <a:spLocks noChangeArrowheads="1"/>
            </p:cNvSpPr>
            <p:nvPr/>
          </p:nvSpPr>
          <p:spPr bwMode="auto">
            <a:xfrm>
              <a:off x="473075" y="5988844"/>
              <a:ext cx="1914525" cy="50641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43" name="Picture 100" descr="BusinessTalkLogo.jpg"/>
            <p:cNvPicPr>
              <a:picLocks noChangeAspect="1"/>
            </p:cNvPicPr>
            <p:nvPr/>
          </p:nvPicPr>
          <p:blipFill>
            <a:blip r:embed="rId30"/>
            <a:srcRect/>
            <a:stretch>
              <a:fillRect/>
            </a:stretch>
          </p:blipFill>
          <p:spPr bwMode="auto">
            <a:xfrm>
              <a:off x="554403" y="6161096"/>
              <a:ext cx="1772991" cy="172753"/>
            </a:xfrm>
            <a:prstGeom prst="rect">
              <a:avLst/>
            </a:prstGeom>
            <a:noFill/>
            <a:ln w="9525">
              <a:noFill/>
              <a:miter lim="800000"/>
              <a:headEnd/>
              <a:tailEnd/>
            </a:ln>
          </p:spPr>
        </p:pic>
      </p:grpSp>
      <p:grpSp>
        <p:nvGrpSpPr>
          <p:cNvPr id="39009" name="Group 101"/>
          <p:cNvGrpSpPr>
            <a:grpSpLocks/>
          </p:cNvGrpSpPr>
          <p:nvPr/>
        </p:nvGrpSpPr>
        <p:grpSpPr bwMode="auto">
          <a:xfrm>
            <a:off x="5172075" y="2001838"/>
            <a:ext cx="2401888" cy="506412"/>
            <a:chOff x="473075" y="5988844"/>
            <a:chExt cx="2401888" cy="506412"/>
          </a:xfrm>
        </p:grpSpPr>
        <p:sp>
          <p:nvSpPr>
            <p:cNvPr id="38952" name="Rounded Rectangle 34"/>
            <p:cNvSpPr>
              <a:spLocks noChangeArrowheads="1"/>
            </p:cNvSpPr>
            <p:nvPr/>
          </p:nvSpPr>
          <p:spPr bwMode="auto">
            <a:xfrm>
              <a:off x="473075" y="5988844"/>
              <a:ext cx="2401888" cy="50641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41" name="Picture 103" descr="Digital Phone Service.png"/>
            <p:cNvPicPr>
              <a:picLocks noChangeAspect="1"/>
            </p:cNvPicPr>
            <p:nvPr/>
          </p:nvPicPr>
          <p:blipFill>
            <a:blip r:embed="rId29"/>
            <a:srcRect/>
            <a:stretch>
              <a:fillRect/>
            </a:stretch>
          </p:blipFill>
          <p:spPr bwMode="auto">
            <a:xfrm>
              <a:off x="530626" y="6087095"/>
              <a:ext cx="2254715" cy="327924"/>
            </a:xfrm>
            <a:prstGeom prst="rect">
              <a:avLst/>
            </a:prstGeom>
            <a:noFill/>
            <a:ln w="9525">
              <a:noFill/>
              <a:miter lim="800000"/>
              <a:headEnd/>
              <a:tailEnd/>
            </a:ln>
          </p:spPr>
        </p:pic>
      </p:grpSp>
      <p:grpSp>
        <p:nvGrpSpPr>
          <p:cNvPr id="39011" name="Group 104"/>
          <p:cNvGrpSpPr>
            <a:grpSpLocks/>
          </p:cNvGrpSpPr>
          <p:nvPr/>
        </p:nvGrpSpPr>
        <p:grpSpPr bwMode="auto">
          <a:xfrm>
            <a:off x="7661275" y="2001838"/>
            <a:ext cx="1309688" cy="515937"/>
            <a:chOff x="106780" y="4924426"/>
            <a:chExt cx="1309856" cy="516206"/>
          </a:xfrm>
        </p:grpSpPr>
        <p:sp>
          <p:nvSpPr>
            <p:cNvPr id="38950" name="Rounded Rectangle 34"/>
            <p:cNvSpPr>
              <a:spLocks noChangeArrowheads="1"/>
            </p:cNvSpPr>
            <p:nvPr/>
          </p:nvSpPr>
          <p:spPr bwMode="auto">
            <a:xfrm>
              <a:off x="129008" y="4924426"/>
              <a:ext cx="1287628" cy="506676"/>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a:defRPr/>
              </a:pPr>
              <a:r>
                <a:rPr lang="en-US" sz="1800">
                  <a:solidFill>
                    <a:srgbClr val="FFFFFF"/>
                  </a:solidFill>
                  <a:latin typeface="Calibri" charset="0"/>
                  <a:ea typeface="Geneva" charset="0"/>
                  <a:cs typeface="Geneva" charset="0"/>
                </a:rPr>
                <a:t>v</a:t>
              </a:r>
            </a:p>
          </p:txBody>
        </p:sp>
        <p:pic>
          <p:nvPicPr>
            <p:cNvPr id="25639" name="Picture 106" descr="ACN_PTS_Logo_Blue.png"/>
            <p:cNvPicPr>
              <a:picLocks noChangeAspect="1"/>
            </p:cNvPicPr>
            <p:nvPr/>
          </p:nvPicPr>
          <p:blipFill>
            <a:blip r:embed="rId31"/>
            <a:srcRect/>
            <a:stretch>
              <a:fillRect/>
            </a:stretch>
          </p:blipFill>
          <p:spPr bwMode="auto">
            <a:xfrm>
              <a:off x="106780" y="4961281"/>
              <a:ext cx="1309855" cy="479351"/>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6626" name="Picture 14" descr="weekly_training15.jpg"/>
          <p:cNvPicPr>
            <a:picLocks noChangeAspect="1"/>
          </p:cNvPicPr>
          <p:nvPr/>
        </p:nvPicPr>
        <p:blipFill>
          <a:blip r:embed="rId3"/>
          <a:srcRect/>
          <a:stretch>
            <a:fillRect/>
          </a:stretch>
        </p:blipFill>
        <p:spPr bwMode="auto">
          <a:xfrm>
            <a:off x="5207000" y="0"/>
            <a:ext cx="3937000" cy="6858000"/>
          </a:xfrm>
          <a:prstGeom prst="rect">
            <a:avLst/>
          </a:prstGeom>
          <a:noFill/>
          <a:ln w="9525">
            <a:noFill/>
            <a:miter lim="800000"/>
            <a:headEnd/>
            <a:tailEnd/>
          </a:ln>
        </p:spPr>
      </p:pic>
      <p:sp>
        <p:nvSpPr>
          <p:cNvPr id="26627" name="TextBox 8"/>
          <p:cNvSpPr txBox="1">
            <a:spLocks noChangeArrowheads="1"/>
          </p:cNvSpPr>
          <p:nvPr/>
        </p:nvSpPr>
        <p:spPr bwMode="auto">
          <a:xfrm>
            <a:off x="6929438" y="4597400"/>
            <a:ext cx="209550" cy="369888"/>
          </a:xfrm>
          <a:prstGeom prst="rect">
            <a:avLst/>
          </a:prstGeom>
          <a:noFill/>
          <a:ln w="9525">
            <a:noFill/>
            <a:miter lim="800000"/>
            <a:headEnd/>
            <a:tailEnd/>
          </a:ln>
        </p:spPr>
        <p:txBody>
          <a:bodyPr lIns="91438" tIns="45719" rIns="91438" bIns="45719">
            <a:prstTxWarp prst="textNoShape">
              <a:avLst/>
            </a:prstTxWarp>
            <a:spAutoFit/>
          </a:bodyPr>
          <a:lstStyle/>
          <a:p>
            <a:endParaRPr lang="en-US" sz="1800"/>
          </a:p>
        </p:txBody>
      </p:sp>
      <p:sp>
        <p:nvSpPr>
          <p:cNvPr id="26628" name="Text Box 3"/>
          <p:cNvSpPr txBox="1">
            <a:spLocks noChangeArrowheads="1"/>
          </p:cNvSpPr>
          <p:nvPr/>
        </p:nvSpPr>
        <p:spPr bwMode="auto">
          <a:xfrm>
            <a:off x="527050" y="1860550"/>
            <a:ext cx="4632325" cy="5232400"/>
          </a:xfrm>
          <a:prstGeom prst="rect">
            <a:avLst/>
          </a:prstGeom>
          <a:noFill/>
          <a:ln w="9525">
            <a:noFill/>
            <a:miter lim="800000"/>
            <a:headEnd/>
            <a:tailEnd/>
          </a:ln>
        </p:spPr>
        <p:txBody>
          <a:bodyPr lIns="91438" tIns="45719" rIns="91438" bIns="45719">
            <a:prstTxWarp prst="textNoShape">
              <a:avLst/>
            </a:prstTxWarp>
            <a:spAutoFit/>
          </a:bodyPr>
          <a:lstStyle/>
          <a:p>
            <a:pPr marL="373063" indent="-373063">
              <a:spcBef>
                <a:spcPts val="1200"/>
              </a:spcBef>
              <a:buFont typeface="Arial" pitchFamily="-112" charset="0"/>
              <a:buChar char="•"/>
            </a:pPr>
            <a:r>
              <a:rPr lang="en-US" sz="2200">
                <a:solidFill>
                  <a:schemeClr val="bg1"/>
                </a:solidFill>
                <a:ea typeface="Arial" pitchFamily="-112" charset="0"/>
                <a:cs typeface="Arial" pitchFamily="-112" charset="0"/>
              </a:rPr>
              <a:t>Digital Phone Service</a:t>
            </a:r>
          </a:p>
          <a:p>
            <a:pPr marL="373063" indent="-373063">
              <a:spcBef>
                <a:spcPts val="1200"/>
              </a:spcBef>
              <a:buFont typeface="Arial" pitchFamily="-112" charset="0"/>
              <a:buChar char="•"/>
            </a:pPr>
            <a:r>
              <a:rPr lang="en-US" sz="2200">
                <a:solidFill>
                  <a:schemeClr val="bg1"/>
                </a:solidFill>
                <a:ea typeface="Arial" pitchFamily="-112" charset="0"/>
                <a:cs typeface="Arial" pitchFamily="-112" charset="0"/>
              </a:rPr>
              <a:t>Wireless</a:t>
            </a:r>
          </a:p>
          <a:p>
            <a:pPr marL="373063" indent="-373063">
              <a:spcBef>
                <a:spcPts val="1200"/>
              </a:spcBef>
              <a:buFont typeface="Arial" pitchFamily="-112" charset="0"/>
              <a:buChar char="•"/>
            </a:pPr>
            <a:r>
              <a:rPr lang="en-US" sz="2200">
                <a:solidFill>
                  <a:schemeClr val="bg1"/>
                </a:solidFill>
                <a:ea typeface="Arial" pitchFamily="-112" charset="0"/>
                <a:cs typeface="Arial" pitchFamily="-112" charset="0"/>
              </a:rPr>
              <a:t>Energy</a:t>
            </a:r>
          </a:p>
          <a:p>
            <a:pPr marL="373063" indent="-373063">
              <a:spcBef>
                <a:spcPts val="1200"/>
              </a:spcBef>
              <a:buFont typeface="Arial" pitchFamily="-112" charset="0"/>
              <a:buChar char="•"/>
            </a:pPr>
            <a:r>
              <a:rPr lang="en-US" sz="2200">
                <a:solidFill>
                  <a:schemeClr val="bg1"/>
                </a:solidFill>
              </a:rPr>
              <a:t>DigitalTalk Express</a:t>
            </a:r>
            <a:r>
              <a:rPr lang="en-US" sz="2200" baseline="30000">
                <a:solidFill>
                  <a:schemeClr val="bg1"/>
                </a:solidFill>
              </a:rPr>
              <a:t>®</a:t>
            </a:r>
          </a:p>
          <a:p>
            <a:pPr marL="373063" indent="-373063">
              <a:spcBef>
                <a:spcPts val="1200"/>
              </a:spcBef>
              <a:buFont typeface="Arial" pitchFamily="-112" charset="0"/>
              <a:buChar char="•"/>
            </a:pPr>
            <a:r>
              <a:rPr lang="en-US" sz="2200">
                <a:solidFill>
                  <a:schemeClr val="bg1"/>
                </a:solidFill>
                <a:ea typeface="Arial" pitchFamily="-112" charset="0"/>
                <a:cs typeface="Arial" pitchFamily="-112" charset="0"/>
              </a:rPr>
              <a:t>Local &amp; Long Distance</a:t>
            </a:r>
          </a:p>
          <a:p>
            <a:pPr marL="373063" indent="-373063">
              <a:spcBef>
                <a:spcPts val="1200"/>
              </a:spcBef>
              <a:buFont typeface="Arial" pitchFamily="-112" charset="0"/>
              <a:buChar char="•"/>
            </a:pPr>
            <a:r>
              <a:rPr lang="en-US" sz="2200">
                <a:solidFill>
                  <a:schemeClr val="bg1"/>
                </a:solidFill>
                <a:ea typeface="Arial" pitchFamily="-112" charset="0"/>
                <a:cs typeface="Arial" pitchFamily="-112" charset="0"/>
              </a:rPr>
              <a:t>Home Security &amp; Automation</a:t>
            </a:r>
          </a:p>
          <a:p>
            <a:pPr marL="373063" indent="-373063">
              <a:spcBef>
                <a:spcPts val="1200"/>
              </a:spcBef>
              <a:buFont typeface="Arial" pitchFamily="-112" charset="0"/>
              <a:buChar char="•"/>
            </a:pPr>
            <a:r>
              <a:rPr lang="en-US" sz="2200">
                <a:solidFill>
                  <a:schemeClr val="bg1"/>
                </a:solidFill>
                <a:ea typeface="Arial" pitchFamily="-112" charset="0"/>
                <a:cs typeface="Arial" pitchFamily="-112" charset="0"/>
              </a:rPr>
              <a:t>Television</a:t>
            </a:r>
          </a:p>
          <a:p>
            <a:pPr marL="373063" indent="-373063">
              <a:spcBef>
                <a:spcPts val="1200"/>
              </a:spcBef>
              <a:buFont typeface="Arial" pitchFamily="-112" charset="0"/>
              <a:buChar char="•"/>
            </a:pPr>
            <a:r>
              <a:rPr lang="en-US" sz="2200">
                <a:solidFill>
                  <a:schemeClr val="bg1"/>
                </a:solidFill>
                <a:ea typeface="Arial" pitchFamily="-112" charset="0"/>
                <a:cs typeface="Arial" pitchFamily="-112" charset="0"/>
              </a:rPr>
              <a:t>Internet </a:t>
            </a:r>
            <a:br>
              <a:rPr lang="en-US" sz="2200">
                <a:solidFill>
                  <a:schemeClr val="bg1"/>
                </a:solidFill>
                <a:ea typeface="Arial" pitchFamily="-112" charset="0"/>
                <a:cs typeface="Arial" pitchFamily="-112" charset="0"/>
              </a:rPr>
            </a:br>
            <a:r>
              <a:rPr lang="en-US" sz="1800" i="1">
                <a:solidFill>
                  <a:schemeClr val="bg1"/>
                </a:solidFill>
                <a:ea typeface="Arial" pitchFamily="-112" charset="0"/>
                <a:cs typeface="Arial" pitchFamily="-112" charset="0"/>
              </a:rPr>
              <a:t>(in Canada – must be bundled with Digital Phone Service or Local &amp; Long Distance)</a:t>
            </a:r>
          </a:p>
          <a:p>
            <a:pPr marL="373063" indent="-373063">
              <a:spcBef>
                <a:spcPts val="1200"/>
              </a:spcBef>
              <a:buFont typeface="Arial" pitchFamily="-112" charset="0"/>
              <a:buChar char="•"/>
            </a:pPr>
            <a:endParaRPr lang="en-US">
              <a:solidFill>
                <a:schemeClr val="bg1"/>
              </a:solidFill>
              <a:ea typeface="Arial" pitchFamily="-112" charset="0"/>
              <a:cs typeface="Arial" pitchFamily="-112" charset="0"/>
            </a:endParaRPr>
          </a:p>
        </p:txBody>
      </p:sp>
      <p:sp>
        <p:nvSpPr>
          <p:cNvPr id="26629" name="Text Box 3"/>
          <p:cNvSpPr txBox="1">
            <a:spLocks noChangeArrowheads="1"/>
          </p:cNvSpPr>
          <p:nvPr/>
        </p:nvSpPr>
        <p:spPr bwMode="auto">
          <a:xfrm>
            <a:off x="527050" y="1265238"/>
            <a:ext cx="5334000" cy="523875"/>
          </a:xfrm>
          <a:prstGeom prst="rect">
            <a:avLst/>
          </a:prstGeom>
          <a:noFill/>
          <a:ln w="9525">
            <a:noFill/>
            <a:miter lim="800000"/>
            <a:headEnd/>
            <a:tailEnd/>
          </a:ln>
        </p:spPr>
        <p:txBody>
          <a:bodyPr lIns="91438" tIns="45719" rIns="91438" bIns="45719">
            <a:prstTxWarp prst="textNoShape">
              <a:avLst/>
            </a:prstTxWarp>
            <a:spAutoFit/>
          </a:bodyPr>
          <a:lstStyle/>
          <a:p>
            <a:r>
              <a:rPr lang="en-US" sz="2800">
                <a:solidFill>
                  <a:srgbClr val="3CC5DD"/>
                </a:solidFill>
                <a:ea typeface="Arial" pitchFamily="-112" charset="0"/>
                <a:cs typeface="Arial" pitchFamily="-112" charset="0"/>
              </a:rPr>
              <a:t>Preferred Services</a:t>
            </a:r>
          </a:p>
        </p:txBody>
      </p:sp>
      <p:sp>
        <p:nvSpPr>
          <p:cNvPr id="13" name="Rectangle 12"/>
          <p:cNvSpPr/>
          <p:nvPr/>
        </p:nvSpPr>
        <p:spPr>
          <a:xfrm>
            <a:off x="0" y="417513"/>
            <a:ext cx="9144000" cy="571500"/>
          </a:xfrm>
          <a:prstGeom prst="rect">
            <a:avLst/>
          </a:prstGeom>
          <a:solidFill>
            <a:srgbClr val="3EC3D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Customer Source : Yourself</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TextBox 8"/>
          <p:cNvSpPr txBox="1">
            <a:spLocks noChangeArrowheads="1"/>
          </p:cNvSpPr>
          <p:nvPr/>
        </p:nvSpPr>
        <p:spPr bwMode="auto">
          <a:xfrm>
            <a:off x="6929438" y="4597400"/>
            <a:ext cx="209550" cy="369888"/>
          </a:xfrm>
          <a:prstGeom prst="rect">
            <a:avLst/>
          </a:prstGeom>
          <a:noFill/>
          <a:ln w="9525">
            <a:noFill/>
            <a:miter lim="800000"/>
            <a:headEnd/>
            <a:tailEnd/>
          </a:ln>
        </p:spPr>
        <p:txBody>
          <a:bodyPr lIns="91438" tIns="45719" rIns="91438" bIns="45719">
            <a:prstTxWarp prst="textNoShape">
              <a:avLst/>
            </a:prstTxWarp>
            <a:spAutoFit/>
          </a:bodyPr>
          <a:lstStyle/>
          <a:p>
            <a:endParaRPr lang="en-US" sz="1800"/>
          </a:p>
        </p:txBody>
      </p:sp>
      <p:sp>
        <p:nvSpPr>
          <p:cNvPr id="27651" name="Text Box 3"/>
          <p:cNvSpPr txBox="1">
            <a:spLocks noChangeArrowheads="1"/>
          </p:cNvSpPr>
          <p:nvPr/>
        </p:nvSpPr>
        <p:spPr bwMode="auto">
          <a:xfrm>
            <a:off x="527050" y="1265238"/>
            <a:ext cx="5954713" cy="1816100"/>
          </a:xfrm>
          <a:prstGeom prst="rect">
            <a:avLst/>
          </a:prstGeom>
          <a:noFill/>
          <a:ln w="9525">
            <a:noFill/>
            <a:miter lim="800000"/>
            <a:headEnd/>
            <a:tailEnd/>
          </a:ln>
        </p:spPr>
        <p:txBody>
          <a:bodyPr lIns="91438" tIns="45719" rIns="91438" bIns="45719">
            <a:prstTxWarp prst="textNoShape">
              <a:avLst/>
            </a:prstTxWarp>
            <a:spAutoFit/>
          </a:bodyPr>
          <a:lstStyle/>
          <a:p>
            <a:r>
              <a:rPr lang="en-US" sz="2800">
                <a:solidFill>
                  <a:srgbClr val="3CC5DD"/>
                </a:solidFill>
                <a:ea typeface="Arial" pitchFamily="-112" charset="0"/>
                <a:cs typeface="Arial" pitchFamily="-112" charset="0"/>
              </a:rPr>
              <a:t>Monthly bills are a thing of the past! Acquire 5 customers of the same service, you receive your service for free! </a:t>
            </a:r>
          </a:p>
        </p:txBody>
      </p:sp>
      <p:sp>
        <p:nvSpPr>
          <p:cNvPr id="13" name="Rectangle 12"/>
          <p:cNvSpPr/>
          <p:nvPr/>
        </p:nvSpPr>
        <p:spPr>
          <a:xfrm>
            <a:off x="0" y="417513"/>
            <a:ext cx="9144000" cy="571500"/>
          </a:xfrm>
          <a:prstGeom prst="rect">
            <a:avLst/>
          </a:prstGeom>
          <a:solidFill>
            <a:srgbClr val="3EC3D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STRIVE FOR FIVE</a:t>
            </a:r>
          </a:p>
        </p:txBody>
      </p:sp>
      <p:sp>
        <p:nvSpPr>
          <p:cNvPr id="27654" name="Rectangle 2"/>
          <p:cNvSpPr>
            <a:spLocks noChangeArrowheads="1"/>
          </p:cNvSpPr>
          <p:nvPr/>
        </p:nvSpPr>
        <p:spPr bwMode="auto">
          <a:xfrm>
            <a:off x="269875" y="2679700"/>
            <a:ext cx="8620125" cy="3324225"/>
          </a:xfrm>
          <a:prstGeom prst="rect">
            <a:avLst/>
          </a:prstGeom>
          <a:noFill/>
          <a:ln w="9525">
            <a:noFill/>
            <a:miter lim="800000"/>
            <a:headEnd/>
            <a:tailEnd/>
          </a:ln>
        </p:spPr>
        <p:txBody>
          <a:bodyPr>
            <a:prstTxWarp prst="textNoShape">
              <a:avLst/>
            </a:prstTxWarp>
            <a:spAutoFit/>
          </a:bodyPr>
          <a:lstStyle/>
          <a:p>
            <a:endParaRPr lang="en-US" sz="1400">
              <a:solidFill>
                <a:schemeClr val="bg1"/>
              </a:solidFill>
            </a:endParaRPr>
          </a:p>
          <a:p>
            <a:endParaRPr lang="en-US" sz="1400">
              <a:solidFill>
                <a:schemeClr val="bg1"/>
              </a:solidFill>
            </a:endParaRPr>
          </a:p>
          <a:p>
            <a:r>
              <a:rPr lang="en-US" sz="1400">
                <a:solidFill>
                  <a:schemeClr val="bg1"/>
                </a:solidFill>
              </a:rPr>
              <a:t>Acquire 5 of each or a combination of ACN Digital Phone Service Customers or Digital Talk Express Customers and your Digital Phone service is free!</a:t>
            </a:r>
          </a:p>
          <a:p>
            <a:r>
              <a:rPr lang="en-US" sz="1400">
                <a:solidFill>
                  <a:srgbClr val="3CC5DD"/>
                </a:solidFill>
              </a:rPr>
              <a:t>A savings of up to $29.99 per month or $359.88 per year!</a:t>
            </a:r>
          </a:p>
          <a:p>
            <a:endParaRPr lang="en-US" sz="1400">
              <a:solidFill>
                <a:schemeClr val="bg1"/>
              </a:solidFill>
            </a:endParaRPr>
          </a:p>
          <a:p>
            <a:r>
              <a:rPr lang="en-US" sz="1400">
                <a:solidFill>
                  <a:schemeClr val="bg1"/>
                </a:solidFill>
              </a:rPr>
              <a:t>Acquire 5 of each or a combination of ACN Local and Long Distance Customers or Business Advantage Customers and your Local and Long Distance service is free!</a:t>
            </a:r>
          </a:p>
          <a:p>
            <a:r>
              <a:rPr lang="en-US" sz="1400">
                <a:solidFill>
                  <a:srgbClr val="3CC5DD"/>
                </a:solidFill>
              </a:rPr>
              <a:t>A savings of up to $48.99 per month or $587.88 per year!</a:t>
            </a:r>
          </a:p>
          <a:p>
            <a:endParaRPr lang="en-US" sz="1400">
              <a:solidFill>
                <a:schemeClr val="bg1"/>
              </a:solidFill>
            </a:endParaRPr>
          </a:p>
          <a:p>
            <a:r>
              <a:rPr lang="en-US" sz="1400">
                <a:solidFill>
                  <a:schemeClr val="bg1"/>
                </a:solidFill>
              </a:rPr>
              <a:t>Acquire 5 of each or a combination of Flash (s) or Flash (v) Customers and your Flash service is free!</a:t>
            </a:r>
          </a:p>
          <a:p>
            <a:r>
              <a:rPr lang="en-US" sz="1400">
                <a:solidFill>
                  <a:srgbClr val="3CC5DD"/>
                </a:solidFill>
              </a:rPr>
              <a:t>A savings of up to $78.99 per month or $947.88 per year!</a:t>
            </a:r>
          </a:p>
          <a:p>
            <a:endParaRPr lang="en-US" sz="1400">
              <a:solidFill>
                <a:schemeClr val="bg1"/>
              </a:solidFill>
            </a:endParaRPr>
          </a:p>
          <a:p>
            <a:r>
              <a:rPr lang="en-US" sz="1400">
                <a:solidFill>
                  <a:schemeClr val="bg1"/>
                </a:solidFill>
              </a:rPr>
              <a:t>Simply acquire 5 customers of the same qualifying service, in addition to yourself, and your service is free. </a:t>
            </a:r>
            <a:r>
              <a:rPr lang="en-US" sz="1400">
                <a:solidFill>
                  <a:srgbClr val="3CC5DD"/>
                </a:solidFill>
              </a:rPr>
              <a:t>And that can add up to hundreds of dollars in annual savings to you.</a:t>
            </a:r>
          </a:p>
        </p:txBody>
      </p:sp>
      <p:pic>
        <p:nvPicPr>
          <p:cNvPr id="27655" name="Picture 7" descr="ACN_Strive4_5.png"/>
          <p:cNvPicPr>
            <a:picLocks noChangeAspect="1"/>
          </p:cNvPicPr>
          <p:nvPr/>
        </p:nvPicPr>
        <p:blipFill>
          <a:blip r:embed="rId3"/>
          <a:srcRect/>
          <a:stretch>
            <a:fillRect/>
          </a:stretch>
        </p:blipFill>
        <p:spPr bwMode="auto">
          <a:xfrm>
            <a:off x="6808788" y="512763"/>
            <a:ext cx="1608137" cy="1836737"/>
          </a:xfrm>
          <a:prstGeom prst="rect">
            <a:avLst/>
          </a:prstGeom>
          <a:noFill/>
          <a:ln w="9525">
            <a:noFill/>
            <a:miter lim="800000"/>
            <a:headEnd/>
            <a:tailEnd/>
          </a:ln>
        </p:spPr>
      </p:pic>
      <p:sp>
        <p:nvSpPr>
          <p:cNvPr id="8" name="Rectangle 7"/>
          <p:cNvSpPr/>
          <p:nvPr/>
        </p:nvSpPr>
        <p:spPr>
          <a:xfrm>
            <a:off x="8066088" y="0"/>
            <a:ext cx="1077912"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ubtitle 2"/>
          <p:cNvSpPr txBox="1">
            <a:spLocks/>
          </p:cNvSpPr>
          <p:nvPr/>
        </p:nvSpPr>
        <p:spPr bwMode="auto">
          <a:xfrm>
            <a:off x="8115300"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6116638" y="1584325"/>
            <a:ext cx="2463800" cy="3140075"/>
          </a:xfrm>
          <a:prstGeom prst="rect">
            <a:avLst/>
          </a:prstGeom>
          <a:noFill/>
          <a:ln w="9525">
            <a:noFill/>
            <a:miter lim="800000"/>
            <a:headEnd/>
            <a:tailEnd/>
          </a:ln>
        </p:spPr>
        <p:txBody>
          <a:bodyPr lIns="91438" tIns="45719" rIns="91438" bIns="45719">
            <a:prstTxWarp prst="textNoShape">
              <a:avLst/>
            </a:prstTxWarp>
            <a:spAutoFit/>
          </a:bodyPr>
          <a:lstStyle/>
          <a:p>
            <a:pPr>
              <a:spcBef>
                <a:spcPts val="1200"/>
              </a:spcBef>
            </a:pPr>
            <a:r>
              <a:rPr lang="en-US" sz="2200">
                <a:solidFill>
                  <a:schemeClr val="bg1"/>
                </a:solidFill>
                <a:ea typeface="Arial" pitchFamily="-112" charset="0"/>
                <a:cs typeface="Arial" pitchFamily="-112" charset="0"/>
              </a:rPr>
              <a:t>When signing </a:t>
            </a:r>
            <a:br>
              <a:rPr lang="en-US" sz="2200">
                <a:solidFill>
                  <a:schemeClr val="bg1"/>
                </a:solidFill>
                <a:ea typeface="Arial" pitchFamily="-112" charset="0"/>
                <a:cs typeface="Arial" pitchFamily="-112" charset="0"/>
              </a:rPr>
            </a:br>
            <a:r>
              <a:rPr lang="en-US" sz="2200">
                <a:solidFill>
                  <a:schemeClr val="bg1"/>
                </a:solidFill>
                <a:ea typeface="Arial" pitchFamily="-112" charset="0"/>
                <a:cs typeface="Arial" pitchFamily="-112" charset="0"/>
              </a:rPr>
              <a:t>up for service through your </a:t>
            </a:r>
            <a:br>
              <a:rPr lang="en-US" sz="2200">
                <a:solidFill>
                  <a:schemeClr val="bg1"/>
                </a:solidFill>
                <a:ea typeface="Arial" pitchFamily="-112" charset="0"/>
                <a:cs typeface="Arial" pitchFamily="-112" charset="0"/>
              </a:rPr>
            </a:br>
            <a:r>
              <a:rPr lang="en-US" sz="2200">
                <a:solidFill>
                  <a:schemeClr val="bg1"/>
                </a:solidFill>
                <a:ea typeface="Arial" pitchFamily="-112" charset="0"/>
                <a:cs typeface="Arial" pitchFamily="-112" charset="0"/>
              </a:rPr>
              <a:t>ACN Direct Online Store, your Business ID number will automatically carry through</a:t>
            </a:r>
          </a:p>
        </p:txBody>
      </p:sp>
      <p:sp>
        <p:nvSpPr>
          <p:cNvPr id="8" name="Rectangle 7"/>
          <p:cNvSpPr/>
          <p:nvPr/>
        </p:nvSpPr>
        <p:spPr>
          <a:xfrm>
            <a:off x="0" y="417513"/>
            <a:ext cx="9144000" cy="571500"/>
          </a:xfrm>
          <a:prstGeom prst="rect">
            <a:avLst/>
          </a:prstGeom>
          <a:solidFill>
            <a:srgbClr val="3EC3DC"/>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How to Order Products: ACN Direct Online Store*</a:t>
            </a:r>
          </a:p>
        </p:txBody>
      </p:sp>
      <p:pic>
        <p:nvPicPr>
          <p:cNvPr id="29701" name="Picture 6" descr="acn_product.jpg"/>
          <p:cNvPicPr>
            <a:picLocks noChangeAspect="1"/>
          </p:cNvPicPr>
          <p:nvPr/>
        </p:nvPicPr>
        <p:blipFill>
          <a:blip r:embed="rId3"/>
          <a:srcRect/>
          <a:stretch>
            <a:fillRect/>
          </a:stretch>
        </p:blipFill>
        <p:spPr bwMode="auto">
          <a:xfrm>
            <a:off x="0" y="1584325"/>
            <a:ext cx="5943600" cy="3730625"/>
          </a:xfrm>
          <a:prstGeom prst="rect">
            <a:avLst/>
          </a:prstGeom>
          <a:noFill/>
          <a:ln w="9525">
            <a:noFill/>
            <a:miter lim="800000"/>
            <a:headEnd/>
            <a:tailEnd/>
          </a:ln>
        </p:spPr>
      </p:pic>
      <p:sp>
        <p:nvSpPr>
          <p:cNvPr id="29702" name="Rectangle 2"/>
          <p:cNvSpPr>
            <a:spLocks noChangeArrowheads="1"/>
          </p:cNvSpPr>
          <p:nvPr/>
        </p:nvSpPr>
        <p:spPr bwMode="auto">
          <a:xfrm>
            <a:off x="269875" y="6172200"/>
            <a:ext cx="3889375" cy="307975"/>
          </a:xfrm>
          <a:prstGeom prst="rect">
            <a:avLst/>
          </a:prstGeom>
          <a:noFill/>
          <a:ln w="9525">
            <a:noFill/>
            <a:miter lim="800000"/>
            <a:headEnd/>
            <a:tailEnd/>
          </a:ln>
        </p:spPr>
        <p:txBody>
          <a:bodyPr>
            <a:prstTxWarp prst="textNoShape">
              <a:avLst/>
            </a:prstTxWarp>
            <a:spAutoFit/>
          </a:bodyPr>
          <a:lstStyle/>
          <a:p>
            <a:r>
              <a:rPr lang="en-US" sz="1400" i="1">
                <a:solidFill>
                  <a:srgbClr val="FFFFFF"/>
                </a:solidFill>
                <a:ea typeface="Arial" pitchFamily="-112" charset="0"/>
                <a:cs typeface="Arial" pitchFamily="-112" charset="0"/>
              </a:rPr>
              <a:t>* Unless additional order method specified</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8066088" y="0"/>
            <a:ext cx="1077912"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Rectangle 5"/>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ACN Digital Phone Service</a:t>
            </a:r>
            <a:endParaRPr lang="en-US" sz="2900" dirty="0" smtClean="0">
              <a:solidFill>
                <a:srgbClr val="FF0000"/>
              </a:solidFill>
              <a:ea typeface="+mn-ea"/>
              <a:cs typeface="Arial"/>
            </a:endParaRPr>
          </a:p>
        </p:txBody>
      </p:sp>
      <p:sp>
        <p:nvSpPr>
          <p:cNvPr id="10" name="Rectangle 8"/>
          <p:cNvSpPr txBox="1">
            <a:spLocks noChangeArrowheads="1"/>
          </p:cNvSpPr>
          <p:nvPr/>
        </p:nvSpPr>
        <p:spPr bwMode="auto">
          <a:xfrm>
            <a:off x="269875" y="3482286"/>
            <a:ext cx="8646552" cy="969986"/>
          </a:xfrm>
          <a:prstGeom prst="rect">
            <a:avLst/>
          </a:prstGeom>
          <a:noFill/>
          <a:ln w="9525">
            <a:noFill/>
            <a:miter lim="800000"/>
            <a:headEnd/>
            <a:tailEnd/>
          </a:ln>
          <a:extLst/>
        </p:spPr>
        <p:txBody>
          <a:bodyPr lIns="91438" tIns="45719" rIns="91438" bIns="45719"/>
          <a:lstStyle>
            <a:lvl1pPr marL="341313" indent="-341313"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marL="342900" indent="-342900">
              <a:lnSpc>
                <a:spcPct val="80000"/>
              </a:lnSpc>
              <a:spcBef>
                <a:spcPts val="1175"/>
              </a:spcBef>
              <a:buFont typeface="Arial"/>
              <a:buChar char="•"/>
              <a:defRPr/>
            </a:pPr>
            <a:r>
              <a:rPr lang="en-US" sz="2000" dirty="0" smtClean="0">
                <a:ln>
                  <a:solidFill>
                    <a:schemeClr val="bg1"/>
                  </a:solidFill>
                </a:ln>
                <a:solidFill>
                  <a:schemeClr val="bg1"/>
                </a:solidFill>
                <a:latin typeface="Arial"/>
                <a:cs typeface="Arial"/>
              </a:rPr>
              <a:t>Unlimited calling to the U.S, Canada and over 70 countries and territories</a:t>
            </a:r>
          </a:p>
          <a:p>
            <a:pPr marL="342900" indent="-342900">
              <a:lnSpc>
                <a:spcPct val="80000"/>
              </a:lnSpc>
              <a:spcBef>
                <a:spcPts val="1175"/>
              </a:spcBef>
              <a:buFont typeface="Arial"/>
              <a:buChar char="•"/>
              <a:defRPr/>
            </a:pPr>
            <a:r>
              <a:rPr lang="en-US" sz="2000" dirty="0" smtClean="0">
                <a:solidFill>
                  <a:schemeClr val="bg1"/>
                </a:solidFill>
              </a:rPr>
              <a:t>Replaces traditional local &amp; long distance service</a:t>
            </a:r>
          </a:p>
          <a:p>
            <a:pPr marL="342900" indent="-342900">
              <a:lnSpc>
                <a:spcPct val="80000"/>
              </a:lnSpc>
              <a:spcBef>
                <a:spcPts val="1175"/>
              </a:spcBef>
              <a:buFont typeface="Arial"/>
              <a:buChar char="•"/>
              <a:defRPr/>
            </a:pPr>
            <a:endParaRPr lang="en-US" sz="2000" dirty="0" smtClean="0">
              <a:ln>
                <a:solidFill>
                  <a:schemeClr val="bg1"/>
                </a:solidFill>
              </a:ln>
              <a:solidFill>
                <a:srgbClr val="8EB4E3"/>
              </a:solidFill>
              <a:latin typeface="Arial"/>
              <a:cs typeface="Arial"/>
            </a:endParaRPr>
          </a:p>
        </p:txBody>
      </p:sp>
      <p:sp>
        <p:nvSpPr>
          <p:cNvPr id="11" name="Subtitle 2"/>
          <p:cNvSpPr txBox="1">
            <a:spLocks/>
          </p:cNvSpPr>
          <p:nvPr/>
        </p:nvSpPr>
        <p:spPr bwMode="auto">
          <a:xfrm>
            <a:off x="8115300"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a:t>
            </a:r>
          </a:p>
        </p:txBody>
      </p:sp>
      <p:sp>
        <p:nvSpPr>
          <p:cNvPr id="9" name="TextBox 8"/>
          <p:cNvSpPr txBox="1"/>
          <p:nvPr/>
        </p:nvSpPr>
        <p:spPr>
          <a:xfrm>
            <a:off x="5449264" y="527348"/>
            <a:ext cx="2951983" cy="461665"/>
          </a:xfrm>
          <a:prstGeom prst="rect">
            <a:avLst/>
          </a:prstGeom>
          <a:noFill/>
        </p:spPr>
        <p:txBody>
          <a:bodyPr wrap="square" rtlCol="0">
            <a:spAutoFit/>
          </a:bodyPr>
          <a:lstStyle/>
          <a:p>
            <a:pPr algn="ctr"/>
            <a:r>
              <a:rPr lang="en-US" b="1" dirty="0" smtClean="0">
                <a:solidFill>
                  <a:srgbClr val="FF0000"/>
                </a:solidFill>
                <a:effectLst>
                  <a:outerShdw blurRad="50800" dist="38100" dir="2700000">
                    <a:srgbClr val="000000">
                      <a:alpha val="43000"/>
                    </a:srgbClr>
                  </a:outerShdw>
                </a:effectLst>
                <a:cs typeface="Arial"/>
              </a:rPr>
              <a:t>4 </a:t>
            </a:r>
            <a:r>
              <a:rPr lang="en-US" b="1" dirty="0">
                <a:solidFill>
                  <a:srgbClr val="FF0000"/>
                </a:solidFill>
                <a:effectLst>
                  <a:outerShdw blurRad="50800" dist="38100" dir="2700000">
                    <a:srgbClr val="000000">
                      <a:alpha val="43000"/>
                    </a:srgbClr>
                  </a:outerShdw>
                </a:effectLst>
                <a:cs typeface="Arial"/>
              </a:rPr>
              <a:t>Preferred Points</a:t>
            </a:r>
            <a:endParaRPr lang="en-US" b="1" dirty="0">
              <a:effectLst>
                <a:outerShdw blurRad="50800" dist="38100" dir="2700000">
                  <a:srgbClr val="000000">
                    <a:alpha val="43000"/>
                  </a:srgbClr>
                </a:outerShdw>
              </a:effectLst>
            </a:endParaRPr>
          </a:p>
        </p:txBody>
      </p:sp>
      <p:sp>
        <p:nvSpPr>
          <p:cNvPr id="12" name="TextBox 11"/>
          <p:cNvSpPr txBox="1"/>
          <p:nvPr/>
        </p:nvSpPr>
        <p:spPr>
          <a:xfrm>
            <a:off x="4880274" y="989013"/>
            <a:ext cx="4036153" cy="461665"/>
          </a:xfrm>
          <a:prstGeom prst="rect">
            <a:avLst/>
          </a:prstGeom>
          <a:noFill/>
        </p:spPr>
        <p:txBody>
          <a:bodyPr wrap="square" rtlCol="0">
            <a:spAutoFit/>
          </a:bodyPr>
          <a:lstStyle/>
          <a:p>
            <a:pPr algn="ctr"/>
            <a:r>
              <a:rPr lang="en-US" dirty="0" smtClean="0">
                <a:solidFill>
                  <a:srgbClr val="FF0000"/>
                </a:solidFill>
                <a:cs typeface="Arial"/>
              </a:rPr>
              <a:t>(Transfer Existing Number)</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8066088" y="0"/>
            <a:ext cx="1077912"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Subtitle 2"/>
          <p:cNvSpPr txBox="1">
            <a:spLocks/>
          </p:cNvSpPr>
          <p:nvPr/>
        </p:nvSpPr>
        <p:spPr bwMode="auto">
          <a:xfrm>
            <a:off x="8115300"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a:t>
            </a:r>
          </a:p>
        </p:txBody>
      </p:sp>
      <p:sp>
        <p:nvSpPr>
          <p:cNvPr id="59394" name="Rectangle 8"/>
          <p:cNvSpPr txBox="1">
            <a:spLocks noChangeArrowheads="1"/>
          </p:cNvSpPr>
          <p:nvPr/>
        </p:nvSpPr>
        <p:spPr bwMode="auto">
          <a:xfrm>
            <a:off x="577291" y="1225763"/>
            <a:ext cx="7989418" cy="457815"/>
          </a:xfrm>
          <a:prstGeom prst="rect">
            <a:avLst/>
          </a:prstGeom>
          <a:noFill/>
          <a:ln w="9525">
            <a:noFill/>
            <a:miter lim="800000"/>
            <a:headEnd/>
            <a:tailEnd/>
          </a:ln>
          <a:extLst/>
        </p:spPr>
        <p:txBody>
          <a:bodyPr lIns="91438" tIns="45719" rIns="91438" bIns="45719"/>
          <a:lstStyle>
            <a:lvl1pPr marL="341313" indent="-341313" defTabSz="912813" eaLnBrk="0" hangingPunct="0">
              <a:defRPr sz="2400">
                <a:solidFill>
                  <a:schemeClr val="tx1"/>
                </a:solidFill>
                <a:latin typeface="Arial" charset="0"/>
                <a:ea typeface="ＭＳ Ｐゴシック" charset="0"/>
                <a:cs typeface="ＭＳ Ｐゴシック" charset="0"/>
              </a:defRPr>
            </a:lvl1pPr>
            <a:lvl2pPr marL="742950" indent="-285750" defTabSz="912813" eaLnBrk="0" hangingPunct="0">
              <a:defRPr sz="2400">
                <a:solidFill>
                  <a:schemeClr val="tx1"/>
                </a:solidFill>
                <a:latin typeface="Arial" charset="0"/>
                <a:ea typeface="ＭＳ Ｐゴシック" charset="0"/>
              </a:defRPr>
            </a:lvl2pPr>
            <a:lvl3pPr marL="1143000" indent="-228600" defTabSz="912813" eaLnBrk="0" hangingPunct="0">
              <a:defRPr sz="2400">
                <a:solidFill>
                  <a:schemeClr val="tx1"/>
                </a:solidFill>
                <a:latin typeface="Arial" charset="0"/>
                <a:ea typeface="ＭＳ Ｐゴシック" charset="0"/>
              </a:defRPr>
            </a:lvl3pPr>
            <a:lvl4pPr marL="1600200" indent="-228600" defTabSz="912813" eaLnBrk="0" hangingPunct="0">
              <a:defRPr sz="2400">
                <a:solidFill>
                  <a:schemeClr val="tx1"/>
                </a:solidFill>
                <a:latin typeface="Arial" charset="0"/>
                <a:ea typeface="ＭＳ Ｐゴシック" charset="0"/>
              </a:defRPr>
            </a:lvl4pPr>
            <a:lvl5pPr marL="2057400" indent="-228600" defTabSz="912813" eaLnBrk="0" hangingPunct="0">
              <a:defRPr sz="2400">
                <a:solidFill>
                  <a:schemeClr val="tx1"/>
                </a:solidFill>
                <a:latin typeface="Arial"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Arial"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Arial"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Arial"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Arial" charset="0"/>
                <a:ea typeface="ＭＳ Ｐゴシック" charset="0"/>
              </a:defRPr>
            </a:lvl9pPr>
          </a:lstStyle>
          <a:p>
            <a:pPr marL="0" indent="0" algn="ctr">
              <a:lnSpc>
                <a:spcPct val="80000"/>
              </a:lnSpc>
              <a:spcBef>
                <a:spcPts val="1175"/>
              </a:spcBef>
              <a:defRPr/>
            </a:pPr>
            <a:r>
              <a:rPr lang="en-US" sz="3500" dirty="0" smtClean="0">
                <a:ln>
                  <a:solidFill>
                    <a:schemeClr val="bg1"/>
                  </a:solidFill>
                </a:ln>
                <a:solidFill>
                  <a:schemeClr val="bg1"/>
                </a:solidFill>
                <a:latin typeface="Arial"/>
                <a:cs typeface="Arial"/>
              </a:rPr>
              <a:t>If customer needs new phone number:</a:t>
            </a:r>
            <a:endParaRPr lang="en-US" sz="3500" dirty="0" smtClean="0">
              <a:ln>
                <a:solidFill>
                  <a:schemeClr val="bg1"/>
                </a:solidFill>
              </a:ln>
              <a:solidFill>
                <a:srgbClr val="8EB4E3"/>
              </a:solidFill>
              <a:latin typeface="Arial"/>
              <a:cs typeface="Arial"/>
            </a:endParaRPr>
          </a:p>
        </p:txBody>
      </p:sp>
      <p:sp>
        <p:nvSpPr>
          <p:cNvPr id="6" name="Rectangle 5"/>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ACN Digital Phone Service</a:t>
            </a:r>
          </a:p>
        </p:txBody>
      </p:sp>
      <p:sp>
        <p:nvSpPr>
          <p:cNvPr id="8" name="Rounded Rectangle 7"/>
          <p:cNvSpPr>
            <a:spLocks noChangeArrowheads="1"/>
          </p:cNvSpPr>
          <p:nvPr/>
        </p:nvSpPr>
        <p:spPr bwMode="auto">
          <a:xfrm>
            <a:off x="869950" y="2212975"/>
            <a:ext cx="7424738" cy="2395538"/>
          </a:xfrm>
          <a:prstGeom prst="roundRect">
            <a:avLst>
              <a:gd name="adj" fmla="val 6079"/>
            </a:avLst>
          </a:prstGeom>
          <a:solidFill>
            <a:schemeClr val="bg1"/>
          </a:solidFill>
          <a:ln w="57150">
            <a:solidFill>
              <a:srgbClr val="3CC5DD"/>
            </a:solidFill>
            <a:round/>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32776" name="TextBox 8"/>
          <p:cNvSpPr txBox="1">
            <a:spLocks noChangeArrowheads="1"/>
          </p:cNvSpPr>
          <p:nvPr/>
        </p:nvSpPr>
        <p:spPr bwMode="auto">
          <a:xfrm>
            <a:off x="1033463" y="2300288"/>
            <a:ext cx="5286375" cy="754062"/>
          </a:xfrm>
          <a:prstGeom prst="rect">
            <a:avLst/>
          </a:prstGeom>
          <a:noFill/>
          <a:ln w="9525">
            <a:noFill/>
            <a:miter lim="800000"/>
            <a:headEnd/>
            <a:tailEnd/>
          </a:ln>
        </p:spPr>
        <p:txBody>
          <a:bodyPr wrap="none">
            <a:prstTxWarp prst="textNoShape">
              <a:avLst/>
            </a:prstTxWarp>
            <a:spAutoFit/>
          </a:bodyPr>
          <a:lstStyle/>
          <a:p>
            <a:r>
              <a:rPr lang="en-US" sz="4200" i="1">
                <a:solidFill>
                  <a:srgbClr val="3CC5DD"/>
                </a:solidFill>
              </a:rPr>
              <a:t>New Phone Number</a:t>
            </a:r>
          </a:p>
        </p:txBody>
      </p:sp>
      <p:pic>
        <p:nvPicPr>
          <p:cNvPr id="32777" name="Picture 7"/>
          <p:cNvPicPr>
            <a:picLocks noChangeAspect="1"/>
          </p:cNvPicPr>
          <p:nvPr/>
        </p:nvPicPr>
        <p:blipFill>
          <a:blip r:embed="rId3"/>
          <a:srcRect l="5415" t="34993" r="7353" b="13728"/>
          <a:stretch>
            <a:fillRect/>
          </a:stretch>
        </p:blipFill>
        <p:spPr bwMode="auto">
          <a:xfrm>
            <a:off x="1619250" y="3109913"/>
            <a:ext cx="6491288" cy="1366837"/>
          </a:xfrm>
          <a:prstGeom prst="rect">
            <a:avLst/>
          </a:prstGeom>
          <a:noFill/>
          <a:ln w="9525">
            <a:noFill/>
            <a:miter lim="800000"/>
            <a:headEnd/>
            <a:tailEnd/>
          </a:ln>
        </p:spPr>
      </p:pic>
      <p:sp>
        <p:nvSpPr>
          <p:cNvPr id="11" name="TextBox 10"/>
          <p:cNvSpPr txBox="1"/>
          <p:nvPr/>
        </p:nvSpPr>
        <p:spPr>
          <a:xfrm>
            <a:off x="5351115" y="527348"/>
            <a:ext cx="2943573" cy="461665"/>
          </a:xfrm>
          <a:prstGeom prst="rect">
            <a:avLst/>
          </a:prstGeom>
          <a:noFill/>
        </p:spPr>
        <p:txBody>
          <a:bodyPr wrap="square" rtlCol="0">
            <a:spAutoFit/>
          </a:bodyPr>
          <a:lstStyle/>
          <a:p>
            <a:pPr algn="ctr"/>
            <a:r>
              <a:rPr lang="en-US" b="1" dirty="0">
                <a:solidFill>
                  <a:srgbClr val="FF0000"/>
                </a:solidFill>
                <a:effectLst>
                  <a:outerShdw blurRad="50800" dist="38100" dir="2700000">
                    <a:srgbClr val="000000">
                      <a:alpha val="43000"/>
                    </a:srgbClr>
                  </a:outerShdw>
                </a:effectLst>
                <a:cs typeface="Arial"/>
              </a:rPr>
              <a:t>2</a:t>
            </a:r>
            <a:r>
              <a:rPr lang="en-US" b="1" dirty="0" smtClean="0">
                <a:solidFill>
                  <a:srgbClr val="FF0000"/>
                </a:solidFill>
                <a:effectLst>
                  <a:outerShdw blurRad="50800" dist="38100" dir="2700000">
                    <a:srgbClr val="000000">
                      <a:alpha val="43000"/>
                    </a:srgbClr>
                  </a:outerShdw>
                </a:effectLst>
                <a:cs typeface="Arial"/>
              </a:rPr>
              <a:t> Preferred Points</a:t>
            </a:r>
            <a:endParaRPr lang="en-US" b="1" dirty="0">
              <a:effectLst>
                <a:outerShdw blurRad="50800" dist="38100" dir="2700000">
                  <a:srgbClr val="000000">
                    <a:alpha val="43000"/>
                  </a:srgbClr>
                </a:outerShdw>
              </a:effectLst>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6330950" y="0"/>
            <a:ext cx="2813050"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843" name="TextBox 8"/>
          <p:cNvSpPr txBox="1">
            <a:spLocks noChangeArrowheads="1"/>
          </p:cNvSpPr>
          <p:nvPr/>
        </p:nvSpPr>
        <p:spPr bwMode="auto">
          <a:xfrm>
            <a:off x="9097963" y="2638425"/>
            <a:ext cx="184150" cy="369888"/>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9" name="Rectangle 8"/>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ACN Local &amp; Long Distance</a:t>
            </a:r>
          </a:p>
        </p:txBody>
      </p:sp>
      <p:sp>
        <p:nvSpPr>
          <p:cNvPr id="35846" name="Rectangle 1"/>
          <p:cNvSpPr>
            <a:spLocks noChangeArrowheads="1"/>
          </p:cNvSpPr>
          <p:nvPr/>
        </p:nvSpPr>
        <p:spPr bwMode="auto">
          <a:xfrm>
            <a:off x="873125" y="1366838"/>
            <a:ext cx="7670800" cy="4217987"/>
          </a:xfrm>
          <a:prstGeom prst="rect">
            <a:avLst/>
          </a:prstGeom>
          <a:noFill/>
          <a:ln w="9525">
            <a:noFill/>
            <a:miter lim="800000"/>
            <a:headEnd/>
            <a:tailEnd/>
          </a:ln>
        </p:spPr>
        <p:txBody>
          <a:bodyPr>
            <a:prstTxWarp prst="textNoShape">
              <a:avLst/>
            </a:prstTxWarp>
            <a:spAutoFit/>
          </a:bodyPr>
          <a:lstStyle/>
          <a:p>
            <a:pPr marL="338138" indent="-338138" defTabSz="914400">
              <a:spcBef>
                <a:spcPts val="1800"/>
              </a:spcBef>
              <a:buFont typeface="Arial" pitchFamily="-112" charset="0"/>
              <a:buChar char="•"/>
            </a:pPr>
            <a:r>
              <a:rPr lang="en-US" sz="2600" dirty="0">
                <a:solidFill>
                  <a:srgbClr val="FFFFFF"/>
                </a:solidFill>
                <a:ea typeface="ヒラギノ角ゴ Pro W3" pitchFamily="-112" charset="-128"/>
                <a:cs typeface="ヒラギノ角ゴ Pro W3" pitchFamily="-112" charset="-128"/>
              </a:rPr>
              <a:t>Traditional Landline Service</a:t>
            </a:r>
          </a:p>
          <a:p>
            <a:pPr marL="338138" indent="-338138" defTabSz="914400">
              <a:spcBef>
                <a:spcPts val="1800"/>
              </a:spcBef>
              <a:buFont typeface="Arial" pitchFamily="-112" charset="0"/>
              <a:buChar char="•"/>
            </a:pPr>
            <a:r>
              <a:rPr lang="en-US" sz="2600" dirty="0">
                <a:solidFill>
                  <a:srgbClr val="FFFFFF"/>
                </a:solidFill>
                <a:ea typeface="ヒラギノ角ゴ Pro W3" pitchFamily="-112" charset="-128"/>
                <a:cs typeface="ヒラギノ角ゴ Pro W3" pitchFamily="-112" charset="-128"/>
              </a:rPr>
              <a:t>Uses existing home wiring and telephone equipment – no expensive equipment to buy!</a:t>
            </a:r>
          </a:p>
          <a:p>
            <a:pPr marL="338138" indent="-338138" defTabSz="914400">
              <a:spcBef>
                <a:spcPts val="1800"/>
              </a:spcBef>
              <a:buFont typeface="Arial" pitchFamily="-112" charset="0"/>
              <a:buChar char="•"/>
            </a:pPr>
            <a:r>
              <a:rPr lang="en-US" sz="2600" dirty="0">
                <a:solidFill>
                  <a:srgbClr val="FFFFFF"/>
                </a:solidFill>
                <a:ea typeface="ヒラギノ角ゴ Pro W3" pitchFamily="-112" charset="-128"/>
                <a:cs typeface="ヒラギノ角ゴ Pro W3" pitchFamily="-112" charset="-128"/>
              </a:rPr>
              <a:t>Comfort and reliability of network stability</a:t>
            </a:r>
          </a:p>
          <a:p>
            <a:pPr marL="338138" indent="-338138" defTabSz="914400">
              <a:spcBef>
                <a:spcPts val="1800"/>
              </a:spcBef>
              <a:buFont typeface="Arial" pitchFamily="-112" charset="0"/>
              <a:buChar char="•"/>
            </a:pPr>
            <a:r>
              <a:rPr lang="en-US" sz="2600" dirty="0">
                <a:solidFill>
                  <a:srgbClr val="FFFFFF"/>
                </a:solidFill>
                <a:ea typeface="ヒラギノ角ゴ Pro W3" pitchFamily="-112" charset="-128"/>
                <a:cs typeface="ヒラギノ角ゴ Pro W3" pitchFamily="-112" charset="-128"/>
              </a:rPr>
              <a:t>Rates and package prices often lower than the competition and no contract</a:t>
            </a:r>
          </a:p>
          <a:p>
            <a:pPr marL="338138" indent="-338138" defTabSz="914400">
              <a:spcBef>
                <a:spcPts val="1800"/>
              </a:spcBef>
              <a:buFont typeface="Arial" pitchFamily="-112" charset="0"/>
              <a:buChar char="•"/>
            </a:pPr>
            <a:r>
              <a:rPr lang="en-US" sz="2600" dirty="0">
                <a:solidFill>
                  <a:srgbClr val="FFFFFF"/>
                </a:solidFill>
                <a:ea typeface="ヒラギノ角ゴ Pro W3" pitchFamily="-112" charset="-128"/>
                <a:cs typeface="ヒラギノ角ゴ Pro W3" pitchFamily="-112" charset="-128"/>
              </a:rPr>
              <a:t>Simple transition from current provider to ACN – no interruption in service!</a:t>
            </a:r>
          </a:p>
        </p:txBody>
      </p:sp>
      <p:sp>
        <p:nvSpPr>
          <p:cNvPr id="11" name="Subtitle 2"/>
          <p:cNvSpPr txBox="1">
            <a:spLocks/>
          </p:cNvSpPr>
          <p:nvPr/>
        </p:nvSpPr>
        <p:spPr bwMode="auto">
          <a:xfrm>
            <a:off x="6386513"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 &amp; Canada</a:t>
            </a:r>
          </a:p>
        </p:txBody>
      </p:sp>
      <p:sp>
        <p:nvSpPr>
          <p:cNvPr id="12" name="TextBox 11"/>
          <p:cNvSpPr txBox="1"/>
          <p:nvPr/>
        </p:nvSpPr>
        <p:spPr>
          <a:xfrm>
            <a:off x="5360535" y="527348"/>
            <a:ext cx="3183390" cy="461665"/>
          </a:xfrm>
          <a:prstGeom prst="rect">
            <a:avLst/>
          </a:prstGeom>
          <a:noFill/>
        </p:spPr>
        <p:txBody>
          <a:bodyPr wrap="square" rtlCol="0">
            <a:spAutoFit/>
          </a:bodyPr>
          <a:lstStyle/>
          <a:p>
            <a:pPr algn="ctr"/>
            <a:r>
              <a:rPr lang="en-US" b="1" dirty="0" smtClean="0">
                <a:solidFill>
                  <a:srgbClr val="FF0000"/>
                </a:solidFill>
                <a:effectLst>
                  <a:outerShdw blurRad="50800" dist="38100" dir="2700000">
                    <a:srgbClr val="000000">
                      <a:alpha val="43000"/>
                    </a:srgbClr>
                  </a:outerShdw>
                </a:effectLst>
                <a:cs typeface="Arial"/>
              </a:rPr>
              <a:t>4 Preferred Points</a:t>
            </a:r>
            <a:endParaRPr lang="en-US" b="1" dirty="0">
              <a:effectLst>
                <a:outerShdw blurRad="50800" dist="38100" dir="2700000">
                  <a:srgbClr val="000000">
                    <a:alpha val="43000"/>
                  </a:srgbClr>
                </a:outerShdw>
              </a:effectLst>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8066088" y="0"/>
            <a:ext cx="1077912"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Subtitle 2"/>
          <p:cNvSpPr txBox="1">
            <a:spLocks/>
          </p:cNvSpPr>
          <p:nvPr/>
        </p:nvSpPr>
        <p:spPr bwMode="auto">
          <a:xfrm>
            <a:off x="8115300"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a:t>
            </a:r>
          </a:p>
        </p:txBody>
      </p:sp>
      <p:sp>
        <p:nvSpPr>
          <p:cNvPr id="37892" name="TextBox 8"/>
          <p:cNvSpPr txBox="1">
            <a:spLocks noChangeArrowheads="1"/>
          </p:cNvSpPr>
          <p:nvPr/>
        </p:nvSpPr>
        <p:spPr bwMode="auto">
          <a:xfrm>
            <a:off x="9097963" y="2638425"/>
            <a:ext cx="184150" cy="369888"/>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pic>
        <p:nvPicPr>
          <p:cNvPr id="100366" name="Picture 7" descr="XOOMlogoWebColor.png"/>
          <p:cNvPicPr>
            <a:picLocks noChangeAspect="1"/>
          </p:cNvPicPr>
          <p:nvPr/>
        </p:nvPicPr>
        <p:blipFill>
          <a:blip r:embed="rId3"/>
          <a:stretch>
            <a:fillRect/>
          </a:stretch>
        </p:blipFill>
        <p:spPr bwMode="auto">
          <a:xfrm>
            <a:off x="6827048" y="1273335"/>
            <a:ext cx="1798262" cy="856890"/>
          </a:xfrm>
          <a:prstGeom prst="roundRect">
            <a:avLst>
              <a:gd name="adj" fmla="val 987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Rectangle 12"/>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895" name="Subtitle 2"/>
          <p:cNvSpPr>
            <a:spLocks noGrp="1"/>
          </p:cNvSpPr>
          <p:nvPr>
            <p:ph type="subTitle" idx="1"/>
          </p:nvPr>
        </p:nvSpPr>
        <p:spPr>
          <a:xfrm>
            <a:off x="269875" y="407988"/>
            <a:ext cx="9144000" cy="687387"/>
          </a:xfrm>
        </p:spPr>
        <p:txBody>
          <a:bodyPr/>
          <a:lstStyle/>
          <a:p>
            <a:pPr algn="l" eaLnBrk="1" hangingPunct="1"/>
            <a:r>
              <a:rPr lang="en-US" sz="2900">
                <a:solidFill>
                  <a:schemeClr val="bg1"/>
                </a:solidFill>
                <a:latin typeface="Arial" pitchFamily="-112" charset="0"/>
                <a:ea typeface="Arial" pitchFamily="-112" charset="0"/>
                <a:cs typeface="Arial" pitchFamily="-112" charset="0"/>
              </a:rPr>
              <a:t>Energy – Natural Gas and Electricity</a:t>
            </a:r>
          </a:p>
        </p:txBody>
      </p:sp>
      <p:sp>
        <p:nvSpPr>
          <p:cNvPr id="37896" name="Rectangle 1"/>
          <p:cNvSpPr>
            <a:spLocks noChangeArrowheads="1"/>
          </p:cNvSpPr>
          <p:nvPr/>
        </p:nvSpPr>
        <p:spPr bwMode="auto">
          <a:xfrm>
            <a:off x="490538" y="1171575"/>
            <a:ext cx="6337300" cy="1016000"/>
          </a:xfrm>
          <a:prstGeom prst="rect">
            <a:avLst/>
          </a:prstGeom>
          <a:noFill/>
          <a:ln w="9525">
            <a:noFill/>
            <a:miter lim="800000"/>
            <a:headEnd/>
            <a:tailEnd/>
          </a:ln>
        </p:spPr>
        <p:txBody>
          <a:bodyPr>
            <a:prstTxWarp prst="textNoShape">
              <a:avLst/>
            </a:prstTxWarp>
            <a:spAutoFit/>
          </a:bodyPr>
          <a:lstStyle/>
          <a:p>
            <a:pPr defTabSz="914400"/>
            <a:r>
              <a:rPr lang="en-US" sz="2000">
                <a:solidFill>
                  <a:srgbClr val="FFFFFF"/>
                </a:solidFill>
                <a:ea typeface="ヒラギノ角ゴ Pro W3" pitchFamily="-112" charset="-128"/>
                <a:cs typeface="ヒラギノ角ゴ Pro W3" pitchFamily="-112" charset="-128"/>
              </a:rPr>
              <a:t>Through the power of deregulation, ACN is putting energy services in your control with the option to choose who provides your service!  </a:t>
            </a:r>
          </a:p>
        </p:txBody>
      </p:sp>
      <p:sp>
        <p:nvSpPr>
          <p:cNvPr id="37897" name="Rectangle 2"/>
          <p:cNvSpPr>
            <a:spLocks noChangeArrowheads="1"/>
          </p:cNvSpPr>
          <p:nvPr/>
        </p:nvSpPr>
        <p:spPr bwMode="auto">
          <a:xfrm>
            <a:off x="504825" y="2511425"/>
            <a:ext cx="8120063" cy="3292475"/>
          </a:xfrm>
          <a:prstGeom prst="rect">
            <a:avLst/>
          </a:prstGeom>
          <a:noFill/>
          <a:ln w="9525">
            <a:noFill/>
            <a:miter lim="800000"/>
            <a:headEnd/>
            <a:tailEnd/>
          </a:ln>
        </p:spPr>
        <p:txBody>
          <a:bodyPr>
            <a:prstTxWarp prst="textNoShape">
              <a:avLst/>
            </a:prstTxWarp>
            <a:spAutoFit/>
          </a:bodyPr>
          <a:lstStyle/>
          <a:p>
            <a:pPr marL="284163" indent="-284163" defTabSz="914400">
              <a:spcBef>
                <a:spcPts val="2400"/>
              </a:spcBef>
              <a:buFont typeface="Arial" pitchFamily="-112" charset="0"/>
              <a:buChar char="•"/>
            </a:pPr>
            <a:r>
              <a:rPr lang="en-US" sz="2000" b="1">
                <a:solidFill>
                  <a:srgbClr val="3CC5DD"/>
                </a:solidFill>
                <a:ea typeface="ヒラギノ角ゴ Pro W3" pitchFamily="-112" charset="-128"/>
                <a:cs typeface="ヒラギノ角ゴ Pro W3" pitchFamily="-112" charset="-128"/>
              </a:rPr>
              <a:t>More Options: </a:t>
            </a:r>
            <a:r>
              <a:rPr lang="en-US" sz="2000">
                <a:solidFill>
                  <a:srgbClr val="FFFFFF"/>
                </a:solidFill>
                <a:ea typeface="ヒラギノ角ゴ Pro W3" pitchFamily="-112" charset="-128"/>
                <a:cs typeface="ヒラギノ角ゴ Pro W3" pitchFamily="-112" charset="-128"/>
              </a:rPr>
              <a:t>Variety of plans and pricing options not available through existing utility with contract lengths to meet your needs</a:t>
            </a:r>
          </a:p>
          <a:p>
            <a:pPr marL="284163" indent="-284163" defTabSz="914400">
              <a:spcBef>
                <a:spcPts val="2400"/>
              </a:spcBef>
              <a:buFont typeface="Arial" pitchFamily="-112" charset="0"/>
              <a:buChar char="•"/>
            </a:pPr>
            <a:r>
              <a:rPr lang="en-US" sz="2000" b="1">
                <a:solidFill>
                  <a:srgbClr val="3CC5DD"/>
                </a:solidFill>
                <a:ea typeface="ヒラギノ角ゴ Pro W3" pitchFamily="-112" charset="-128"/>
                <a:cs typeface="ヒラギノ角ゴ Pro W3" pitchFamily="-112" charset="-128"/>
              </a:rPr>
              <a:t>Price Certainty: </a:t>
            </a:r>
            <a:r>
              <a:rPr lang="en-US" sz="2000">
                <a:solidFill>
                  <a:srgbClr val="FFFFFF"/>
                </a:solidFill>
                <a:ea typeface="ヒラギノ角ゴ Pro W3" pitchFamily="-112" charset="-128"/>
                <a:cs typeface="ヒラギノ角ゴ Pro W3" pitchFamily="-112" charset="-128"/>
              </a:rPr>
              <a:t>Choose programs based on the price certainty needed, with options to lock in a rate or have the rate fluctuate with the market</a:t>
            </a:r>
          </a:p>
          <a:p>
            <a:pPr marL="284163" indent="-284163" defTabSz="914400">
              <a:spcBef>
                <a:spcPts val="2400"/>
              </a:spcBef>
              <a:buFont typeface="Arial" pitchFamily="-112" charset="0"/>
              <a:buChar char="•"/>
            </a:pPr>
            <a:r>
              <a:rPr lang="en-US" sz="2000" b="1">
                <a:solidFill>
                  <a:srgbClr val="3CC5DD"/>
                </a:solidFill>
                <a:ea typeface="ヒラギノ角ゴ Pro W3" pitchFamily="-112" charset="-128"/>
                <a:cs typeface="ヒラギノ角ゴ Pro W3" pitchFamily="-112" charset="-128"/>
              </a:rPr>
              <a:t>Same Reliable Service: </a:t>
            </a:r>
            <a:r>
              <a:rPr lang="en-US" sz="2000">
                <a:solidFill>
                  <a:srgbClr val="FFFFFF"/>
                </a:solidFill>
                <a:ea typeface="ヒラギノ角ゴ Pro W3" pitchFamily="-112" charset="-128"/>
                <a:cs typeface="ヒラギノ角ゴ Pro W3" pitchFamily="-112" charset="-128"/>
              </a:rPr>
              <a:t>No change in the delivery or maintenance of natural gas or electricity service – this continues to be provided by the local utility</a:t>
            </a:r>
          </a:p>
        </p:txBody>
      </p:sp>
      <p:sp>
        <p:nvSpPr>
          <p:cNvPr id="12" name="TextBox 11"/>
          <p:cNvSpPr txBox="1"/>
          <p:nvPr/>
        </p:nvSpPr>
        <p:spPr>
          <a:xfrm>
            <a:off x="6105064" y="527348"/>
            <a:ext cx="3038936" cy="461665"/>
          </a:xfrm>
          <a:prstGeom prst="rect">
            <a:avLst/>
          </a:prstGeom>
          <a:noFill/>
        </p:spPr>
        <p:txBody>
          <a:bodyPr wrap="square" rtlCol="0">
            <a:spAutoFit/>
          </a:bodyPr>
          <a:lstStyle/>
          <a:p>
            <a:pPr algn="ctr"/>
            <a:r>
              <a:rPr lang="en-US" b="1" dirty="0">
                <a:solidFill>
                  <a:srgbClr val="FF0000"/>
                </a:solidFill>
                <a:effectLst>
                  <a:outerShdw blurRad="50800" dist="38100" dir="2700000">
                    <a:srgbClr val="000000">
                      <a:alpha val="43000"/>
                    </a:srgbClr>
                  </a:outerShdw>
                </a:effectLst>
                <a:cs typeface="Arial"/>
              </a:rPr>
              <a:t>1</a:t>
            </a:r>
            <a:r>
              <a:rPr lang="en-US" b="1" dirty="0" smtClean="0">
                <a:solidFill>
                  <a:srgbClr val="FF0000"/>
                </a:solidFill>
                <a:effectLst>
                  <a:outerShdw blurRad="50800" dist="38100" dir="2700000">
                    <a:srgbClr val="000000">
                      <a:alpha val="43000"/>
                    </a:srgbClr>
                  </a:outerShdw>
                </a:effectLst>
                <a:cs typeface="Arial"/>
              </a:rPr>
              <a:t> Preferred Point</a:t>
            </a:r>
            <a:endParaRPr lang="en-US" b="1" dirty="0">
              <a:effectLst>
                <a:outerShdw blurRad="50800" dist="38100" dir="2700000">
                  <a:srgbClr val="000000">
                    <a:alpha val="43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p:cNvSpPr>
            <a:spLocks noChangeArrowheads="1"/>
          </p:cNvSpPr>
          <p:nvPr/>
        </p:nvSpPr>
        <p:spPr bwMode="auto">
          <a:xfrm>
            <a:off x="630238" y="1330325"/>
            <a:ext cx="7672387" cy="4525963"/>
          </a:xfrm>
          <a:prstGeom prst="rect">
            <a:avLst/>
          </a:prstGeom>
          <a:solidFill>
            <a:schemeClr val="bg1">
              <a:alpha val="70195"/>
            </a:schemeClr>
          </a:solidFill>
          <a:ln w="9525">
            <a:noFill/>
            <a:miter lim="800000"/>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sp>
        <p:nvSpPr>
          <p:cNvPr id="10243" name="Rectangle 3"/>
          <p:cNvSpPr txBox="1">
            <a:spLocks noChangeArrowheads="1"/>
          </p:cNvSpPr>
          <p:nvPr/>
        </p:nvSpPr>
        <p:spPr bwMode="auto">
          <a:xfrm>
            <a:off x="782638" y="1330325"/>
            <a:ext cx="7519987" cy="4525963"/>
          </a:xfrm>
          <a:prstGeom prst="rect">
            <a:avLst/>
          </a:prstGeom>
          <a:noFill/>
          <a:ln w="9525">
            <a:noFill/>
            <a:miter lim="800000"/>
            <a:headEnd/>
            <a:tailEnd/>
          </a:ln>
        </p:spPr>
        <p:txBody>
          <a:bodyPr lIns="91438" tIns="45719" rIns="91438" bIns="45719">
            <a:prstTxWarp prst="textNoShape">
              <a:avLst/>
            </a:prstTxWarp>
          </a:bodyPr>
          <a:lstStyle/>
          <a:p>
            <a:pPr defTabSz="912813">
              <a:spcBef>
                <a:spcPct val="20000"/>
              </a:spcBef>
            </a:pPr>
            <a:r>
              <a:rPr lang="en-US" sz="5000"/>
              <a:t>Who?</a:t>
            </a:r>
          </a:p>
          <a:p>
            <a:pPr defTabSz="912813">
              <a:spcBef>
                <a:spcPts val="1275"/>
              </a:spcBef>
            </a:pPr>
            <a:r>
              <a:rPr lang="en-US" sz="2800"/>
              <a:t>There are two categories of people we talk to: </a:t>
            </a:r>
          </a:p>
          <a:p>
            <a:pPr defTabSz="912813">
              <a:spcBef>
                <a:spcPts val="1275"/>
              </a:spcBef>
              <a:buFontTx/>
              <a:buChar char="•"/>
            </a:pPr>
            <a:r>
              <a:rPr lang="en-US"/>
              <a:t>People you know </a:t>
            </a:r>
            <a:r>
              <a:rPr lang="en-US">
                <a:solidFill>
                  <a:srgbClr val="3EC3DC"/>
                </a:solidFill>
              </a:rPr>
              <a:t>(Warm Market)</a:t>
            </a:r>
          </a:p>
          <a:p>
            <a:pPr defTabSz="912813">
              <a:spcBef>
                <a:spcPts val="1275"/>
              </a:spcBef>
              <a:buFontTx/>
              <a:buChar char="•"/>
            </a:pPr>
            <a:r>
              <a:rPr lang="en-US"/>
              <a:t>People you don</a:t>
            </a:r>
            <a:r>
              <a:rPr lang="ja-JP" altLang="en-US"/>
              <a:t>’</a:t>
            </a:r>
            <a:r>
              <a:rPr lang="en-US" altLang="ja-JP"/>
              <a:t>t know </a:t>
            </a:r>
            <a:r>
              <a:rPr lang="en-US" altLang="ja-JP">
                <a:solidFill>
                  <a:srgbClr val="3EC3DC"/>
                </a:solidFill>
              </a:rPr>
              <a:t>(Cold Market)</a:t>
            </a:r>
          </a:p>
          <a:p>
            <a:pPr defTabSz="912813">
              <a:spcBef>
                <a:spcPts val="1275"/>
              </a:spcBef>
            </a:pPr>
            <a:r>
              <a:rPr lang="en-US" sz="3400">
                <a:solidFill>
                  <a:srgbClr val="3EC3DC"/>
                </a:solidFill>
              </a:rPr>
              <a:t>Warm Market is the most effective!</a:t>
            </a:r>
          </a:p>
          <a:p>
            <a:pPr defTabSz="912813">
              <a:spcBef>
                <a:spcPts val="1275"/>
              </a:spcBef>
            </a:pPr>
            <a:r>
              <a:rPr lang="en-US" sz="3400">
                <a:solidFill>
                  <a:srgbClr val="3EC3DC"/>
                </a:solidFill>
              </a:rPr>
              <a:t>Two Types of Warm Market</a:t>
            </a:r>
            <a:br>
              <a:rPr lang="en-US" sz="3400">
                <a:solidFill>
                  <a:srgbClr val="3EC3DC"/>
                </a:solidFill>
              </a:rPr>
            </a:br>
            <a:r>
              <a:rPr lang="en-US" sz="3400">
                <a:solidFill>
                  <a:srgbClr val="7F7F7F"/>
                </a:solidFill>
              </a:rPr>
              <a:t>Yours and Other People</a:t>
            </a:r>
            <a:r>
              <a:rPr lang="ja-JP" altLang="en-US" sz="3400">
                <a:solidFill>
                  <a:srgbClr val="7F7F7F"/>
                </a:solidFill>
              </a:rPr>
              <a:t>’</a:t>
            </a:r>
            <a:r>
              <a:rPr lang="en-US" altLang="ja-JP" sz="3400">
                <a:solidFill>
                  <a:srgbClr val="7F7F7F"/>
                </a:solidFill>
              </a:rPr>
              <a:t>s</a:t>
            </a:r>
            <a:endParaRPr lang="en-US" sz="3400">
              <a:solidFill>
                <a:srgbClr val="7F7F7F"/>
              </a:solidFill>
            </a:endParaRPr>
          </a:p>
        </p:txBody>
      </p:sp>
      <p:sp>
        <p:nvSpPr>
          <p:cNvPr id="5" name="Rectangle 4"/>
          <p:cNvSpPr>
            <a:spLocks noChangeArrowheads="1"/>
          </p:cNvSpPr>
          <p:nvPr/>
        </p:nvSpPr>
        <p:spPr bwMode="auto">
          <a:xfrm>
            <a:off x="0" y="417513"/>
            <a:ext cx="9144000" cy="571500"/>
          </a:xfrm>
          <a:prstGeom prst="rect">
            <a:avLst/>
          </a:prstGeom>
          <a:solidFill>
            <a:schemeClr val="bg1"/>
          </a:solidFill>
          <a:ln w="9525">
            <a:noFill/>
            <a:miter lim="800000"/>
            <a:headEnd/>
            <a:tailEnd/>
          </a:ln>
          <a:effectLst>
            <a:outerShdw dist="38100" dir="2700000" rotWithShape="0">
              <a:srgbClr val="808080">
                <a:alpha val="42999"/>
              </a:srgbClr>
            </a:outerShdw>
          </a:effectLst>
        </p:spPr>
        <p:txBody>
          <a:bodyPr anchor="ctr"/>
          <a:lstStyle/>
          <a:p>
            <a:pPr algn="ctr">
              <a:defRPr/>
            </a:pPr>
            <a:endParaRPr lang="en-US">
              <a:solidFill>
                <a:schemeClr val="lt1"/>
              </a:solidFill>
              <a:latin typeface="+mn-lt"/>
              <a:ea typeface="+mn-ea"/>
              <a:cs typeface="+mn-cs"/>
            </a:endParaRPr>
          </a:p>
        </p:txBody>
      </p:sp>
      <p:sp>
        <p:nvSpPr>
          <p:cNvPr id="6"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tx1">
                    <a:lumMod val="50000"/>
                    <a:lumOff val="50000"/>
                  </a:schemeClr>
                </a:solidFill>
                <a:ea typeface="+mn-ea"/>
                <a:cs typeface="Arial"/>
              </a:rPr>
              <a:t>Getting Started/Mindset</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 name="Rectangle 11"/>
          <p:cNvSpPr/>
          <p:nvPr/>
        </p:nvSpPr>
        <p:spPr>
          <a:xfrm>
            <a:off x="8066088" y="0"/>
            <a:ext cx="1077912"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Subtitle 2"/>
          <p:cNvSpPr txBox="1">
            <a:spLocks/>
          </p:cNvSpPr>
          <p:nvPr/>
        </p:nvSpPr>
        <p:spPr bwMode="auto">
          <a:xfrm>
            <a:off x="8115300"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a:t>
            </a:r>
          </a:p>
        </p:txBody>
      </p:sp>
      <p:sp>
        <p:nvSpPr>
          <p:cNvPr id="40964" name="Content Placeholder 2"/>
          <p:cNvSpPr>
            <a:spLocks noGrp="1"/>
          </p:cNvSpPr>
          <p:nvPr>
            <p:ph idx="1"/>
          </p:nvPr>
        </p:nvSpPr>
        <p:spPr>
          <a:xfrm>
            <a:off x="315913" y="1328738"/>
            <a:ext cx="8143875" cy="4525962"/>
          </a:xfrm>
        </p:spPr>
        <p:txBody>
          <a:bodyPr/>
          <a:lstStyle/>
          <a:p>
            <a:pPr marL="0" indent="0" defTabSz="914400" eaLnBrk="1" hangingPunct="1">
              <a:spcBef>
                <a:spcPct val="0"/>
              </a:spcBef>
              <a:buFont typeface="Arial" pitchFamily="-112" charset="0"/>
              <a:buNone/>
            </a:pPr>
            <a:r>
              <a:rPr lang="en-US" sz="2000" dirty="0">
                <a:latin typeface="Arial" pitchFamily="-112" charset="0"/>
                <a:ea typeface="ヒラギノ角ゴ Pro W3" pitchFamily="-112" charset="-128"/>
                <a:cs typeface="ヒラギノ角ゴ Pro W3" pitchFamily="-112" charset="-128"/>
              </a:rPr>
              <a:t>Flash Wireless provides outstanding wireless service</a:t>
            </a:r>
            <a:br>
              <a:rPr lang="en-US" sz="2000" dirty="0">
                <a:latin typeface="Arial" pitchFamily="-112" charset="0"/>
                <a:ea typeface="ヒラギノ角ゴ Pro W3" pitchFamily="-112" charset="-128"/>
                <a:cs typeface="ヒラギノ角ゴ Pro W3" pitchFamily="-112" charset="-128"/>
              </a:rPr>
            </a:br>
            <a:r>
              <a:rPr lang="en-US" sz="2000" dirty="0">
                <a:latin typeface="Arial" pitchFamily="-112" charset="0"/>
                <a:ea typeface="ヒラギノ角ゴ Pro W3" pitchFamily="-112" charset="-128"/>
                <a:cs typeface="ヒラギノ角ゴ Pro W3" pitchFamily="-112" charset="-128"/>
              </a:rPr>
              <a:t>on reliable nationwide networks without the hassle </a:t>
            </a:r>
          </a:p>
          <a:p>
            <a:pPr marL="0" indent="0" defTabSz="914400" eaLnBrk="1" hangingPunct="1">
              <a:spcBef>
                <a:spcPct val="0"/>
              </a:spcBef>
              <a:buFont typeface="Arial" pitchFamily="-112" charset="0"/>
              <a:buNone/>
            </a:pPr>
            <a:r>
              <a:rPr lang="en-US" sz="2000" dirty="0">
                <a:latin typeface="Arial" pitchFamily="-112" charset="0"/>
                <a:ea typeface="ヒラギノ角ゴ Pro W3" pitchFamily="-112" charset="-128"/>
                <a:cs typeface="ヒラギノ角ゴ Pro W3" pitchFamily="-112" charset="-128"/>
              </a:rPr>
              <a:t>of contracts or long term commitments.</a:t>
            </a:r>
          </a:p>
          <a:p>
            <a:pPr marL="0" indent="0" defTabSz="914400" eaLnBrk="1" hangingPunct="1">
              <a:spcBef>
                <a:spcPct val="0"/>
              </a:spcBef>
              <a:buFont typeface="Arial" pitchFamily="-112" charset="0"/>
              <a:buNone/>
            </a:pPr>
            <a:endParaRPr lang="en-US" sz="2000" dirty="0">
              <a:latin typeface="Arial" pitchFamily="-112" charset="0"/>
              <a:ea typeface="ヒラギノ角ゴ Pro W3" pitchFamily="-112" charset="-128"/>
              <a:cs typeface="ヒラギノ角ゴ Pro W3" pitchFamily="-112" charset="-128"/>
            </a:endParaRPr>
          </a:p>
          <a:p>
            <a:pPr marL="0" indent="0" defTabSz="914400" eaLnBrk="1" hangingPunct="1">
              <a:spcBef>
                <a:spcPct val="0"/>
              </a:spcBef>
              <a:buFont typeface="Arial" pitchFamily="-112" charset="0"/>
              <a:buNone/>
            </a:pPr>
            <a:r>
              <a:rPr lang="en-US" sz="2800" dirty="0">
                <a:solidFill>
                  <a:srgbClr val="3CC5DD"/>
                </a:solidFill>
                <a:latin typeface="Arial" pitchFamily="-112" charset="0"/>
                <a:ea typeface="ヒラギノ角ゴ Pro W3" pitchFamily="-112" charset="-128"/>
                <a:cs typeface="ヒラギノ角ゴ Pro W3" pitchFamily="-112" charset="-128"/>
              </a:rPr>
              <a:t>Freedom of Choice with Flash Wireless – </a:t>
            </a:r>
            <a:br>
              <a:rPr lang="en-US" sz="2800" dirty="0">
                <a:solidFill>
                  <a:srgbClr val="3CC5DD"/>
                </a:solidFill>
                <a:latin typeface="Arial" pitchFamily="-112" charset="0"/>
                <a:ea typeface="ヒラギノ角ゴ Pro W3" pitchFamily="-112" charset="-128"/>
                <a:cs typeface="ヒラギノ角ゴ Pro W3" pitchFamily="-112" charset="-128"/>
              </a:rPr>
            </a:br>
            <a:r>
              <a:rPr lang="en-US" sz="2800" dirty="0">
                <a:solidFill>
                  <a:srgbClr val="3CC5DD"/>
                </a:solidFill>
                <a:latin typeface="Arial" pitchFamily="-112" charset="0"/>
                <a:ea typeface="ヒラギノ角ゴ Pro W3" pitchFamily="-112" charset="-128"/>
                <a:cs typeface="ヒラギノ角ゴ Pro W3" pitchFamily="-112" charset="-128"/>
              </a:rPr>
              <a:t>Choice of Two Networks</a:t>
            </a:r>
          </a:p>
          <a:p>
            <a:pPr marL="0" indent="0" defTabSz="914400" eaLnBrk="1" hangingPunct="1">
              <a:spcBef>
                <a:spcPct val="0"/>
              </a:spcBef>
              <a:buFont typeface="Arial" pitchFamily="-112" charset="0"/>
              <a:buNone/>
            </a:pPr>
            <a:endParaRPr lang="en-US" sz="2000" dirty="0">
              <a:latin typeface="Arial" pitchFamily="-112" charset="0"/>
              <a:ea typeface="ヒラギノ角ゴ Pro W3" pitchFamily="-112" charset="-128"/>
              <a:cs typeface="ヒラギノ角ゴ Pro W3" pitchFamily="-112" charset="-128"/>
            </a:endParaRPr>
          </a:p>
          <a:p>
            <a:pPr marL="0" indent="0" defTabSz="914400" eaLnBrk="1" hangingPunct="1">
              <a:lnSpc>
                <a:spcPct val="70000"/>
              </a:lnSpc>
              <a:spcBef>
                <a:spcPct val="0"/>
              </a:spcBef>
              <a:buFont typeface="Arial" pitchFamily="-112" charset="0"/>
              <a:buNone/>
            </a:pPr>
            <a:r>
              <a:rPr lang="en-US" sz="2000" dirty="0">
                <a:latin typeface="Arial" pitchFamily="-112" charset="0"/>
                <a:ea typeface="ヒラギノ角ゴ Pro W3" pitchFamily="-112" charset="-128"/>
                <a:cs typeface="ヒラギノ角ゴ Pro W3" pitchFamily="-112" charset="-128"/>
              </a:rPr>
              <a:t>Flash Wireless (</a:t>
            </a:r>
            <a:r>
              <a:rPr lang="en-US" sz="2000" dirty="0" err="1">
                <a:latin typeface="Arial" pitchFamily="-112" charset="0"/>
                <a:ea typeface="ヒラギノ角ゴ Pro W3" pitchFamily="-112" charset="-128"/>
                <a:cs typeface="ヒラギノ角ゴ Pro W3" pitchFamily="-112" charset="-128"/>
              </a:rPr>
              <a:t>v</a:t>
            </a:r>
            <a:r>
              <a:rPr lang="en-US" sz="2000" dirty="0">
                <a:latin typeface="Arial" pitchFamily="-112" charset="0"/>
                <a:ea typeface="ヒラギノ角ゴ Pro W3" pitchFamily="-112" charset="-128"/>
                <a:cs typeface="ヒラギノ角ゴ Pro W3" pitchFamily="-112" charset="-128"/>
              </a:rPr>
              <a:t>) denotes a National 3G Network Footprint</a:t>
            </a:r>
          </a:p>
          <a:p>
            <a:pPr marL="0" indent="0" defTabSz="914400" eaLnBrk="1" hangingPunct="1">
              <a:lnSpc>
                <a:spcPct val="70000"/>
              </a:lnSpc>
              <a:spcBef>
                <a:spcPct val="0"/>
              </a:spcBef>
              <a:buFont typeface="Arial" pitchFamily="-112" charset="0"/>
              <a:buNone/>
            </a:pPr>
            <a:endParaRPr lang="en-US" sz="2000" dirty="0">
              <a:latin typeface="Arial" pitchFamily="-112" charset="0"/>
              <a:ea typeface="ヒラギノ角ゴ Pro W3" pitchFamily="-112" charset="-128"/>
              <a:cs typeface="ヒラギノ角ゴ Pro W3" pitchFamily="-112" charset="-128"/>
            </a:endParaRPr>
          </a:p>
          <a:p>
            <a:pPr marL="0" indent="0" defTabSz="914400" eaLnBrk="1" hangingPunct="1">
              <a:lnSpc>
                <a:spcPct val="70000"/>
              </a:lnSpc>
              <a:spcBef>
                <a:spcPct val="0"/>
              </a:spcBef>
              <a:buFont typeface="Arial" pitchFamily="-112" charset="0"/>
              <a:buNone/>
            </a:pPr>
            <a:r>
              <a:rPr lang="en-US" sz="2000" dirty="0">
                <a:latin typeface="Arial" pitchFamily="-112" charset="0"/>
                <a:ea typeface="ヒラギノ角ゴ Pro W3" pitchFamily="-112" charset="-128"/>
                <a:cs typeface="ヒラギノ角ゴ Pro W3" pitchFamily="-112" charset="-128"/>
              </a:rPr>
              <a:t>Flash Wireless (</a:t>
            </a:r>
            <a:r>
              <a:rPr lang="en-US" sz="2000" dirty="0" err="1">
                <a:latin typeface="Arial" pitchFamily="-112" charset="0"/>
                <a:ea typeface="ヒラギノ角ゴ Pro W3" pitchFamily="-112" charset="-128"/>
                <a:cs typeface="ヒラギノ角ゴ Pro W3" pitchFamily="-112" charset="-128"/>
              </a:rPr>
              <a:t>s</a:t>
            </a:r>
            <a:r>
              <a:rPr lang="en-US" sz="2000" dirty="0">
                <a:latin typeface="Arial" pitchFamily="-112" charset="0"/>
                <a:ea typeface="ヒラギノ角ゴ Pro W3" pitchFamily="-112" charset="-128"/>
                <a:cs typeface="ヒラギノ角ゴ Pro W3" pitchFamily="-112" charset="-128"/>
              </a:rPr>
              <a:t>) denotes the Sprint National Network Footprint</a:t>
            </a:r>
          </a:p>
          <a:p>
            <a:pPr marL="0" indent="0" defTabSz="914400">
              <a:spcBef>
                <a:spcPts val="1175"/>
              </a:spcBef>
              <a:buFont typeface="Arial" pitchFamily="-112" charset="0"/>
              <a:buNone/>
            </a:pPr>
            <a:endParaRPr lang="en-US" sz="2000" dirty="0">
              <a:latin typeface="Arial" pitchFamily="-112" charset="0"/>
              <a:ea typeface="ＭＳ Ｐゴシック" pitchFamily="-112" charset="-128"/>
              <a:cs typeface="Geneva" pitchFamily="-112" charset="0"/>
            </a:endParaRPr>
          </a:p>
        </p:txBody>
      </p:sp>
      <p:sp>
        <p:nvSpPr>
          <p:cNvPr id="8" name="Rectangle 7"/>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ubtitle 2"/>
          <p:cNvSpPr txBox="1">
            <a:spLocks/>
          </p:cNvSpPr>
          <p:nvPr/>
        </p:nvSpPr>
        <p:spPr bwMode="auto">
          <a:xfrm>
            <a:off x="269875" y="407988"/>
            <a:ext cx="9144000" cy="687387"/>
          </a:xfrm>
          <a:prstGeom prst="rect">
            <a:avLst/>
          </a:prstGeom>
          <a:noFill/>
          <a:ln w="9525">
            <a:noFill/>
            <a:miter lim="800000"/>
            <a:headEnd/>
            <a:tailEnd/>
          </a:ln>
        </p:spPr>
        <p:txBody>
          <a:bodyPr lIns="91438" tIns="45719" rIns="91438" bIns="45719">
            <a:normAutofit/>
          </a:bodyPr>
          <a:lstStyle/>
          <a:p>
            <a:pPr defTabSz="457190" fontAlgn="auto">
              <a:spcBef>
                <a:spcPct val="20000"/>
              </a:spcBef>
              <a:spcAft>
                <a:spcPts val="0"/>
              </a:spcAft>
              <a:buFont typeface="Arial" charset="0"/>
              <a:buNone/>
              <a:defRPr/>
            </a:pPr>
            <a:r>
              <a:rPr lang="en-US" sz="2900" dirty="0">
                <a:solidFill>
                  <a:schemeClr val="bg1"/>
                </a:solidFill>
                <a:latin typeface="Arial"/>
                <a:ea typeface="+mn-ea"/>
                <a:cs typeface="Arial"/>
              </a:rPr>
              <a:t>Flash Wireless</a:t>
            </a:r>
          </a:p>
        </p:txBody>
      </p:sp>
      <p:grpSp>
        <p:nvGrpSpPr>
          <p:cNvPr id="2" name="Group 5"/>
          <p:cNvGrpSpPr>
            <a:grpSpLocks/>
          </p:cNvGrpSpPr>
          <p:nvPr/>
        </p:nvGrpSpPr>
        <p:grpSpPr bwMode="auto">
          <a:xfrm>
            <a:off x="6621463" y="1203325"/>
            <a:ext cx="2155825" cy="1104900"/>
            <a:chOff x="19907" y="5793221"/>
            <a:chExt cx="1466224" cy="750887"/>
          </a:xfrm>
        </p:grpSpPr>
        <p:sp>
          <p:nvSpPr>
            <p:cNvPr id="7" name="Rounded Rectangle 6"/>
            <p:cNvSpPr>
              <a:spLocks noChangeArrowheads="1"/>
            </p:cNvSpPr>
            <p:nvPr/>
          </p:nvSpPr>
          <p:spPr bwMode="auto">
            <a:xfrm>
              <a:off x="19907" y="5793221"/>
              <a:ext cx="1466224" cy="750887"/>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defTabSz="457190">
                <a:defRPr/>
              </a:pPr>
              <a:endParaRPr lang="en-US" sz="1800" dirty="0">
                <a:solidFill>
                  <a:schemeClr val="lt1"/>
                </a:solidFill>
                <a:latin typeface="+mn-lt"/>
                <a:ea typeface="+mn-ea"/>
                <a:cs typeface="+mn-cs"/>
              </a:endParaRPr>
            </a:p>
          </p:txBody>
        </p:sp>
        <p:pic>
          <p:nvPicPr>
            <p:cNvPr id="40971" name="Picture 7" descr="FlashWirelessLogo_2color.jpg"/>
            <p:cNvPicPr>
              <a:picLocks noChangeAspect="1"/>
            </p:cNvPicPr>
            <p:nvPr/>
          </p:nvPicPr>
          <p:blipFill>
            <a:blip r:embed="rId3"/>
            <a:srcRect/>
            <a:stretch>
              <a:fillRect/>
            </a:stretch>
          </p:blipFill>
          <p:spPr bwMode="auto">
            <a:xfrm>
              <a:off x="139571" y="5943643"/>
              <a:ext cx="1249721" cy="437145"/>
            </a:xfrm>
            <a:prstGeom prst="rect">
              <a:avLst/>
            </a:prstGeom>
            <a:noFill/>
            <a:ln w="9525">
              <a:noFill/>
              <a:miter lim="800000"/>
              <a:headEnd/>
              <a:tailEnd/>
            </a:ln>
          </p:spPr>
        </p:pic>
      </p:grpSp>
      <p:sp>
        <p:nvSpPr>
          <p:cNvPr id="40968" name="Content Placeholder 2"/>
          <p:cNvSpPr txBox="1">
            <a:spLocks/>
          </p:cNvSpPr>
          <p:nvPr/>
        </p:nvSpPr>
        <p:spPr bwMode="auto">
          <a:xfrm>
            <a:off x="457200" y="4727575"/>
            <a:ext cx="4298950" cy="2316163"/>
          </a:xfrm>
          <a:prstGeom prst="rect">
            <a:avLst/>
          </a:prstGeom>
          <a:noFill/>
          <a:ln w="9525">
            <a:solidFill>
              <a:srgbClr val="3CC5DD"/>
            </a:solidFill>
            <a:miter lim="800000"/>
            <a:headEnd/>
            <a:tailEnd/>
          </a:ln>
        </p:spPr>
        <p:txBody>
          <a:bodyPr lIns="91438" tIns="45719" rIns="91438" bIns="45719">
            <a:prstTxWarp prst="textNoShape">
              <a:avLst/>
            </a:prstTxWarp>
          </a:bodyPr>
          <a:lstStyle/>
          <a:p>
            <a:pPr eaLnBrk="0" hangingPunct="0">
              <a:lnSpc>
                <a:spcPct val="70000"/>
              </a:lnSpc>
              <a:spcBef>
                <a:spcPts val="1175"/>
              </a:spcBef>
              <a:buFont typeface="Arial" pitchFamily="-112" charset="0"/>
              <a:buNone/>
            </a:pPr>
            <a:endParaRPr lang="en-US" sz="1000">
              <a:solidFill>
                <a:srgbClr val="FFFFFF"/>
              </a:solidFill>
            </a:endParaRPr>
          </a:p>
          <a:p>
            <a:pPr eaLnBrk="0" hangingPunct="0">
              <a:lnSpc>
                <a:spcPct val="70000"/>
              </a:lnSpc>
              <a:spcBef>
                <a:spcPts val="1175"/>
              </a:spcBef>
              <a:buFont typeface="Arial" pitchFamily="-112" charset="0"/>
              <a:buNone/>
            </a:pPr>
            <a:r>
              <a:rPr lang="en-US" sz="2200">
                <a:solidFill>
                  <a:srgbClr val="FFFFFF"/>
                </a:solidFill>
              </a:rPr>
              <a:t>No Contracts</a:t>
            </a:r>
          </a:p>
          <a:p>
            <a:pPr eaLnBrk="0" hangingPunct="0">
              <a:lnSpc>
                <a:spcPct val="70000"/>
              </a:lnSpc>
              <a:spcBef>
                <a:spcPts val="1175"/>
              </a:spcBef>
              <a:buFont typeface="Arial" pitchFamily="-112" charset="0"/>
              <a:buNone/>
            </a:pPr>
            <a:r>
              <a:rPr lang="en-US" sz="2200">
                <a:solidFill>
                  <a:srgbClr val="FFFFFF"/>
                </a:solidFill>
              </a:rPr>
              <a:t>No Credit Checks</a:t>
            </a:r>
          </a:p>
          <a:p>
            <a:pPr eaLnBrk="0" hangingPunct="0">
              <a:lnSpc>
                <a:spcPct val="70000"/>
              </a:lnSpc>
              <a:spcBef>
                <a:spcPts val="1175"/>
              </a:spcBef>
              <a:buFont typeface="Arial" pitchFamily="-112" charset="0"/>
              <a:buNone/>
            </a:pPr>
            <a:r>
              <a:rPr lang="en-US" sz="2200">
                <a:solidFill>
                  <a:srgbClr val="FFFFFF"/>
                </a:solidFill>
              </a:rPr>
              <a:t>Affordable monthly rate plans</a:t>
            </a:r>
          </a:p>
          <a:p>
            <a:pPr eaLnBrk="0" hangingPunct="0">
              <a:lnSpc>
                <a:spcPct val="70000"/>
              </a:lnSpc>
              <a:spcBef>
                <a:spcPts val="1175"/>
              </a:spcBef>
              <a:buFont typeface="Arial" pitchFamily="-112" charset="0"/>
              <a:buNone/>
            </a:pPr>
            <a:r>
              <a:rPr lang="en-US" sz="2200">
                <a:solidFill>
                  <a:srgbClr val="FFFFFF"/>
                </a:solidFill>
              </a:rPr>
              <a:t>Low international calling rates</a:t>
            </a:r>
          </a:p>
          <a:p>
            <a:pPr eaLnBrk="0" hangingPunct="0">
              <a:lnSpc>
                <a:spcPct val="70000"/>
              </a:lnSpc>
              <a:spcBef>
                <a:spcPts val="1175"/>
              </a:spcBef>
              <a:buFont typeface="Arial" pitchFamily="-112" charset="0"/>
              <a:buChar char="•"/>
            </a:pPr>
            <a:endParaRPr lang="en-US">
              <a:solidFill>
                <a:srgbClr val="FFFFFF"/>
              </a:solidFill>
            </a:endParaRPr>
          </a:p>
          <a:p>
            <a:pPr eaLnBrk="0" hangingPunct="0">
              <a:lnSpc>
                <a:spcPct val="70000"/>
              </a:lnSpc>
              <a:spcBef>
                <a:spcPts val="1175"/>
              </a:spcBef>
              <a:buFont typeface="Arial" pitchFamily="-112" charset="0"/>
              <a:buChar char="•"/>
            </a:pPr>
            <a:endParaRPr lang="en-US">
              <a:solidFill>
                <a:srgbClr val="FFFFFF"/>
              </a:solidFill>
            </a:endParaRPr>
          </a:p>
        </p:txBody>
      </p:sp>
      <p:sp>
        <p:nvSpPr>
          <p:cNvPr id="40969" name="Rectangle 2"/>
          <p:cNvSpPr>
            <a:spLocks noChangeArrowheads="1"/>
          </p:cNvSpPr>
          <p:nvPr/>
        </p:nvSpPr>
        <p:spPr bwMode="auto">
          <a:xfrm>
            <a:off x="5184775" y="4953000"/>
            <a:ext cx="4572000" cy="1260475"/>
          </a:xfrm>
          <a:prstGeom prst="rect">
            <a:avLst/>
          </a:prstGeom>
          <a:noFill/>
          <a:ln w="9525">
            <a:noFill/>
            <a:miter lim="800000"/>
            <a:headEnd/>
            <a:tailEnd/>
          </a:ln>
        </p:spPr>
        <p:txBody>
          <a:bodyPr>
            <a:prstTxWarp prst="textNoShape">
              <a:avLst/>
            </a:prstTxWarp>
            <a:spAutoFit/>
          </a:bodyPr>
          <a:lstStyle/>
          <a:p>
            <a:pPr>
              <a:spcBef>
                <a:spcPts val="1175"/>
              </a:spcBef>
              <a:buFont typeface="Arial" pitchFamily="-112" charset="0"/>
              <a:buNone/>
            </a:pPr>
            <a:r>
              <a:rPr lang="en-US">
                <a:solidFill>
                  <a:srgbClr val="FFFFFF"/>
                </a:solidFill>
              </a:rPr>
              <a:t>Online orders or </a:t>
            </a:r>
            <a:br>
              <a:rPr lang="en-US">
                <a:solidFill>
                  <a:srgbClr val="FFFFFF"/>
                </a:solidFill>
              </a:rPr>
            </a:br>
            <a:r>
              <a:rPr lang="en-US">
                <a:solidFill>
                  <a:srgbClr val="FFFFFF"/>
                </a:solidFill>
              </a:rPr>
              <a:t>Phone orders</a:t>
            </a:r>
            <a:r>
              <a:rPr lang="en-US"/>
              <a:t>: </a:t>
            </a:r>
            <a:br>
              <a:rPr lang="en-US"/>
            </a:br>
            <a:r>
              <a:rPr lang="en-US" sz="2800" b="1">
                <a:solidFill>
                  <a:srgbClr val="3CC5DD"/>
                </a:solidFill>
              </a:rPr>
              <a:t>888.226.2141</a:t>
            </a:r>
          </a:p>
        </p:txBody>
      </p:sp>
      <p:sp>
        <p:nvSpPr>
          <p:cNvPr id="14" name="TextBox 13"/>
          <p:cNvSpPr txBox="1"/>
          <p:nvPr/>
        </p:nvSpPr>
        <p:spPr>
          <a:xfrm>
            <a:off x="4425269" y="527348"/>
            <a:ext cx="4034519" cy="461665"/>
          </a:xfrm>
          <a:prstGeom prst="rect">
            <a:avLst/>
          </a:prstGeom>
          <a:noFill/>
        </p:spPr>
        <p:txBody>
          <a:bodyPr wrap="square" rtlCol="0">
            <a:spAutoFit/>
          </a:bodyPr>
          <a:lstStyle/>
          <a:p>
            <a:pPr algn="ctr"/>
            <a:r>
              <a:rPr lang="en-US" b="1" dirty="0" smtClean="0">
                <a:solidFill>
                  <a:srgbClr val="FF0000"/>
                </a:solidFill>
                <a:effectLst>
                  <a:outerShdw blurRad="50800" dist="38100" dir="2700000">
                    <a:srgbClr val="000000">
                      <a:alpha val="43000"/>
                    </a:srgbClr>
                  </a:outerShdw>
                </a:effectLst>
                <a:cs typeface="Arial"/>
              </a:rPr>
              <a:t>4 - 6 Preferred Points</a:t>
            </a:r>
            <a:endParaRPr lang="en-US" b="1" dirty="0">
              <a:effectLst>
                <a:outerShdw blurRad="50800" dist="38100" dir="2700000">
                  <a:srgbClr val="000000">
                    <a:alpha val="43000"/>
                  </a:srgbClr>
                </a:outerShdw>
              </a:effectLst>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 name="Rectangle 21"/>
          <p:cNvSpPr/>
          <p:nvPr/>
        </p:nvSpPr>
        <p:spPr>
          <a:xfrm>
            <a:off x="8066088" y="0"/>
            <a:ext cx="1077912"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Subtitle 2"/>
          <p:cNvSpPr txBox="1">
            <a:spLocks/>
          </p:cNvSpPr>
          <p:nvPr/>
        </p:nvSpPr>
        <p:spPr bwMode="auto">
          <a:xfrm>
            <a:off x="8115300"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a:t>
            </a:r>
          </a:p>
        </p:txBody>
      </p:sp>
      <p:sp>
        <p:nvSpPr>
          <p:cNvPr id="41988" name="TextBox 8"/>
          <p:cNvSpPr txBox="1">
            <a:spLocks noChangeArrowheads="1"/>
          </p:cNvSpPr>
          <p:nvPr/>
        </p:nvSpPr>
        <p:spPr bwMode="auto">
          <a:xfrm>
            <a:off x="9097963" y="2638425"/>
            <a:ext cx="184150" cy="369888"/>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solidFill>
                <a:srgbClr val="000000"/>
              </a:solidFill>
            </a:endParaRPr>
          </a:p>
        </p:txBody>
      </p:sp>
      <p:sp>
        <p:nvSpPr>
          <p:cNvPr id="41989" name="TextBox 4"/>
          <p:cNvSpPr txBox="1">
            <a:spLocks noChangeArrowheads="1"/>
          </p:cNvSpPr>
          <p:nvPr/>
        </p:nvSpPr>
        <p:spPr bwMode="auto">
          <a:xfrm>
            <a:off x="431800" y="1639888"/>
            <a:ext cx="3919538" cy="2692400"/>
          </a:xfrm>
          <a:prstGeom prst="rect">
            <a:avLst/>
          </a:prstGeom>
          <a:noFill/>
          <a:ln w="9525">
            <a:noFill/>
            <a:miter lim="800000"/>
            <a:headEnd/>
            <a:tailEnd/>
          </a:ln>
        </p:spPr>
        <p:txBody>
          <a:bodyPr lIns="91438" tIns="45719" rIns="91438" bIns="45719">
            <a:prstTxWarp prst="textNoShape">
              <a:avLst/>
            </a:prstTxWarp>
            <a:spAutoFit/>
          </a:bodyPr>
          <a:lstStyle/>
          <a:p>
            <a:pPr marL="271463" indent="-271463">
              <a:spcBef>
                <a:spcPts val="1200"/>
              </a:spcBef>
              <a:buFont typeface="Arial" pitchFamily="-112" charset="0"/>
              <a:buChar char="•"/>
            </a:pPr>
            <a:r>
              <a:rPr lang="en-US">
                <a:solidFill>
                  <a:srgbClr val="FFFFFF"/>
                </a:solidFill>
              </a:rPr>
              <a:t>View latest plan &amp; product promotions</a:t>
            </a:r>
          </a:p>
          <a:p>
            <a:pPr marL="271463" indent="-271463">
              <a:spcBef>
                <a:spcPts val="1200"/>
              </a:spcBef>
              <a:buFont typeface="Arial" pitchFamily="-112" charset="0"/>
              <a:buChar char="•"/>
            </a:pPr>
            <a:r>
              <a:rPr lang="en-US">
                <a:solidFill>
                  <a:srgbClr val="FFFFFF"/>
                </a:solidFill>
              </a:rPr>
              <a:t>You can shop by:</a:t>
            </a:r>
          </a:p>
          <a:p>
            <a:pPr marL="728663" lvl="1" indent="-271463">
              <a:spcBef>
                <a:spcPts val="600"/>
              </a:spcBef>
              <a:buFont typeface="Wingdings" pitchFamily="-112" charset="2"/>
              <a:buChar char="§"/>
            </a:pPr>
            <a:r>
              <a:rPr lang="en-US">
                <a:solidFill>
                  <a:srgbClr val="3CC5DD"/>
                </a:solidFill>
              </a:rPr>
              <a:t>Carrier</a:t>
            </a:r>
          </a:p>
          <a:p>
            <a:pPr marL="728663" lvl="1" indent="-271463">
              <a:spcBef>
                <a:spcPts val="600"/>
              </a:spcBef>
              <a:buFont typeface="Wingdings" pitchFamily="-112" charset="2"/>
              <a:buChar char="§"/>
            </a:pPr>
            <a:r>
              <a:rPr lang="en-US">
                <a:solidFill>
                  <a:srgbClr val="3CC5DD"/>
                </a:solidFill>
              </a:rPr>
              <a:t>Plans</a:t>
            </a:r>
          </a:p>
          <a:p>
            <a:pPr marL="728663" lvl="1" indent="-271463">
              <a:spcBef>
                <a:spcPts val="600"/>
              </a:spcBef>
              <a:buFont typeface="Wingdings" pitchFamily="-112" charset="2"/>
              <a:buChar char="§"/>
            </a:pPr>
            <a:r>
              <a:rPr lang="en-US">
                <a:solidFill>
                  <a:srgbClr val="3CC5DD"/>
                </a:solidFill>
              </a:rPr>
              <a:t>Devices </a:t>
            </a:r>
          </a:p>
        </p:txBody>
      </p:sp>
      <p:sp>
        <p:nvSpPr>
          <p:cNvPr id="13" name="Rectangle 12"/>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ACN Wireless Partners</a:t>
            </a:r>
          </a:p>
        </p:txBody>
      </p:sp>
      <p:grpSp>
        <p:nvGrpSpPr>
          <p:cNvPr id="2" name="Group 19"/>
          <p:cNvGrpSpPr>
            <a:grpSpLocks/>
          </p:cNvGrpSpPr>
          <p:nvPr/>
        </p:nvGrpSpPr>
        <p:grpSpPr bwMode="auto">
          <a:xfrm>
            <a:off x="1909763" y="5734050"/>
            <a:ext cx="1133475" cy="804862"/>
            <a:chOff x="3307780" y="2681702"/>
            <a:chExt cx="1772220" cy="1258362"/>
          </a:xfrm>
        </p:grpSpPr>
        <p:sp>
          <p:nvSpPr>
            <p:cNvPr id="7" name="Rounded Rectangle 6"/>
            <p:cNvSpPr>
              <a:spLocks noChangeArrowheads="1"/>
            </p:cNvSpPr>
            <p:nvPr/>
          </p:nvSpPr>
          <p:spPr bwMode="auto">
            <a:xfrm>
              <a:off x="3307780" y="2681702"/>
              <a:ext cx="1772220" cy="1258362"/>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defTabSz="457190">
                <a:defRPr/>
              </a:pPr>
              <a:endParaRPr lang="en-US">
                <a:solidFill>
                  <a:prstClr val="white"/>
                </a:solidFill>
                <a:latin typeface="Calibri"/>
                <a:ea typeface="+mn-ea"/>
                <a:cs typeface="+mn-cs"/>
              </a:endParaRPr>
            </a:p>
          </p:txBody>
        </p:sp>
        <p:pic>
          <p:nvPicPr>
            <p:cNvPr id="42003" name="Picture 5" descr="vz_pri_t_Authorized.jpg"/>
            <p:cNvPicPr>
              <a:picLocks noChangeAspect="1"/>
            </p:cNvPicPr>
            <p:nvPr/>
          </p:nvPicPr>
          <p:blipFill>
            <a:blip r:embed="rId3"/>
            <a:srcRect/>
            <a:stretch>
              <a:fillRect/>
            </a:stretch>
          </p:blipFill>
          <p:spPr bwMode="auto">
            <a:xfrm>
              <a:off x="3514155" y="2820876"/>
              <a:ext cx="1390650" cy="1119188"/>
            </a:xfrm>
            <a:prstGeom prst="rect">
              <a:avLst/>
            </a:prstGeom>
            <a:noFill/>
            <a:ln w="9525">
              <a:noFill/>
              <a:miter lim="800000"/>
              <a:headEnd/>
              <a:tailEnd/>
            </a:ln>
          </p:spPr>
        </p:pic>
      </p:grpSp>
      <p:grpSp>
        <p:nvGrpSpPr>
          <p:cNvPr id="3" name="Group 21"/>
          <p:cNvGrpSpPr>
            <a:grpSpLocks/>
          </p:cNvGrpSpPr>
          <p:nvPr/>
        </p:nvGrpSpPr>
        <p:grpSpPr bwMode="auto">
          <a:xfrm>
            <a:off x="3653632" y="5734050"/>
            <a:ext cx="1395412" cy="804863"/>
            <a:chOff x="5562600" y="459581"/>
            <a:chExt cx="2168939" cy="1250801"/>
          </a:xfrm>
        </p:grpSpPr>
        <p:sp>
          <p:nvSpPr>
            <p:cNvPr id="10" name="Rounded Rectangle 9"/>
            <p:cNvSpPr>
              <a:spLocks noChangeArrowheads="1"/>
            </p:cNvSpPr>
            <p:nvPr/>
          </p:nvSpPr>
          <p:spPr bwMode="auto">
            <a:xfrm>
              <a:off x="5562600" y="459581"/>
              <a:ext cx="2168939" cy="1250801"/>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defTabSz="457190">
                <a:defRPr/>
              </a:pPr>
              <a:endParaRPr lang="en-US">
                <a:solidFill>
                  <a:prstClr val="white"/>
                </a:solidFill>
                <a:latin typeface="Calibri"/>
                <a:ea typeface="+mn-ea"/>
                <a:cs typeface="+mn-cs"/>
              </a:endParaRPr>
            </a:p>
          </p:txBody>
        </p:sp>
        <p:pic>
          <p:nvPicPr>
            <p:cNvPr id="42001" name="Picture 9" descr="Sprint_horizontal_AR.jpg"/>
            <p:cNvPicPr>
              <a:picLocks noChangeAspect="1"/>
            </p:cNvPicPr>
            <p:nvPr/>
          </p:nvPicPr>
          <p:blipFill>
            <a:blip r:embed="rId4"/>
            <a:srcRect/>
            <a:stretch>
              <a:fillRect/>
            </a:stretch>
          </p:blipFill>
          <p:spPr bwMode="auto">
            <a:xfrm>
              <a:off x="5793357" y="600075"/>
              <a:ext cx="1720850" cy="923925"/>
            </a:xfrm>
            <a:prstGeom prst="rect">
              <a:avLst/>
            </a:prstGeom>
            <a:noFill/>
            <a:ln w="9525">
              <a:noFill/>
              <a:miter lim="800000"/>
              <a:headEnd/>
              <a:tailEnd/>
            </a:ln>
          </p:spPr>
        </p:pic>
      </p:grpSp>
      <p:grpSp>
        <p:nvGrpSpPr>
          <p:cNvPr id="4" name="Group 23"/>
          <p:cNvGrpSpPr>
            <a:grpSpLocks/>
          </p:cNvGrpSpPr>
          <p:nvPr/>
        </p:nvGrpSpPr>
        <p:grpSpPr bwMode="auto">
          <a:xfrm>
            <a:off x="5471648" y="5734049"/>
            <a:ext cx="2260600" cy="804863"/>
            <a:chOff x="5562600" y="459581"/>
            <a:chExt cx="2730500" cy="973651"/>
          </a:xfrm>
        </p:grpSpPr>
        <p:sp>
          <p:nvSpPr>
            <p:cNvPr id="15" name="Rounded Rectangle 14"/>
            <p:cNvSpPr>
              <a:spLocks noChangeArrowheads="1"/>
            </p:cNvSpPr>
            <p:nvPr/>
          </p:nvSpPr>
          <p:spPr bwMode="auto">
            <a:xfrm>
              <a:off x="5562600" y="459581"/>
              <a:ext cx="2730500" cy="973651"/>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defTabSz="457190">
                <a:defRPr/>
              </a:pPr>
              <a:endParaRPr lang="en-US">
                <a:solidFill>
                  <a:prstClr val="white"/>
                </a:solidFill>
                <a:latin typeface="Calibri"/>
                <a:ea typeface="+mn-ea"/>
                <a:cs typeface="+mn-cs"/>
              </a:endParaRPr>
            </a:p>
          </p:txBody>
        </p:sp>
        <p:pic>
          <p:nvPicPr>
            <p:cNvPr id="41999" name="Picture 8" descr="TMobileADlogo_CMYK_Center.jpg"/>
            <p:cNvPicPr>
              <a:picLocks noChangeAspect="1"/>
            </p:cNvPicPr>
            <p:nvPr/>
          </p:nvPicPr>
          <p:blipFill>
            <a:blip r:embed="rId5"/>
            <a:srcRect/>
            <a:stretch>
              <a:fillRect/>
            </a:stretch>
          </p:blipFill>
          <p:spPr bwMode="auto">
            <a:xfrm>
              <a:off x="5762121" y="663197"/>
              <a:ext cx="2324100" cy="581025"/>
            </a:xfrm>
            <a:prstGeom prst="rect">
              <a:avLst/>
            </a:prstGeom>
            <a:noFill/>
            <a:ln w="9525">
              <a:noFill/>
              <a:miter lim="800000"/>
              <a:headEnd/>
              <a:tailEnd/>
            </a:ln>
          </p:spPr>
        </p:pic>
      </p:grpSp>
      <p:sp>
        <p:nvSpPr>
          <p:cNvPr id="20" name="TextBox 19"/>
          <p:cNvSpPr txBox="1"/>
          <p:nvPr/>
        </p:nvSpPr>
        <p:spPr>
          <a:xfrm>
            <a:off x="5113407" y="527348"/>
            <a:ext cx="3263161" cy="461665"/>
          </a:xfrm>
          <a:prstGeom prst="rect">
            <a:avLst/>
          </a:prstGeom>
          <a:noFill/>
        </p:spPr>
        <p:txBody>
          <a:bodyPr wrap="square" rtlCol="0">
            <a:spAutoFit/>
          </a:bodyPr>
          <a:lstStyle/>
          <a:p>
            <a:pPr algn="ctr"/>
            <a:r>
              <a:rPr lang="en-US" b="1" dirty="0" smtClean="0">
                <a:solidFill>
                  <a:srgbClr val="FF0000"/>
                </a:solidFill>
                <a:effectLst>
                  <a:outerShdw blurRad="50800" dist="38100" dir="2700000">
                    <a:srgbClr val="000000">
                      <a:alpha val="43000"/>
                    </a:srgbClr>
                  </a:outerShdw>
                </a:effectLst>
                <a:cs typeface="Arial"/>
              </a:rPr>
              <a:t>1 - 3 Preferred Point</a:t>
            </a:r>
            <a:endParaRPr lang="en-US" b="1" dirty="0">
              <a:effectLst>
                <a:outerShdw blurRad="50800" dist="38100" dir="2700000">
                  <a:srgbClr val="000000">
                    <a:alpha val="43000"/>
                  </a:srgbClr>
                </a:outerShdw>
              </a:effectLst>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 name="Rectangle 20"/>
          <p:cNvSpPr/>
          <p:nvPr/>
        </p:nvSpPr>
        <p:spPr>
          <a:xfrm>
            <a:off x="8066088" y="0"/>
            <a:ext cx="1077912"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 name="Subtitle 2"/>
          <p:cNvSpPr txBox="1">
            <a:spLocks/>
          </p:cNvSpPr>
          <p:nvPr/>
        </p:nvSpPr>
        <p:spPr bwMode="auto">
          <a:xfrm>
            <a:off x="8115300"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a:t>
            </a:r>
          </a:p>
        </p:txBody>
      </p:sp>
      <p:pic>
        <p:nvPicPr>
          <p:cNvPr id="45060" name="Picture 7" descr="weekly_training52.jpg"/>
          <p:cNvPicPr>
            <a:picLocks noChangeAspect="1"/>
          </p:cNvPicPr>
          <p:nvPr/>
        </p:nvPicPr>
        <p:blipFill>
          <a:blip r:embed="rId3"/>
          <a:srcRect/>
          <a:stretch>
            <a:fillRect/>
          </a:stretch>
        </p:blipFill>
        <p:spPr bwMode="auto">
          <a:xfrm>
            <a:off x="0" y="0"/>
            <a:ext cx="5113338" cy="6858000"/>
          </a:xfrm>
          <a:prstGeom prst="rect">
            <a:avLst/>
          </a:prstGeom>
          <a:noFill/>
          <a:ln w="9525">
            <a:noFill/>
            <a:miter lim="800000"/>
            <a:headEnd/>
            <a:tailEnd/>
          </a:ln>
        </p:spPr>
      </p:pic>
      <p:sp>
        <p:nvSpPr>
          <p:cNvPr id="45061" name="TextBox 8"/>
          <p:cNvSpPr txBox="1">
            <a:spLocks noChangeArrowheads="1"/>
          </p:cNvSpPr>
          <p:nvPr/>
        </p:nvSpPr>
        <p:spPr bwMode="auto">
          <a:xfrm>
            <a:off x="5191125" y="3201988"/>
            <a:ext cx="2514600" cy="1908175"/>
          </a:xfrm>
          <a:prstGeom prst="rect">
            <a:avLst/>
          </a:prstGeom>
          <a:noFill/>
          <a:ln w="9525">
            <a:noFill/>
            <a:miter lim="800000"/>
            <a:headEnd/>
            <a:tailEnd/>
          </a:ln>
        </p:spPr>
        <p:txBody>
          <a:bodyPr lIns="91438" tIns="45719" rIns="91438" bIns="45719">
            <a:prstTxWarp prst="textNoShape">
              <a:avLst/>
            </a:prstTxWarp>
            <a:spAutoFit/>
          </a:bodyPr>
          <a:lstStyle/>
          <a:p>
            <a:pPr>
              <a:spcBef>
                <a:spcPts val="1200"/>
              </a:spcBef>
            </a:pPr>
            <a:r>
              <a:rPr lang="en-US" sz="2000">
                <a:solidFill>
                  <a:srgbClr val="FFFFFF"/>
                </a:solidFill>
                <a:ea typeface="Arial" pitchFamily="-112" charset="0"/>
                <a:cs typeface="Arial" pitchFamily="-112" charset="0"/>
              </a:rPr>
              <a:t>DIRECTV </a:t>
            </a:r>
            <a:br>
              <a:rPr lang="en-US" sz="2000">
                <a:solidFill>
                  <a:srgbClr val="FFFFFF"/>
                </a:solidFill>
                <a:ea typeface="Arial" pitchFamily="-112" charset="0"/>
                <a:cs typeface="Arial" pitchFamily="-112" charset="0"/>
              </a:rPr>
            </a:br>
            <a:r>
              <a:rPr lang="en-US" sz="2000">
                <a:solidFill>
                  <a:srgbClr val="FFFFFF"/>
                </a:solidFill>
                <a:ea typeface="Arial" pitchFamily="-112" charset="0"/>
                <a:cs typeface="Arial" pitchFamily="-112" charset="0"/>
              </a:rPr>
              <a:t>800-653-1730</a:t>
            </a:r>
            <a:br>
              <a:rPr lang="en-US" sz="2000">
                <a:solidFill>
                  <a:srgbClr val="FFFFFF"/>
                </a:solidFill>
                <a:ea typeface="Arial" pitchFamily="-112" charset="0"/>
                <a:cs typeface="Arial" pitchFamily="-112" charset="0"/>
              </a:rPr>
            </a:br>
            <a:r>
              <a:rPr lang="en-US" sz="1400">
                <a:solidFill>
                  <a:srgbClr val="3CC5DD"/>
                </a:solidFill>
                <a:ea typeface="Arial" pitchFamily="-112" charset="0"/>
                <a:cs typeface="Arial" pitchFamily="-112" charset="0"/>
              </a:rPr>
              <a:t>Phone Orders Preferred</a:t>
            </a:r>
            <a:r>
              <a:rPr lang="en-US" sz="1400">
                <a:solidFill>
                  <a:srgbClr val="BFE400"/>
                </a:solidFill>
                <a:ea typeface="Arial" pitchFamily="-112" charset="0"/>
                <a:cs typeface="Arial" pitchFamily="-112" charset="0"/>
              </a:rPr>
              <a:t> </a:t>
            </a:r>
          </a:p>
          <a:p>
            <a:pPr>
              <a:spcBef>
                <a:spcPts val="1200"/>
              </a:spcBef>
            </a:pPr>
            <a:r>
              <a:rPr lang="en-US" sz="2000">
                <a:solidFill>
                  <a:srgbClr val="FFFFFF"/>
                </a:solidFill>
                <a:ea typeface="Arial" pitchFamily="-112" charset="0"/>
                <a:cs typeface="Arial" pitchFamily="-112" charset="0"/>
              </a:rPr>
              <a:t>DISH Network      </a:t>
            </a:r>
            <a:r>
              <a:rPr lang="en-US" sz="2000">
                <a:solidFill>
                  <a:srgbClr val="FFFFFF"/>
                </a:solidFill>
              </a:rPr>
              <a:t>888-913-9411</a:t>
            </a:r>
            <a:br>
              <a:rPr lang="en-US" sz="2000">
                <a:solidFill>
                  <a:srgbClr val="FFFFFF"/>
                </a:solidFill>
              </a:rPr>
            </a:br>
            <a:r>
              <a:rPr lang="en-US" sz="1400">
                <a:solidFill>
                  <a:srgbClr val="3CC5DD"/>
                </a:solidFill>
                <a:ea typeface="Arial" pitchFamily="-112" charset="0"/>
                <a:cs typeface="Arial" pitchFamily="-112" charset="0"/>
              </a:rPr>
              <a:t>Phone Orders Only</a:t>
            </a:r>
          </a:p>
        </p:txBody>
      </p:sp>
      <p:sp>
        <p:nvSpPr>
          <p:cNvPr id="45062" name="TextBox 8"/>
          <p:cNvSpPr txBox="1">
            <a:spLocks noChangeArrowheads="1"/>
          </p:cNvSpPr>
          <p:nvPr/>
        </p:nvSpPr>
        <p:spPr bwMode="auto">
          <a:xfrm>
            <a:off x="9097963" y="2638425"/>
            <a:ext cx="184150" cy="369888"/>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7" name="Rectangle 16"/>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Television Services</a:t>
            </a:r>
          </a:p>
        </p:txBody>
      </p:sp>
      <p:sp>
        <p:nvSpPr>
          <p:cNvPr id="45065" name="Rectangle 1"/>
          <p:cNvSpPr>
            <a:spLocks noChangeArrowheads="1"/>
          </p:cNvSpPr>
          <p:nvPr/>
        </p:nvSpPr>
        <p:spPr bwMode="auto">
          <a:xfrm>
            <a:off x="5476875" y="1304925"/>
            <a:ext cx="3322638" cy="1476375"/>
          </a:xfrm>
          <a:prstGeom prst="rect">
            <a:avLst/>
          </a:prstGeom>
          <a:noFill/>
          <a:ln w="9525">
            <a:noFill/>
            <a:miter lim="800000"/>
            <a:headEnd/>
            <a:tailEnd/>
          </a:ln>
        </p:spPr>
        <p:txBody>
          <a:bodyPr>
            <a:prstTxWarp prst="textNoShape">
              <a:avLst/>
            </a:prstTxWarp>
            <a:spAutoFit/>
          </a:bodyPr>
          <a:lstStyle/>
          <a:p>
            <a:pPr defTabSz="914400"/>
            <a:r>
              <a:rPr lang="en-US" sz="1800">
                <a:solidFill>
                  <a:srgbClr val="FFFFFF"/>
                </a:solidFill>
                <a:ea typeface="ヒラギノ角ゴ Pro W3" pitchFamily="-112" charset="-128"/>
                <a:cs typeface="ヒラギノ角ゴ Pro W3" pitchFamily="-112" charset="-128"/>
              </a:rPr>
              <a:t>TV through top providers offers customers a variety of programming options, pricing and plans – all with the latest in HD and DVR equipment!</a:t>
            </a:r>
          </a:p>
        </p:txBody>
      </p:sp>
      <p:grpSp>
        <p:nvGrpSpPr>
          <p:cNvPr id="2" name="Group 12"/>
          <p:cNvGrpSpPr>
            <a:grpSpLocks/>
          </p:cNvGrpSpPr>
          <p:nvPr/>
        </p:nvGrpSpPr>
        <p:grpSpPr bwMode="auto">
          <a:xfrm>
            <a:off x="1417424" y="5730208"/>
            <a:ext cx="2189162" cy="939800"/>
            <a:chOff x="5562600" y="459581"/>
            <a:chExt cx="3321050" cy="1425688"/>
          </a:xfrm>
          <a:effectLst>
            <a:outerShdw blurRad="50800" dist="38100" dir="2700000">
              <a:srgbClr val="000000">
                <a:alpha val="43000"/>
              </a:srgbClr>
            </a:outerShdw>
          </a:effectLst>
        </p:grpSpPr>
        <p:sp>
          <p:nvSpPr>
            <p:cNvPr id="9" name="Rounded Rectangle 8"/>
            <p:cNvSpPr>
              <a:spLocks noChangeArrowheads="1"/>
            </p:cNvSpPr>
            <p:nvPr/>
          </p:nvSpPr>
          <p:spPr bwMode="auto">
            <a:xfrm>
              <a:off x="5562600" y="459581"/>
              <a:ext cx="3321050" cy="1425688"/>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defTabSz="457190">
                <a:defRPr/>
              </a:pPr>
              <a:endParaRPr lang="en-US" sz="1800" dirty="0">
                <a:solidFill>
                  <a:schemeClr val="lt1"/>
                </a:solidFill>
                <a:latin typeface="+mn-lt"/>
                <a:ea typeface="+mn-ea"/>
                <a:cs typeface="+mn-cs"/>
              </a:endParaRPr>
            </a:p>
          </p:txBody>
        </p:sp>
        <p:pic>
          <p:nvPicPr>
            <p:cNvPr id="10" name="Picture 2" descr="DStar_DTV_combo.jpg"/>
            <p:cNvPicPr>
              <a:picLocks noChangeAspect="1"/>
            </p:cNvPicPr>
            <p:nvPr/>
          </p:nvPicPr>
          <p:blipFill>
            <a:blip r:embed="rId4"/>
            <a:srcRect/>
            <a:stretch>
              <a:fillRect/>
            </a:stretch>
          </p:blipFill>
          <p:spPr bwMode="auto">
            <a:xfrm>
              <a:off x="5649913" y="546100"/>
              <a:ext cx="3130550" cy="1219200"/>
            </a:xfrm>
            <a:prstGeom prst="rect">
              <a:avLst/>
            </a:prstGeom>
            <a:noFill/>
            <a:ln w="9525">
              <a:noFill/>
              <a:miter lim="800000"/>
              <a:headEnd/>
              <a:tailEnd/>
            </a:ln>
          </p:spPr>
        </p:pic>
      </p:grpSp>
      <p:sp>
        <p:nvSpPr>
          <p:cNvPr id="11" name="Rounded Rectangle 10"/>
          <p:cNvSpPr>
            <a:spLocks noChangeArrowheads="1"/>
          </p:cNvSpPr>
          <p:nvPr/>
        </p:nvSpPr>
        <p:spPr bwMode="auto">
          <a:xfrm>
            <a:off x="198438" y="5730875"/>
            <a:ext cx="1058862" cy="939800"/>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defTabSz="457190">
              <a:defRPr/>
            </a:pPr>
            <a:endParaRPr lang="en-US" sz="1800" dirty="0">
              <a:solidFill>
                <a:schemeClr val="lt1"/>
              </a:solidFill>
              <a:latin typeface="+mn-lt"/>
              <a:ea typeface="+mn-ea"/>
              <a:cs typeface="+mn-cs"/>
            </a:endParaRPr>
          </a:p>
        </p:txBody>
      </p:sp>
      <p:pic>
        <p:nvPicPr>
          <p:cNvPr id="45068" name="Picture 3" descr="DN-Authorized-Dealer.jpg"/>
          <p:cNvPicPr>
            <a:picLocks noChangeAspect="1"/>
          </p:cNvPicPr>
          <p:nvPr/>
        </p:nvPicPr>
        <p:blipFill>
          <a:blip r:embed="rId5"/>
          <a:srcRect/>
          <a:stretch>
            <a:fillRect/>
          </a:stretch>
        </p:blipFill>
        <p:spPr bwMode="auto">
          <a:xfrm>
            <a:off x="-325438" y="5372100"/>
            <a:ext cx="2135188" cy="1649413"/>
          </a:xfrm>
          <a:prstGeom prst="rect">
            <a:avLst/>
          </a:prstGeom>
          <a:noFill/>
          <a:ln w="9525">
            <a:noFill/>
            <a:miter lim="800000"/>
            <a:headEnd/>
            <a:tailEnd/>
          </a:ln>
        </p:spPr>
      </p:pic>
      <p:grpSp>
        <p:nvGrpSpPr>
          <p:cNvPr id="3" name="Group 19"/>
          <p:cNvGrpSpPr>
            <a:grpSpLocks/>
          </p:cNvGrpSpPr>
          <p:nvPr/>
        </p:nvGrpSpPr>
        <p:grpSpPr bwMode="auto">
          <a:xfrm>
            <a:off x="6148431" y="5730208"/>
            <a:ext cx="1304668" cy="926416"/>
            <a:chOff x="3307780" y="2681702"/>
            <a:chExt cx="1772220" cy="1258362"/>
          </a:xfrm>
          <a:effectLst>
            <a:outerShdw blurRad="50800" dist="38100" dir="2700000">
              <a:srgbClr val="000000">
                <a:alpha val="43000"/>
              </a:srgbClr>
            </a:outerShdw>
          </a:effectLst>
        </p:grpSpPr>
        <p:sp>
          <p:nvSpPr>
            <p:cNvPr id="14" name="Rounded Rectangle 13"/>
            <p:cNvSpPr>
              <a:spLocks noChangeArrowheads="1"/>
            </p:cNvSpPr>
            <p:nvPr/>
          </p:nvSpPr>
          <p:spPr bwMode="auto">
            <a:xfrm>
              <a:off x="3307431" y="2681702"/>
              <a:ext cx="1772569" cy="1259291"/>
            </a:xfrm>
            <a:prstGeom prst="roundRect">
              <a:avLst>
                <a:gd name="adj" fmla="val 7315"/>
              </a:avLst>
            </a:prstGeom>
            <a:solidFill>
              <a:schemeClr val="bg1"/>
            </a:solidFill>
            <a:ln w="9525">
              <a:noFill/>
              <a:round/>
              <a:headEnd/>
              <a:tailEnd/>
            </a:ln>
            <a:effectLst>
              <a:outerShdw dist="23000" dir="5400000" rotWithShape="0">
                <a:srgbClr val="808080">
                  <a:alpha val="34998"/>
                </a:srgbClr>
              </a:outerShdw>
            </a:effectLst>
          </p:spPr>
          <p:txBody>
            <a:bodyPr anchor="ctr"/>
            <a:lstStyle/>
            <a:p>
              <a:pPr algn="ctr" defTabSz="457190">
                <a:defRPr/>
              </a:pPr>
              <a:endParaRPr lang="en-US" sz="1800" dirty="0">
                <a:solidFill>
                  <a:schemeClr val="lt1"/>
                </a:solidFill>
                <a:latin typeface="+mn-lt"/>
                <a:ea typeface="+mn-ea"/>
                <a:cs typeface="+mn-cs"/>
              </a:endParaRPr>
            </a:p>
          </p:txBody>
        </p:sp>
        <p:pic>
          <p:nvPicPr>
            <p:cNvPr id="15" name="Picture 5" descr="vz_pri_t_Authorized.jpg"/>
            <p:cNvPicPr>
              <a:picLocks noChangeAspect="1"/>
            </p:cNvPicPr>
            <p:nvPr/>
          </p:nvPicPr>
          <p:blipFill>
            <a:blip r:embed="rId6"/>
            <a:srcRect/>
            <a:stretch>
              <a:fillRect/>
            </a:stretch>
          </p:blipFill>
          <p:spPr bwMode="auto">
            <a:xfrm>
              <a:off x="3514155" y="2820876"/>
              <a:ext cx="1390650" cy="1119188"/>
            </a:xfrm>
            <a:prstGeom prst="rect">
              <a:avLst/>
            </a:prstGeom>
            <a:noFill/>
            <a:ln w="9525">
              <a:noFill/>
              <a:miter lim="800000"/>
              <a:headEnd/>
              <a:tailEnd/>
            </a:ln>
          </p:spPr>
        </p:pic>
      </p:grpSp>
      <p:pic>
        <p:nvPicPr>
          <p:cNvPr id="16" name="Picture 15" descr="att_athret_vt_rgb_grd_pos.jpg"/>
          <p:cNvPicPr>
            <a:picLocks noChangeAspect="1"/>
          </p:cNvPicPr>
          <p:nvPr/>
        </p:nvPicPr>
        <p:blipFill>
          <a:blip r:embed="rId7"/>
          <a:stretch>
            <a:fillRect/>
          </a:stretch>
        </p:blipFill>
        <p:spPr bwMode="auto">
          <a:xfrm>
            <a:off x="3770099" y="5730208"/>
            <a:ext cx="2195292" cy="939800"/>
          </a:xfrm>
          <a:prstGeom prst="roundRect">
            <a:avLst>
              <a:gd name="adj" fmla="val 8774"/>
            </a:avLst>
          </a:prstGeom>
          <a:ln>
            <a:noFill/>
          </a:ln>
          <a:effectLst>
            <a:outerShdw blurRad="50800" dist="38100" dir="2700000">
              <a:srgbClr val="000000">
                <a:alpha val="43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5071" name="Rectangle 1"/>
          <p:cNvSpPr>
            <a:spLocks noChangeArrowheads="1"/>
          </p:cNvSpPr>
          <p:nvPr/>
        </p:nvSpPr>
        <p:spPr bwMode="auto">
          <a:xfrm>
            <a:off x="7304088" y="3221038"/>
            <a:ext cx="4572000" cy="2030412"/>
          </a:xfrm>
          <a:prstGeom prst="rect">
            <a:avLst/>
          </a:prstGeom>
          <a:noFill/>
          <a:ln w="9525">
            <a:noFill/>
            <a:miter lim="800000"/>
            <a:headEnd/>
            <a:tailEnd/>
          </a:ln>
        </p:spPr>
        <p:txBody>
          <a:bodyPr>
            <a:prstTxWarp prst="textNoShape">
              <a:avLst/>
            </a:prstTxWarp>
            <a:spAutoFit/>
          </a:bodyPr>
          <a:lstStyle/>
          <a:p>
            <a:pPr>
              <a:spcBef>
                <a:spcPts val="1200"/>
              </a:spcBef>
            </a:pPr>
            <a:r>
              <a:rPr lang="en-US" sz="2000">
                <a:solidFill>
                  <a:srgbClr val="FFFFFF"/>
                </a:solidFill>
                <a:ea typeface="Arial" pitchFamily="-112" charset="0"/>
                <a:cs typeface="Arial" pitchFamily="-112" charset="0"/>
              </a:rPr>
              <a:t>AT&amp;T U-verse</a:t>
            </a:r>
            <a:br>
              <a:rPr lang="en-US" sz="2000">
                <a:solidFill>
                  <a:srgbClr val="FFFFFF"/>
                </a:solidFill>
                <a:ea typeface="Arial" pitchFamily="-112" charset="0"/>
                <a:cs typeface="Arial" pitchFamily="-112" charset="0"/>
              </a:rPr>
            </a:br>
            <a:r>
              <a:rPr lang="en-US" sz="2000">
                <a:solidFill>
                  <a:schemeClr val="bg1"/>
                </a:solidFill>
              </a:rPr>
              <a:t>888-913-9411</a:t>
            </a:r>
            <a:r>
              <a:rPr lang="en-US" sz="1400">
                <a:solidFill>
                  <a:schemeClr val="bg1"/>
                </a:solidFill>
              </a:rPr>
              <a:t/>
            </a:r>
            <a:br>
              <a:rPr lang="en-US" sz="1400">
                <a:solidFill>
                  <a:schemeClr val="bg1"/>
                </a:solidFill>
              </a:rPr>
            </a:br>
            <a:r>
              <a:rPr lang="en-US" sz="1400">
                <a:solidFill>
                  <a:srgbClr val="3CC5DD"/>
                </a:solidFill>
              </a:rPr>
              <a:t>Order online or call </a:t>
            </a:r>
            <a:r>
              <a:rPr lang="en-US" sz="1400">
                <a:solidFill>
                  <a:srgbClr val="BFE400"/>
                </a:solidFill>
              </a:rPr>
              <a:t/>
            </a:r>
            <a:br>
              <a:rPr lang="en-US" sz="1400">
                <a:solidFill>
                  <a:srgbClr val="BFE400"/>
                </a:solidFill>
              </a:rPr>
            </a:br>
            <a:endParaRPr lang="en-US" sz="1400">
              <a:solidFill>
                <a:schemeClr val="bg1"/>
              </a:solidFill>
            </a:endParaRPr>
          </a:p>
          <a:p>
            <a:pPr>
              <a:spcBef>
                <a:spcPts val="1200"/>
              </a:spcBef>
            </a:pPr>
            <a:r>
              <a:rPr lang="en-US" sz="2000">
                <a:solidFill>
                  <a:srgbClr val="FFFFFF"/>
                </a:solidFill>
              </a:rPr>
              <a:t>Verizon FiOS</a:t>
            </a:r>
            <a:br>
              <a:rPr lang="en-US" sz="2000">
                <a:solidFill>
                  <a:srgbClr val="FFFFFF"/>
                </a:solidFill>
              </a:rPr>
            </a:br>
            <a:r>
              <a:rPr lang="en-US" sz="1400">
                <a:solidFill>
                  <a:srgbClr val="3CC5DD"/>
                </a:solidFill>
              </a:rPr>
              <a:t>Order online only </a:t>
            </a:r>
            <a:r>
              <a:rPr lang="en-US" sz="1400">
                <a:solidFill>
                  <a:srgbClr val="FFFFFF"/>
                </a:solidFill>
              </a:rPr>
              <a:t/>
            </a:r>
            <a:br>
              <a:rPr lang="en-US" sz="1400">
                <a:solidFill>
                  <a:srgbClr val="FFFFFF"/>
                </a:solidFill>
              </a:rPr>
            </a:br>
            <a:endParaRPr lang="en-US" sz="1400">
              <a:solidFill>
                <a:srgbClr val="FFFFFF"/>
              </a:solidFill>
            </a:endParaRPr>
          </a:p>
        </p:txBody>
      </p:sp>
      <p:sp>
        <p:nvSpPr>
          <p:cNvPr id="20" name="TextBox 19"/>
          <p:cNvSpPr txBox="1"/>
          <p:nvPr/>
        </p:nvSpPr>
        <p:spPr>
          <a:xfrm>
            <a:off x="5113338" y="527348"/>
            <a:ext cx="3202264" cy="461665"/>
          </a:xfrm>
          <a:prstGeom prst="rect">
            <a:avLst/>
          </a:prstGeom>
          <a:noFill/>
        </p:spPr>
        <p:txBody>
          <a:bodyPr wrap="square" rtlCol="0">
            <a:spAutoFit/>
          </a:bodyPr>
          <a:lstStyle/>
          <a:p>
            <a:pPr algn="ctr"/>
            <a:r>
              <a:rPr lang="en-US" b="1" dirty="0">
                <a:solidFill>
                  <a:srgbClr val="FF0000"/>
                </a:solidFill>
                <a:effectLst>
                  <a:outerShdw blurRad="50800" dist="38100" dir="2700000">
                    <a:srgbClr val="000000">
                      <a:alpha val="43000"/>
                    </a:srgbClr>
                  </a:outerShdw>
                </a:effectLst>
                <a:cs typeface="Arial"/>
              </a:rPr>
              <a:t>2</a:t>
            </a:r>
            <a:r>
              <a:rPr lang="en-US" b="1" dirty="0" smtClean="0">
                <a:solidFill>
                  <a:srgbClr val="FF0000"/>
                </a:solidFill>
                <a:effectLst>
                  <a:outerShdw blurRad="50800" dist="38100" dir="2700000">
                    <a:srgbClr val="000000">
                      <a:alpha val="43000"/>
                    </a:srgbClr>
                  </a:outerShdw>
                </a:effectLst>
                <a:cs typeface="Arial"/>
              </a:rPr>
              <a:t> Preferred Points</a:t>
            </a:r>
            <a:endParaRPr lang="en-US" b="1" dirty="0">
              <a:effectLst>
                <a:outerShdw blurRad="50800" dist="38100" dir="2700000">
                  <a:srgbClr val="000000">
                    <a:alpha val="43000"/>
                  </a:srgbClr>
                </a:outerShdw>
              </a:effectLst>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 name="Rectangle 23"/>
          <p:cNvSpPr/>
          <p:nvPr/>
        </p:nvSpPr>
        <p:spPr>
          <a:xfrm>
            <a:off x="8066088" y="0"/>
            <a:ext cx="1077912"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 name="Subtitle 2"/>
          <p:cNvSpPr txBox="1">
            <a:spLocks/>
          </p:cNvSpPr>
          <p:nvPr/>
        </p:nvSpPr>
        <p:spPr bwMode="auto">
          <a:xfrm>
            <a:off x="8115300"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a:t>
            </a:r>
          </a:p>
        </p:txBody>
      </p:sp>
      <p:pic>
        <p:nvPicPr>
          <p:cNvPr id="48132" name="Picture 8" descr="weekly_training54.jpg"/>
          <p:cNvPicPr>
            <a:picLocks noChangeAspect="1"/>
          </p:cNvPicPr>
          <p:nvPr/>
        </p:nvPicPr>
        <p:blipFill>
          <a:blip r:embed="rId3"/>
          <a:srcRect l="5199"/>
          <a:stretch>
            <a:fillRect/>
          </a:stretch>
        </p:blipFill>
        <p:spPr bwMode="auto">
          <a:xfrm>
            <a:off x="0" y="0"/>
            <a:ext cx="4933950" cy="6858000"/>
          </a:xfrm>
          <a:prstGeom prst="rect">
            <a:avLst/>
          </a:prstGeom>
          <a:noFill/>
          <a:ln w="9525">
            <a:noFill/>
            <a:miter lim="800000"/>
            <a:headEnd/>
            <a:tailEnd/>
          </a:ln>
        </p:spPr>
      </p:pic>
      <p:sp>
        <p:nvSpPr>
          <p:cNvPr id="48133" name="TextBox 8"/>
          <p:cNvSpPr txBox="1">
            <a:spLocks noChangeArrowheads="1"/>
          </p:cNvSpPr>
          <p:nvPr/>
        </p:nvSpPr>
        <p:spPr bwMode="auto">
          <a:xfrm>
            <a:off x="5497513" y="2762250"/>
            <a:ext cx="3614737" cy="4308475"/>
          </a:xfrm>
          <a:prstGeom prst="rect">
            <a:avLst/>
          </a:prstGeom>
          <a:noFill/>
          <a:ln w="9525">
            <a:noFill/>
            <a:miter lim="800000"/>
            <a:headEnd/>
            <a:tailEnd/>
          </a:ln>
        </p:spPr>
        <p:txBody>
          <a:bodyPr lIns="91438" tIns="45719" rIns="91438" bIns="45719">
            <a:prstTxWarp prst="textNoShape">
              <a:avLst/>
            </a:prstTxWarp>
            <a:spAutoFit/>
          </a:bodyPr>
          <a:lstStyle/>
          <a:p>
            <a:pPr>
              <a:spcBef>
                <a:spcPts val="1200"/>
              </a:spcBef>
            </a:pPr>
            <a:r>
              <a:rPr lang="en-US" sz="2000" dirty="0" err="1">
                <a:solidFill>
                  <a:srgbClr val="FFFFFF"/>
                </a:solidFill>
                <a:ea typeface="Arial" pitchFamily="-112" charset="0"/>
                <a:cs typeface="Arial" pitchFamily="-112" charset="0"/>
              </a:rPr>
              <a:t>CenturyLink</a:t>
            </a:r>
            <a:r>
              <a:rPr lang="en-US" sz="2000" dirty="0">
                <a:solidFill>
                  <a:srgbClr val="FFFFFF"/>
                </a:solidFill>
                <a:ea typeface="Arial" pitchFamily="-112" charset="0"/>
                <a:cs typeface="Arial" pitchFamily="-112" charset="0"/>
              </a:rPr>
              <a:t> , Comcast, Cox and Time Warner Cable </a:t>
            </a:r>
            <a:br>
              <a:rPr lang="en-US" sz="2000" dirty="0">
                <a:solidFill>
                  <a:srgbClr val="FFFFFF"/>
                </a:solidFill>
                <a:ea typeface="Arial" pitchFamily="-112" charset="0"/>
                <a:cs typeface="Arial" pitchFamily="-112" charset="0"/>
              </a:rPr>
            </a:br>
            <a:r>
              <a:rPr lang="en-US" sz="1400" dirty="0">
                <a:solidFill>
                  <a:srgbClr val="3CC5DD"/>
                </a:solidFill>
                <a:ea typeface="Arial" pitchFamily="-112" charset="0"/>
                <a:cs typeface="Arial" pitchFamily="-112" charset="0"/>
              </a:rPr>
              <a:t>Order online</a:t>
            </a:r>
          </a:p>
          <a:p>
            <a:pPr>
              <a:spcBef>
                <a:spcPts val="1200"/>
              </a:spcBef>
            </a:pPr>
            <a:r>
              <a:rPr lang="en-US" sz="2000" dirty="0">
                <a:solidFill>
                  <a:srgbClr val="FFFFFF"/>
                </a:solidFill>
                <a:ea typeface="Arial" pitchFamily="-112" charset="0"/>
                <a:cs typeface="Arial" pitchFamily="-112" charset="0"/>
              </a:rPr>
              <a:t>AT&amp;T U-verse</a:t>
            </a:r>
            <a:br>
              <a:rPr lang="en-US" sz="2000" dirty="0">
                <a:solidFill>
                  <a:srgbClr val="FFFFFF"/>
                </a:solidFill>
                <a:ea typeface="Arial" pitchFamily="-112" charset="0"/>
                <a:cs typeface="Arial" pitchFamily="-112" charset="0"/>
              </a:rPr>
            </a:br>
            <a:r>
              <a:rPr lang="en-US" sz="1400" dirty="0">
                <a:solidFill>
                  <a:srgbClr val="3CC5DD"/>
                </a:solidFill>
              </a:rPr>
              <a:t>Order online or call </a:t>
            </a:r>
            <a:r>
              <a:rPr lang="en-US" sz="1400" dirty="0">
                <a:solidFill>
                  <a:srgbClr val="BFE400"/>
                </a:solidFill>
              </a:rPr>
              <a:t/>
            </a:r>
            <a:br>
              <a:rPr lang="en-US" sz="1400" dirty="0">
                <a:solidFill>
                  <a:srgbClr val="BFE400"/>
                </a:solidFill>
              </a:rPr>
            </a:br>
            <a:r>
              <a:rPr lang="en-US" sz="2000" dirty="0">
                <a:solidFill>
                  <a:schemeClr val="bg1"/>
                </a:solidFill>
              </a:rPr>
              <a:t>888-913-9411</a:t>
            </a:r>
          </a:p>
          <a:p>
            <a:pPr>
              <a:spcBef>
                <a:spcPts val="1200"/>
              </a:spcBef>
            </a:pPr>
            <a:r>
              <a:rPr lang="en-US" sz="2000" dirty="0">
                <a:solidFill>
                  <a:srgbClr val="FFFFFF"/>
                </a:solidFill>
              </a:rPr>
              <a:t>Verizon </a:t>
            </a:r>
            <a:r>
              <a:rPr lang="en-US" sz="2000" dirty="0" err="1">
                <a:solidFill>
                  <a:srgbClr val="FFFFFF"/>
                </a:solidFill>
              </a:rPr>
              <a:t>FiOS</a:t>
            </a:r>
            <a:r>
              <a:rPr lang="en-US" sz="2000" dirty="0">
                <a:solidFill>
                  <a:srgbClr val="FFFFFF"/>
                </a:solidFill>
              </a:rPr>
              <a:t/>
            </a:r>
            <a:br>
              <a:rPr lang="en-US" sz="2000" dirty="0">
                <a:solidFill>
                  <a:srgbClr val="FFFFFF"/>
                </a:solidFill>
              </a:rPr>
            </a:br>
            <a:r>
              <a:rPr lang="en-US" sz="1400" dirty="0">
                <a:solidFill>
                  <a:srgbClr val="3CC5DD"/>
                </a:solidFill>
              </a:rPr>
              <a:t>Order online only</a:t>
            </a:r>
          </a:p>
          <a:p>
            <a:pPr>
              <a:spcBef>
                <a:spcPts val="1200"/>
              </a:spcBef>
            </a:pPr>
            <a:r>
              <a:rPr lang="en-US" sz="2000" dirty="0">
                <a:solidFill>
                  <a:srgbClr val="FFFFFF"/>
                </a:solidFill>
              </a:rPr>
              <a:t>CLEAR</a:t>
            </a:r>
            <a:br>
              <a:rPr lang="en-US" sz="2000" dirty="0">
                <a:solidFill>
                  <a:srgbClr val="FFFFFF"/>
                </a:solidFill>
              </a:rPr>
            </a:br>
            <a:r>
              <a:rPr lang="en-US" sz="1400" dirty="0">
                <a:solidFill>
                  <a:srgbClr val="3CC5DD"/>
                </a:solidFill>
              </a:rPr>
              <a:t>Order online</a:t>
            </a:r>
          </a:p>
          <a:p>
            <a:pPr>
              <a:spcBef>
                <a:spcPts val="1200"/>
              </a:spcBef>
            </a:pPr>
            <a:r>
              <a:rPr lang="en-US" sz="2000" dirty="0" err="1">
                <a:solidFill>
                  <a:srgbClr val="FFFFFF"/>
                </a:solidFill>
              </a:rPr>
              <a:t>HughesNet</a:t>
            </a:r>
            <a:r>
              <a:rPr lang="en-US" sz="2000" dirty="0">
                <a:solidFill>
                  <a:srgbClr val="FFFFFF"/>
                </a:solidFill>
              </a:rPr>
              <a:t/>
            </a:r>
            <a:br>
              <a:rPr lang="en-US" sz="2000" dirty="0">
                <a:solidFill>
                  <a:srgbClr val="FFFFFF"/>
                </a:solidFill>
              </a:rPr>
            </a:br>
            <a:r>
              <a:rPr lang="en-US" sz="1400" dirty="0">
                <a:solidFill>
                  <a:srgbClr val="3CC5DD"/>
                </a:solidFill>
              </a:rPr>
              <a:t>Order online</a:t>
            </a:r>
          </a:p>
          <a:p>
            <a:pPr>
              <a:spcBef>
                <a:spcPts val="1200"/>
              </a:spcBef>
            </a:pPr>
            <a:endParaRPr lang="en-US" sz="1400" dirty="0">
              <a:solidFill>
                <a:srgbClr val="3CC5DD"/>
              </a:solidFill>
            </a:endParaRPr>
          </a:p>
        </p:txBody>
      </p:sp>
      <p:sp>
        <p:nvSpPr>
          <p:cNvPr id="48134" name="TextBox 8"/>
          <p:cNvSpPr txBox="1">
            <a:spLocks noChangeArrowheads="1"/>
          </p:cNvSpPr>
          <p:nvPr/>
        </p:nvSpPr>
        <p:spPr bwMode="auto">
          <a:xfrm>
            <a:off x="9097963" y="2638425"/>
            <a:ext cx="184150" cy="369888"/>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2" name="Rectangle 11"/>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High Speed Internet</a:t>
            </a:r>
          </a:p>
        </p:txBody>
      </p:sp>
      <p:sp>
        <p:nvSpPr>
          <p:cNvPr id="48137" name="Rectangle 1"/>
          <p:cNvSpPr>
            <a:spLocks noChangeArrowheads="1"/>
          </p:cNvSpPr>
          <p:nvPr/>
        </p:nvSpPr>
        <p:spPr bwMode="auto">
          <a:xfrm>
            <a:off x="5186363" y="1068388"/>
            <a:ext cx="3898900" cy="1631950"/>
          </a:xfrm>
          <a:prstGeom prst="rect">
            <a:avLst/>
          </a:prstGeom>
          <a:noFill/>
          <a:ln w="9525">
            <a:noFill/>
            <a:miter lim="800000"/>
            <a:headEnd/>
            <a:tailEnd/>
          </a:ln>
        </p:spPr>
        <p:txBody>
          <a:bodyPr>
            <a:prstTxWarp prst="textNoShape">
              <a:avLst/>
            </a:prstTxWarp>
            <a:spAutoFit/>
          </a:bodyPr>
          <a:lstStyle/>
          <a:p>
            <a:pPr defTabSz="914400"/>
            <a:r>
              <a:rPr lang="en-US" sz="2000">
                <a:solidFill>
                  <a:srgbClr val="FFFFFF"/>
                </a:solidFill>
                <a:ea typeface="ヒラギノ角ゴ Pro W3" pitchFamily="-112" charset="-128"/>
                <a:cs typeface="ヒラギノ角ゴ Pro W3" pitchFamily="-112" charset="-128"/>
              </a:rPr>
              <a:t>High Speed Internet service through top providers offers customers a variety of options, including lightening fast speeds – whether at home or on the go!</a:t>
            </a:r>
          </a:p>
        </p:txBody>
      </p:sp>
      <p:grpSp>
        <p:nvGrpSpPr>
          <p:cNvPr id="2" name="Group 34"/>
          <p:cNvGrpSpPr>
            <a:grpSpLocks/>
          </p:cNvGrpSpPr>
          <p:nvPr/>
        </p:nvGrpSpPr>
        <p:grpSpPr bwMode="auto">
          <a:xfrm>
            <a:off x="255588" y="3217863"/>
            <a:ext cx="2016125" cy="3535362"/>
            <a:chOff x="100140" y="186491"/>
            <a:chExt cx="2017024" cy="3536063"/>
          </a:xfrm>
        </p:grpSpPr>
        <p:sp>
          <p:nvSpPr>
            <p:cNvPr id="11" name="Rounded Rectangle 10"/>
            <p:cNvSpPr>
              <a:spLocks noChangeArrowheads="1"/>
            </p:cNvSpPr>
            <p:nvPr/>
          </p:nvSpPr>
          <p:spPr bwMode="auto">
            <a:xfrm>
              <a:off x="100140" y="186491"/>
              <a:ext cx="2017024" cy="3536063"/>
            </a:xfrm>
            <a:prstGeom prst="roundRect">
              <a:avLst>
                <a:gd name="adj" fmla="val 4704"/>
              </a:avLst>
            </a:prstGeom>
            <a:solidFill>
              <a:schemeClr val="bg1"/>
            </a:solidFill>
            <a:ln w="9525">
              <a:noFill/>
              <a:round/>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cs typeface="+mn-cs"/>
              </a:endParaRPr>
            </a:p>
          </p:txBody>
        </p:sp>
        <p:pic>
          <p:nvPicPr>
            <p:cNvPr id="48140" name="Picture 5" descr="vz_pri_t_Authorized.jpg"/>
            <p:cNvPicPr>
              <a:picLocks noChangeAspect="1"/>
            </p:cNvPicPr>
            <p:nvPr/>
          </p:nvPicPr>
          <p:blipFill>
            <a:blip r:embed="rId4"/>
            <a:srcRect/>
            <a:stretch>
              <a:fillRect/>
            </a:stretch>
          </p:blipFill>
          <p:spPr bwMode="auto">
            <a:xfrm>
              <a:off x="306272" y="362505"/>
              <a:ext cx="557005" cy="447570"/>
            </a:xfrm>
            <a:prstGeom prst="rect">
              <a:avLst/>
            </a:prstGeom>
            <a:noFill/>
            <a:ln w="9525">
              <a:noFill/>
              <a:miter lim="800000"/>
              <a:headEnd/>
              <a:tailEnd/>
            </a:ln>
          </p:spPr>
        </p:pic>
        <p:pic>
          <p:nvPicPr>
            <p:cNvPr id="48141" name="Picture 33" descr="att_athret_vt_rgb_grd_pos.jpg"/>
            <p:cNvPicPr>
              <a:picLocks noChangeAspect="1"/>
            </p:cNvPicPr>
            <p:nvPr/>
          </p:nvPicPr>
          <p:blipFill>
            <a:blip r:embed="rId5"/>
            <a:srcRect l="6570" t="12547" r="5461" b="11700"/>
            <a:stretch>
              <a:fillRect/>
            </a:stretch>
          </p:blipFill>
          <p:spPr bwMode="auto">
            <a:xfrm>
              <a:off x="1118198" y="398029"/>
              <a:ext cx="870338" cy="326063"/>
            </a:xfrm>
            <a:prstGeom prst="rect">
              <a:avLst/>
            </a:prstGeom>
            <a:noFill/>
            <a:ln w="9525">
              <a:noFill/>
              <a:miter lim="800000"/>
              <a:headEnd/>
              <a:tailEnd/>
            </a:ln>
          </p:spPr>
        </p:pic>
        <p:pic>
          <p:nvPicPr>
            <p:cNvPr id="48142" name="Picture 87" descr="TWC_eTailerLogo_plumDark.jpg"/>
            <p:cNvPicPr>
              <a:picLocks noChangeAspect="1"/>
            </p:cNvPicPr>
            <p:nvPr/>
          </p:nvPicPr>
          <p:blipFill>
            <a:blip r:embed="rId6"/>
            <a:srcRect/>
            <a:stretch>
              <a:fillRect/>
            </a:stretch>
          </p:blipFill>
          <p:spPr bwMode="auto">
            <a:xfrm>
              <a:off x="277931" y="872242"/>
              <a:ext cx="1609486" cy="334184"/>
            </a:xfrm>
            <a:prstGeom prst="rect">
              <a:avLst/>
            </a:prstGeom>
            <a:noFill/>
            <a:ln w="9525">
              <a:noFill/>
              <a:miter lim="800000"/>
              <a:headEnd/>
              <a:tailEnd/>
            </a:ln>
          </p:spPr>
        </p:pic>
        <p:pic>
          <p:nvPicPr>
            <p:cNvPr id="48143" name="Picture 85" descr="CL_page_logo.png"/>
            <p:cNvPicPr>
              <a:picLocks noChangeAspect="1"/>
            </p:cNvPicPr>
            <p:nvPr/>
          </p:nvPicPr>
          <p:blipFill>
            <a:blip r:embed="rId7"/>
            <a:srcRect/>
            <a:stretch>
              <a:fillRect/>
            </a:stretch>
          </p:blipFill>
          <p:spPr bwMode="auto">
            <a:xfrm>
              <a:off x="378159" y="1871771"/>
              <a:ext cx="1409030" cy="307240"/>
            </a:xfrm>
            <a:prstGeom prst="rect">
              <a:avLst/>
            </a:prstGeom>
            <a:noFill/>
            <a:ln w="9525">
              <a:noFill/>
              <a:miter lim="800000"/>
              <a:headEnd/>
              <a:tailEnd/>
            </a:ln>
          </p:spPr>
        </p:pic>
        <p:grpSp>
          <p:nvGrpSpPr>
            <p:cNvPr id="3" name="Group 32"/>
            <p:cNvGrpSpPr>
              <a:grpSpLocks/>
            </p:cNvGrpSpPr>
            <p:nvPr/>
          </p:nvGrpSpPr>
          <p:grpSpPr bwMode="auto">
            <a:xfrm>
              <a:off x="233527" y="1342660"/>
              <a:ext cx="1680534" cy="414976"/>
              <a:chOff x="277931" y="1234048"/>
              <a:chExt cx="2048449" cy="505826"/>
            </a:xfrm>
          </p:grpSpPr>
          <p:pic>
            <p:nvPicPr>
              <p:cNvPr id="48150" name="Picture 81" descr="Cox Logo 421x189.jpg"/>
              <p:cNvPicPr>
                <a:picLocks noChangeAspect="1"/>
              </p:cNvPicPr>
              <p:nvPr/>
            </p:nvPicPr>
            <p:blipFill>
              <a:blip r:embed="rId8"/>
              <a:srcRect/>
              <a:stretch>
                <a:fillRect/>
              </a:stretch>
            </p:blipFill>
            <p:spPr bwMode="auto">
              <a:xfrm>
                <a:off x="1431932" y="1302549"/>
                <a:ext cx="894448" cy="401801"/>
              </a:xfrm>
              <a:prstGeom prst="rect">
                <a:avLst/>
              </a:prstGeom>
              <a:noFill/>
              <a:ln w="9525">
                <a:noFill/>
                <a:miter lim="800000"/>
                <a:headEnd/>
                <a:tailEnd/>
              </a:ln>
            </p:spPr>
          </p:pic>
          <p:pic>
            <p:nvPicPr>
              <p:cNvPr id="25" name="Picture 24" descr="CLEAR_primary_logo.jpg"/>
              <p:cNvPicPr>
                <a:picLocks noChangeAspect="1"/>
              </p:cNvPicPr>
              <p:nvPr/>
            </p:nvPicPr>
            <p:blipFill>
              <a:blip r:embed="rId9"/>
              <a:srcRect/>
              <a:stretch>
                <a:fillRect/>
              </a:stretch>
            </p:blipFill>
            <p:spPr bwMode="auto">
              <a:xfrm>
                <a:off x="277931" y="1234048"/>
                <a:ext cx="1040649" cy="505826"/>
              </a:xfrm>
              <a:prstGeom prst="roundRect">
                <a:avLst>
                  <a:gd name="adj" fmla="val 7880"/>
                </a:avLst>
              </a:prstGeom>
              <a:ln>
                <a:noFill/>
              </a:ln>
              <a:effectLst/>
              <a:scene3d>
                <a:camera prst="orthographicFront"/>
                <a:lightRig rig="contrasting" dir="t">
                  <a:rot lat="0" lon="0" rev="4200000"/>
                </a:lightRig>
              </a:scene3d>
              <a:sp3d prstMaterial="plastic">
                <a:bevelT w="381000" h="114300" prst="relaxedInset"/>
                <a:contourClr>
                  <a:srgbClr val="969696"/>
                </a:contourClr>
              </a:sp3d>
            </p:spPr>
          </p:pic>
        </p:grpSp>
        <p:pic>
          <p:nvPicPr>
            <p:cNvPr id="48145" name="Picture 89" descr="comcast_logo_1826.jpg"/>
            <p:cNvPicPr>
              <a:picLocks noChangeAspect="1"/>
            </p:cNvPicPr>
            <p:nvPr/>
          </p:nvPicPr>
          <p:blipFill>
            <a:blip r:embed="rId10"/>
            <a:srcRect/>
            <a:stretch>
              <a:fillRect/>
            </a:stretch>
          </p:blipFill>
          <p:spPr bwMode="auto">
            <a:xfrm>
              <a:off x="375108" y="2773210"/>
              <a:ext cx="1409640" cy="413758"/>
            </a:xfrm>
            <a:prstGeom prst="rect">
              <a:avLst/>
            </a:prstGeom>
            <a:noFill/>
            <a:ln w="9525">
              <a:noFill/>
              <a:miter lim="800000"/>
              <a:headEnd/>
              <a:tailEnd/>
            </a:ln>
          </p:spPr>
        </p:pic>
        <p:grpSp>
          <p:nvGrpSpPr>
            <p:cNvPr id="4" name="Group 33"/>
            <p:cNvGrpSpPr>
              <a:grpSpLocks/>
            </p:cNvGrpSpPr>
            <p:nvPr/>
          </p:nvGrpSpPr>
          <p:grpSpPr bwMode="auto">
            <a:xfrm>
              <a:off x="206884" y="2279194"/>
              <a:ext cx="1777101" cy="370360"/>
              <a:chOff x="233527" y="2243282"/>
              <a:chExt cx="2332942" cy="486201"/>
            </a:xfrm>
          </p:grpSpPr>
          <p:pic>
            <p:nvPicPr>
              <p:cNvPr id="48148" name="Picture 83" descr="windstream.tif"/>
              <p:cNvPicPr>
                <a:picLocks noChangeAspect="1"/>
              </p:cNvPicPr>
              <p:nvPr/>
            </p:nvPicPr>
            <p:blipFill>
              <a:blip r:embed="rId11"/>
              <a:srcRect/>
              <a:stretch>
                <a:fillRect/>
              </a:stretch>
            </p:blipFill>
            <p:spPr bwMode="auto">
              <a:xfrm>
                <a:off x="1379641" y="2243282"/>
                <a:ext cx="1186828" cy="486201"/>
              </a:xfrm>
              <a:prstGeom prst="rect">
                <a:avLst/>
              </a:prstGeom>
              <a:noFill/>
              <a:ln w="9525">
                <a:noFill/>
                <a:miter lim="800000"/>
                <a:headEnd/>
                <a:tailEnd/>
              </a:ln>
            </p:spPr>
          </p:pic>
          <p:pic>
            <p:nvPicPr>
              <p:cNvPr id="48149" name="Picture 19" descr="FrontierLogo_CMYK.jpg"/>
              <p:cNvPicPr>
                <a:picLocks noChangeAspect="1"/>
              </p:cNvPicPr>
              <p:nvPr/>
            </p:nvPicPr>
            <p:blipFill>
              <a:blip r:embed="rId12"/>
              <a:srcRect/>
              <a:stretch>
                <a:fillRect/>
              </a:stretch>
            </p:blipFill>
            <p:spPr bwMode="auto">
              <a:xfrm>
                <a:off x="233527" y="2359123"/>
                <a:ext cx="1000558" cy="325955"/>
              </a:xfrm>
              <a:prstGeom prst="rect">
                <a:avLst/>
              </a:prstGeom>
              <a:noFill/>
              <a:ln w="9525">
                <a:noFill/>
                <a:miter lim="800000"/>
                <a:headEnd/>
                <a:tailEnd/>
              </a:ln>
            </p:spPr>
          </p:pic>
        </p:grpSp>
        <p:pic>
          <p:nvPicPr>
            <p:cNvPr id="48147" name="Picture 1" descr="hughesNet_blue_grey_no_gradient_hires.jpg"/>
            <p:cNvPicPr>
              <a:picLocks noChangeAspect="1"/>
            </p:cNvPicPr>
            <p:nvPr/>
          </p:nvPicPr>
          <p:blipFill>
            <a:blip r:embed="rId13"/>
            <a:srcRect/>
            <a:stretch>
              <a:fillRect/>
            </a:stretch>
          </p:blipFill>
          <p:spPr bwMode="auto">
            <a:xfrm>
              <a:off x="336381" y="3169206"/>
              <a:ext cx="1501775" cy="500062"/>
            </a:xfrm>
            <a:prstGeom prst="rect">
              <a:avLst/>
            </a:prstGeom>
            <a:noFill/>
            <a:ln w="9525">
              <a:noFill/>
              <a:miter lim="800000"/>
              <a:headEnd/>
              <a:tailEnd/>
            </a:ln>
          </p:spPr>
        </p:pic>
      </p:grpSp>
      <p:sp>
        <p:nvSpPr>
          <p:cNvPr id="27" name="TextBox 26"/>
          <p:cNvSpPr txBox="1"/>
          <p:nvPr/>
        </p:nvSpPr>
        <p:spPr>
          <a:xfrm>
            <a:off x="5054535" y="527348"/>
            <a:ext cx="3263162" cy="461665"/>
          </a:xfrm>
          <a:prstGeom prst="rect">
            <a:avLst/>
          </a:prstGeom>
          <a:noFill/>
        </p:spPr>
        <p:txBody>
          <a:bodyPr wrap="square" rtlCol="0">
            <a:spAutoFit/>
          </a:bodyPr>
          <a:lstStyle/>
          <a:p>
            <a:pPr algn="ctr"/>
            <a:r>
              <a:rPr lang="en-US" b="1" dirty="0" smtClean="0">
                <a:solidFill>
                  <a:srgbClr val="FF0000"/>
                </a:solidFill>
                <a:effectLst>
                  <a:outerShdw blurRad="50800" dist="38100" dir="2700000">
                    <a:srgbClr val="000000">
                      <a:alpha val="43000"/>
                    </a:srgbClr>
                  </a:outerShdw>
                </a:effectLst>
                <a:cs typeface="Arial"/>
              </a:rPr>
              <a:t>1 – 2 Points</a:t>
            </a:r>
            <a:endParaRPr lang="en-US" b="1" dirty="0">
              <a:effectLst>
                <a:outerShdw blurRad="50800" dist="38100" dir="2700000">
                  <a:srgbClr val="000000">
                    <a:alpha val="43000"/>
                  </a:srgbClr>
                </a:outerShdw>
              </a:effectLst>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 name="Rectangle 22"/>
          <p:cNvSpPr/>
          <p:nvPr/>
        </p:nvSpPr>
        <p:spPr>
          <a:xfrm>
            <a:off x="8066088" y="0"/>
            <a:ext cx="1077912"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Subtitle 2"/>
          <p:cNvSpPr txBox="1">
            <a:spLocks/>
          </p:cNvSpPr>
          <p:nvPr/>
        </p:nvSpPr>
        <p:spPr bwMode="auto">
          <a:xfrm>
            <a:off x="8115300"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a:t>
            </a:r>
          </a:p>
        </p:txBody>
      </p:sp>
      <p:pic>
        <p:nvPicPr>
          <p:cNvPr id="51204" name="Picture 10" descr="weekly_training56.jpg"/>
          <p:cNvPicPr>
            <a:picLocks noChangeAspect="1"/>
          </p:cNvPicPr>
          <p:nvPr/>
        </p:nvPicPr>
        <p:blipFill>
          <a:blip r:embed="rId3"/>
          <a:srcRect/>
          <a:stretch>
            <a:fillRect/>
          </a:stretch>
        </p:blipFill>
        <p:spPr bwMode="auto">
          <a:xfrm>
            <a:off x="0" y="0"/>
            <a:ext cx="4572000" cy="6858000"/>
          </a:xfrm>
          <a:prstGeom prst="rect">
            <a:avLst/>
          </a:prstGeom>
          <a:noFill/>
          <a:ln w="9525">
            <a:noFill/>
            <a:miter lim="800000"/>
            <a:headEnd/>
            <a:tailEnd/>
          </a:ln>
        </p:spPr>
      </p:pic>
      <p:sp>
        <p:nvSpPr>
          <p:cNvPr id="51205" name="TextBox 8"/>
          <p:cNvSpPr txBox="1">
            <a:spLocks noChangeArrowheads="1"/>
          </p:cNvSpPr>
          <p:nvPr/>
        </p:nvSpPr>
        <p:spPr bwMode="auto">
          <a:xfrm>
            <a:off x="9097963" y="2638425"/>
            <a:ext cx="184150" cy="369888"/>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solidFill>
                <a:srgbClr val="000000"/>
              </a:solidFill>
            </a:endParaRPr>
          </a:p>
        </p:txBody>
      </p:sp>
      <p:sp>
        <p:nvSpPr>
          <p:cNvPr id="51206" name="TextBox 4"/>
          <p:cNvSpPr txBox="1">
            <a:spLocks noChangeArrowheads="1"/>
          </p:cNvSpPr>
          <p:nvPr/>
        </p:nvSpPr>
        <p:spPr bwMode="auto">
          <a:xfrm>
            <a:off x="4703763" y="1031875"/>
            <a:ext cx="3467100" cy="2862263"/>
          </a:xfrm>
          <a:prstGeom prst="rect">
            <a:avLst/>
          </a:prstGeom>
          <a:noFill/>
          <a:ln w="9525">
            <a:noFill/>
            <a:miter lim="800000"/>
            <a:headEnd/>
            <a:tailEnd/>
          </a:ln>
        </p:spPr>
        <p:txBody>
          <a:bodyPr lIns="91438" tIns="45719" rIns="91438" bIns="45719">
            <a:prstTxWarp prst="textNoShape">
              <a:avLst/>
            </a:prstTxWarp>
            <a:spAutoFit/>
          </a:bodyPr>
          <a:lstStyle/>
          <a:p>
            <a:r>
              <a:rPr lang="en-US">
                <a:solidFill>
                  <a:srgbClr val="3CC5DD"/>
                </a:solidFill>
              </a:rPr>
              <a:t>For Home Owners</a:t>
            </a:r>
            <a:br>
              <a:rPr lang="en-US">
                <a:solidFill>
                  <a:srgbClr val="3CC5DD"/>
                </a:solidFill>
              </a:rPr>
            </a:br>
            <a:endParaRPr lang="en-US">
              <a:solidFill>
                <a:srgbClr val="3CC5DD"/>
              </a:solidFill>
            </a:endParaRPr>
          </a:p>
          <a:p>
            <a:r>
              <a:rPr lang="en-US" sz="2200">
                <a:solidFill>
                  <a:srgbClr val="3CC5DD"/>
                </a:solidFill>
              </a:rPr>
              <a:t>Vivint </a:t>
            </a:r>
          </a:p>
          <a:p>
            <a:r>
              <a:rPr lang="en-US" sz="2200">
                <a:solidFill>
                  <a:srgbClr val="FFFFFF"/>
                </a:solidFill>
              </a:rPr>
              <a:t>877- 479-1668</a:t>
            </a:r>
          </a:p>
          <a:p>
            <a:r>
              <a:rPr lang="en-US" sz="2200">
                <a:solidFill>
                  <a:srgbClr val="FFFFFF"/>
                </a:solidFill>
              </a:rPr>
              <a:t>or ACN Direct </a:t>
            </a:r>
            <a:br>
              <a:rPr lang="en-US" sz="2200">
                <a:solidFill>
                  <a:srgbClr val="FFFFFF"/>
                </a:solidFill>
              </a:rPr>
            </a:br>
            <a:r>
              <a:rPr lang="en-US" sz="2200">
                <a:solidFill>
                  <a:srgbClr val="FFFFFF"/>
                </a:solidFill>
              </a:rPr>
              <a:t>Online Store</a:t>
            </a:r>
            <a:br>
              <a:rPr lang="en-US" sz="2200">
                <a:solidFill>
                  <a:srgbClr val="FFFFFF"/>
                </a:solidFill>
              </a:rPr>
            </a:br>
            <a:r>
              <a:rPr lang="en-US" sz="1600">
                <a:solidFill>
                  <a:srgbClr val="3CC5DD"/>
                </a:solidFill>
                <a:ea typeface="Arial" pitchFamily="-112" charset="0"/>
                <a:cs typeface="Arial" pitchFamily="-112" charset="0"/>
              </a:rPr>
              <a:t>Phone Orders Preferred</a:t>
            </a:r>
            <a:endParaRPr lang="en-US" sz="2800">
              <a:solidFill>
                <a:srgbClr val="3CC5DD"/>
              </a:solidFill>
            </a:endParaRPr>
          </a:p>
          <a:p>
            <a:endParaRPr lang="en-US" sz="2800">
              <a:solidFill>
                <a:srgbClr val="93CDDD"/>
              </a:solidFill>
            </a:endParaRPr>
          </a:p>
        </p:txBody>
      </p:sp>
      <p:sp>
        <p:nvSpPr>
          <p:cNvPr id="9" name="Rectangle 8"/>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Home Security &amp; Automation</a:t>
            </a:r>
          </a:p>
        </p:txBody>
      </p:sp>
      <p:pic>
        <p:nvPicPr>
          <p:cNvPr id="8" name="Picture 7" descr="vivint_logo.jpg"/>
          <p:cNvPicPr>
            <a:picLocks noChangeAspect="1"/>
          </p:cNvPicPr>
          <p:nvPr/>
        </p:nvPicPr>
        <p:blipFill>
          <a:blip r:embed="rId4"/>
          <a:stretch>
            <a:fillRect/>
          </a:stretch>
        </p:blipFill>
        <p:spPr bwMode="auto">
          <a:xfrm>
            <a:off x="7196666" y="2017292"/>
            <a:ext cx="1682221" cy="814817"/>
          </a:xfrm>
          <a:prstGeom prst="roundRect">
            <a:avLst>
              <a:gd name="adj" fmla="val 7831"/>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 name="Group 10"/>
          <p:cNvGrpSpPr>
            <a:grpSpLocks/>
          </p:cNvGrpSpPr>
          <p:nvPr/>
        </p:nvGrpSpPr>
        <p:grpSpPr bwMode="auto">
          <a:xfrm>
            <a:off x="7588250" y="3416300"/>
            <a:ext cx="1271588" cy="1052513"/>
            <a:chOff x="5257800" y="3276600"/>
            <a:chExt cx="3200400" cy="2971800"/>
          </a:xfrm>
        </p:grpSpPr>
        <p:sp>
          <p:nvSpPr>
            <p:cNvPr id="12" name="Rounded Rectangle 11"/>
            <p:cNvSpPr>
              <a:spLocks noChangeArrowheads="1"/>
            </p:cNvSpPr>
            <p:nvPr/>
          </p:nvSpPr>
          <p:spPr bwMode="auto">
            <a:xfrm>
              <a:off x="5257800" y="3276600"/>
              <a:ext cx="3200400" cy="2971800"/>
            </a:xfrm>
            <a:prstGeom prst="roundRect">
              <a:avLst>
                <a:gd name="adj" fmla="val 6412"/>
              </a:avLst>
            </a:prstGeom>
            <a:solidFill>
              <a:srgbClr val="FFFFFF"/>
            </a:solidFill>
            <a:ln w="9525">
              <a:noFill/>
              <a:round/>
              <a:headEnd/>
              <a:tailEnd/>
            </a:ln>
            <a:effectLst>
              <a:outerShdw dist="23000" dir="5400000" rotWithShape="0">
                <a:srgbClr val="808080">
                  <a:alpha val="34998"/>
                </a:srgbClr>
              </a:outerShdw>
            </a:effectLst>
          </p:spPr>
          <p:txBody>
            <a:bodyPr anchor="ctr"/>
            <a:lstStyle/>
            <a:p>
              <a:pPr algn="ctr" defTabSz="457190">
                <a:defRPr/>
              </a:pPr>
              <a:endParaRPr lang="en-US" sz="1800" dirty="0">
                <a:solidFill>
                  <a:srgbClr val="FFFFFF"/>
                </a:solidFill>
                <a:latin typeface="+mn-lt"/>
                <a:ea typeface="ＭＳ Ｐゴシック" pitchFamily="4" charset="-128"/>
                <a:cs typeface="ＭＳ Ｐゴシック" pitchFamily="4" charset="-128"/>
              </a:endParaRPr>
            </a:p>
          </p:txBody>
        </p:sp>
        <p:pic>
          <p:nvPicPr>
            <p:cNvPr id="51219" name="Picture 3" descr="ADT_ADCMYK.jpg"/>
            <p:cNvPicPr>
              <a:picLocks noChangeAspect="1"/>
            </p:cNvPicPr>
            <p:nvPr/>
          </p:nvPicPr>
          <p:blipFill>
            <a:blip r:embed="rId5"/>
            <a:srcRect/>
            <a:stretch>
              <a:fillRect/>
            </a:stretch>
          </p:blipFill>
          <p:spPr bwMode="auto">
            <a:xfrm>
              <a:off x="5554663" y="3505200"/>
              <a:ext cx="2674937" cy="1035050"/>
            </a:xfrm>
            <a:prstGeom prst="rect">
              <a:avLst/>
            </a:prstGeom>
            <a:noFill/>
            <a:ln w="9525">
              <a:noFill/>
              <a:miter lim="800000"/>
              <a:headEnd/>
              <a:tailEnd/>
            </a:ln>
          </p:spPr>
        </p:pic>
        <p:pic>
          <p:nvPicPr>
            <p:cNvPr id="51220" name="Picture 4" descr="SC_BlockLogo.jpg"/>
            <p:cNvPicPr>
              <a:picLocks noChangeAspect="1"/>
            </p:cNvPicPr>
            <p:nvPr/>
          </p:nvPicPr>
          <p:blipFill>
            <a:blip r:embed="rId6"/>
            <a:srcRect/>
            <a:stretch>
              <a:fillRect/>
            </a:stretch>
          </p:blipFill>
          <p:spPr bwMode="auto">
            <a:xfrm>
              <a:off x="5554663" y="4724400"/>
              <a:ext cx="2674937" cy="1293813"/>
            </a:xfrm>
            <a:prstGeom prst="rect">
              <a:avLst/>
            </a:prstGeom>
            <a:noFill/>
            <a:ln w="9525">
              <a:noFill/>
              <a:miter lim="800000"/>
              <a:headEnd/>
              <a:tailEnd/>
            </a:ln>
          </p:spPr>
        </p:pic>
      </p:grpSp>
      <p:grpSp>
        <p:nvGrpSpPr>
          <p:cNvPr id="3" name="Group 12"/>
          <p:cNvGrpSpPr>
            <a:grpSpLocks/>
          </p:cNvGrpSpPr>
          <p:nvPr/>
        </p:nvGrpSpPr>
        <p:grpSpPr bwMode="auto">
          <a:xfrm>
            <a:off x="7045325" y="5199063"/>
            <a:ext cx="1930400" cy="498475"/>
            <a:chOff x="5276850" y="3080559"/>
            <a:chExt cx="2893581" cy="839788"/>
          </a:xfrm>
        </p:grpSpPr>
        <p:sp>
          <p:nvSpPr>
            <p:cNvPr id="16" name="Rounded Rectangle 15"/>
            <p:cNvSpPr>
              <a:spLocks noChangeArrowheads="1"/>
            </p:cNvSpPr>
            <p:nvPr/>
          </p:nvSpPr>
          <p:spPr bwMode="auto">
            <a:xfrm>
              <a:off x="5276850" y="3080559"/>
              <a:ext cx="2893581" cy="839788"/>
            </a:xfrm>
            <a:prstGeom prst="roundRect">
              <a:avLst>
                <a:gd name="adj" fmla="val 11380"/>
              </a:avLst>
            </a:prstGeom>
            <a:solidFill>
              <a:schemeClr val="bg1"/>
            </a:solidFill>
            <a:ln w="9525">
              <a:solidFill>
                <a:schemeClr val="bg1"/>
              </a:solidFill>
              <a:round/>
              <a:headEnd/>
              <a:tailEnd/>
            </a:ln>
            <a:effectLst>
              <a:outerShdw blurRad="63500" dist="23000" dir="5400000" rotWithShape="0">
                <a:srgbClr val="000000">
                  <a:alpha val="34998"/>
                </a:srgbClr>
              </a:outerShdw>
            </a:effectLst>
          </p:spPr>
          <p:txBody>
            <a:bodyPr anchor="ctr">
              <a:prstTxWarp prst="textNoShape">
                <a:avLst/>
              </a:prstTxWarp>
            </a:bodyPr>
            <a:lstStyle/>
            <a:p>
              <a:pPr algn="ctr">
                <a:defRPr/>
              </a:pPr>
              <a:endParaRPr lang="en-US">
                <a:solidFill>
                  <a:schemeClr val="lt1"/>
                </a:solidFill>
                <a:latin typeface="+mn-lt"/>
                <a:ea typeface="+mn-ea"/>
                <a:cs typeface="+mn-cs"/>
              </a:endParaRPr>
            </a:p>
          </p:txBody>
        </p:sp>
        <p:pic>
          <p:nvPicPr>
            <p:cNvPr id="51217" name="Picture 8" descr="lifeshield-security.jpg"/>
            <p:cNvPicPr>
              <a:picLocks noChangeAspect="1"/>
            </p:cNvPicPr>
            <p:nvPr/>
          </p:nvPicPr>
          <p:blipFill>
            <a:blip r:embed="rId7"/>
            <a:srcRect/>
            <a:stretch>
              <a:fillRect/>
            </a:stretch>
          </p:blipFill>
          <p:spPr bwMode="auto">
            <a:xfrm>
              <a:off x="5421223" y="3180944"/>
              <a:ext cx="2624875" cy="671783"/>
            </a:xfrm>
            <a:prstGeom prst="rect">
              <a:avLst/>
            </a:prstGeom>
            <a:noFill/>
            <a:ln w="9525">
              <a:noFill/>
              <a:miter lim="800000"/>
              <a:headEnd/>
              <a:tailEnd/>
            </a:ln>
          </p:spPr>
        </p:pic>
      </p:grpSp>
      <p:sp>
        <p:nvSpPr>
          <p:cNvPr id="51212" name="TextBox 4"/>
          <p:cNvSpPr txBox="1">
            <a:spLocks noChangeArrowheads="1"/>
          </p:cNvSpPr>
          <p:nvPr/>
        </p:nvSpPr>
        <p:spPr bwMode="auto">
          <a:xfrm>
            <a:off x="4703763" y="3767138"/>
            <a:ext cx="4322762" cy="1014412"/>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ADT</a:t>
            </a:r>
            <a:br>
              <a:rPr lang="en-US" sz="2200">
                <a:solidFill>
                  <a:srgbClr val="3CC5DD"/>
                </a:solidFill>
              </a:rPr>
            </a:br>
            <a:r>
              <a:rPr lang="en-US" sz="2200">
                <a:solidFill>
                  <a:srgbClr val="FFFFFF"/>
                </a:solidFill>
              </a:rPr>
              <a:t>866-417-3044</a:t>
            </a:r>
          </a:p>
          <a:p>
            <a:r>
              <a:rPr lang="en-US" sz="1600">
                <a:solidFill>
                  <a:srgbClr val="3CC5DD"/>
                </a:solidFill>
              </a:rPr>
              <a:t>Phone Orders Only </a:t>
            </a:r>
          </a:p>
        </p:txBody>
      </p:sp>
      <p:sp>
        <p:nvSpPr>
          <p:cNvPr id="51213" name="TextBox 4"/>
          <p:cNvSpPr txBox="1">
            <a:spLocks noChangeArrowheads="1"/>
          </p:cNvSpPr>
          <p:nvPr/>
        </p:nvSpPr>
        <p:spPr bwMode="auto">
          <a:xfrm>
            <a:off x="4703763" y="5741988"/>
            <a:ext cx="4322762" cy="1016000"/>
          </a:xfrm>
          <a:prstGeom prst="rect">
            <a:avLst/>
          </a:prstGeom>
          <a:noFill/>
          <a:ln w="9525">
            <a:noFill/>
            <a:miter lim="800000"/>
            <a:headEnd/>
            <a:tailEnd/>
          </a:ln>
        </p:spPr>
        <p:txBody>
          <a:bodyPr lIns="91438" tIns="45719" rIns="91438" bIns="45719">
            <a:prstTxWarp prst="textNoShape">
              <a:avLst/>
            </a:prstTxWarp>
            <a:spAutoFit/>
          </a:bodyPr>
          <a:lstStyle/>
          <a:p>
            <a:r>
              <a:rPr lang="en-US" sz="2200">
                <a:solidFill>
                  <a:srgbClr val="3CC5DD"/>
                </a:solidFill>
              </a:rPr>
              <a:t>LifeShield</a:t>
            </a:r>
          </a:p>
          <a:p>
            <a:r>
              <a:rPr lang="en-US" sz="2200">
                <a:solidFill>
                  <a:srgbClr val="FFFFFF"/>
                </a:solidFill>
              </a:rPr>
              <a:t>866-830-1385</a:t>
            </a:r>
          </a:p>
          <a:p>
            <a:r>
              <a:rPr lang="en-US" sz="1600">
                <a:solidFill>
                  <a:srgbClr val="3CC5DD"/>
                </a:solidFill>
              </a:rPr>
              <a:t>Phone Orders Only</a:t>
            </a:r>
          </a:p>
        </p:txBody>
      </p:sp>
      <p:sp>
        <p:nvSpPr>
          <p:cNvPr id="51214" name="Rectangle 1"/>
          <p:cNvSpPr>
            <a:spLocks noChangeArrowheads="1"/>
          </p:cNvSpPr>
          <p:nvPr/>
        </p:nvSpPr>
        <p:spPr bwMode="auto">
          <a:xfrm>
            <a:off x="4703763" y="5178425"/>
            <a:ext cx="3090862" cy="461963"/>
          </a:xfrm>
          <a:prstGeom prst="rect">
            <a:avLst/>
          </a:prstGeom>
          <a:noFill/>
          <a:ln w="9525">
            <a:noFill/>
            <a:miter lim="800000"/>
            <a:headEnd/>
            <a:tailEnd/>
          </a:ln>
        </p:spPr>
        <p:txBody>
          <a:bodyPr>
            <a:prstTxWarp prst="textNoShape">
              <a:avLst/>
            </a:prstTxWarp>
            <a:spAutoFit/>
          </a:bodyPr>
          <a:lstStyle/>
          <a:p>
            <a:r>
              <a:rPr lang="en-US">
                <a:solidFill>
                  <a:srgbClr val="3CC5DD"/>
                </a:solidFill>
              </a:rPr>
              <a:t>For Renters</a:t>
            </a:r>
          </a:p>
        </p:txBody>
      </p:sp>
      <p:cxnSp>
        <p:nvCxnSpPr>
          <p:cNvPr id="4" name="Straight Connector 3"/>
          <p:cNvCxnSpPr>
            <a:cxnSpLocks noChangeShapeType="1"/>
          </p:cNvCxnSpPr>
          <p:nvPr/>
        </p:nvCxnSpPr>
        <p:spPr bwMode="auto">
          <a:xfrm>
            <a:off x="4703763" y="4932363"/>
            <a:ext cx="2789237" cy="20637"/>
          </a:xfrm>
          <a:prstGeom prst="line">
            <a:avLst/>
          </a:prstGeom>
          <a:noFill/>
          <a:ln w="25400">
            <a:solidFill>
              <a:schemeClr val="bg1"/>
            </a:solidFill>
            <a:round/>
            <a:headEnd/>
            <a:tailEnd/>
          </a:ln>
          <a:effectLst>
            <a:outerShdw dist="20000" dir="5400000" rotWithShape="0">
              <a:srgbClr val="808080">
                <a:alpha val="37999"/>
              </a:srgbClr>
            </a:outerShdw>
          </a:effectLst>
        </p:spPr>
      </p:cxnSp>
      <p:sp>
        <p:nvSpPr>
          <p:cNvPr id="21" name="TextBox 20"/>
          <p:cNvSpPr txBox="1"/>
          <p:nvPr/>
        </p:nvSpPr>
        <p:spPr>
          <a:xfrm>
            <a:off x="5019522" y="527348"/>
            <a:ext cx="3372494" cy="461665"/>
          </a:xfrm>
          <a:prstGeom prst="rect">
            <a:avLst/>
          </a:prstGeom>
          <a:noFill/>
        </p:spPr>
        <p:txBody>
          <a:bodyPr wrap="square" rtlCol="0">
            <a:spAutoFit/>
          </a:bodyPr>
          <a:lstStyle/>
          <a:p>
            <a:pPr algn="ctr"/>
            <a:r>
              <a:rPr lang="en-US" b="1" dirty="0" smtClean="0">
                <a:solidFill>
                  <a:srgbClr val="FF0000"/>
                </a:solidFill>
                <a:effectLst>
                  <a:outerShdw blurRad="50800" dist="38100" dir="2700000">
                    <a:srgbClr val="000000">
                      <a:alpha val="43000"/>
                    </a:srgbClr>
                  </a:outerShdw>
                </a:effectLst>
                <a:cs typeface="Arial"/>
              </a:rPr>
              <a:t>2 - 4 Preferred Points</a:t>
            </a:r>
            <a:endParaRPr lang="en-US" b="1" dirty="0">
              <a:effectLst>
                <a:outerShdw blurRad="50800" dist="38100" dir="2700000">
                  <a:srgbClr val="000000">
                    <a:alpha val="43000"/>
                  </a:srgbClr>
                </a:outerShdw>
              </a:effectLst>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4274" name="Picture 7" descr="weekly_training58.jpg"/>
          <p:cNvPicPr>
            <a:picLocks noChangeAspect="1"/>
          </p:cNvPicPr>
          <p:nvPr/>
        </p:nvPicPr>
        <p:blipFill>
          <a:blip r:embed="rId3"/>
          <a:srcRect l="17126"/>
          <a:stretch>
            <a:fillRect/>
          </a:stretch>
        </p:blipFill>
        <p:spPr bwMode="auto">
          <a:xfrm>
            <a:off x="4572000" y="0"/>
            <a:ext cx="4572000" cy="6858000"/>
          </a:xfrm>
          <a:prstGeom prst="rect">
            <a:avLst/>
          </a:prstGeom>
          <a:noFill/>
          <a:ln w="9525">
            <a:noFill/>
            <a:miter lim="800000"/>
            <a:headEnd/>
            <a:tailEnd/>
          </a:ln>
        </p:spPr>
      </p:pic>
      <p:sp>
        <p:nvSpPr>
          <p:cNvPr id="10" name="Rectangle 9"/>
          <p:cNvSpPr/>
          <p:nvPr/>
        </p:nvSpPr>
        <p:spPr>
          <a:xfrm>
            <a:off x="6330950" y="0"/>
            <a:ext cx="2813050"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Subtitle 2"/>
          <p:cNvSpPr txBox="1">
            <a:spLocks/>
          </p:cNvSpPr>
          <p:nvPr/>
        </p:nvSpPr>
        <p:spPr bwMode="auto">
          <a:xfrm>
            <a:off x="6386513"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 &amp; Canada</a:t>
            </a:r>
          </a:p>
        </p:txBody>
      </p:sp>
      <p:sp>
        <p:nvSpPr>
          <p:cNvPr id="54277" name="TextBox 8"/>
          <p:cNvSpPr txBox="1">
            <a:spLocks noChangeArrowheads="1"/>
          </p:cNvSpPr>
          <p:nvPr/>
        </p:nvSpPr>
        <p:spPr bwMode="auto">
          <a:xfrm>
            <a:off x="9097963" y="2638425"/>
            <a:ext cx="184150" cy="369888"/>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1" name="Rectangle 10"/>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ACN Premium Technical Support</a:t>
            </a:r>
          </a:p>
        </p:txBody>
      </p:sp>
      <p:sp>
        <p:nvSpPr>
          <p:cNvPr id="54280" name="Rectangle 1"/>
          <p:cNvSpPr>
            <a:spLocks noChangeArrowheads="1"/>
          </p:cNvSpPr>
          <p:nvPr/>
        </p:nvSpPr>
        <p:spPr bwMode="auto">
          <a:xfrm>
            <a:off x="544513" y="1185863"/>
            <a:ext cx="3833812" cy="1631950"/>
          </a:xfrm>
          <a:prstGeom prst="rect">
            <a:avLst/>
          </a:prstGeom>
          <a:noFill/>
          <a:ln w="9525">
            <a:noFill/>
            <a:miter lim="800000"/>
            <a:headEnd/>
            <a:tailEnd/>
          </a:ln>
        </p:spPr>
        <p:txBody>
          <a:bodyPr>
            <a:prstTxWarp prst="textNoShape">
              <a:avLst/>
            </a:prstTxWarp>
            <a:spAutoFit/>
          </a:bodyPr>
          <a:lstStyle/>
          <a:p>
            <a:r>
              <a:rPr lang="en-US" sz="2000">
                <a:solidFill>
                  <a:srgbClr val="FFFFFF"/>
                </a:solidFill>
                <a:ea typeface="ヒラギノ角ゴ Pro W3" pitchFamily="-112" charset="-128"/>
                <a:cs typeface="ヒラギノ角ゴ Pro W3" pitchFamily="-112" charset="-128"/>
              </a:rPr>
              <a:t>Get unlimited remote support whenever you need it for your computer and other electronic equipment, as well as anti-virus protection and backup</a:t>
            </a:r>
            <a:endParaRPr lang="en-US" sz="2000">
              <a:solidFill>
                <a:srgbClr val="FFFFFF"/>
              </a:solidFill>
              <a:ea typeface="Arial" pitchFamily="-112" charset="0"/>
              <a:cs typeface="Arial" pitchFamily="-112" charset="0"/>
            </a:endParaRPr>
          </a:p>
        </p:txBody>
      </p:sp>
      <p:sp>
        <p:nvSpPr>
          <p:cNvPr id="54281" name="Rectangle 2"/>
          <p:cNvSpPr>
            <a:spLocks noChangeArrowheads="1"/>
          </p:cNvSpPr>
          <p:nvPr/>
        </p:nvSpPr>
        <p:spPr bwMode="auto">
          <a:xfrm>
            <a:off x="544513" y="3008313"/>
            <a:ext cx="4027487" cy="3170237"/>
          </a:xfrm>
          <a:prstGeom prst="rect">
            <a:avLst/>
          </a:prstGeom>
          <a:noFill/>
          <a:ln w="9525">
            <a:noFill/>
            <a:miter lim="800000"/>
            <a:headEnd/>
            <a:tailEnd/>
          </a:ln>
        </p:spPr>
        <p:txBody>
          <a:bodyPr>
            <a:prstTxWarp prst="textNoShape">
              <a:avLst/>
            </a:prstTxWarp>
            <a:spAutoFit/>
          </a:bodyPr>
          <a:lstStyle/>
          <a:p>
            <a:pPr marL="400050" indent="-400050" defTabSz="914400">
              <a:spcBef>
                <a:spcPts val="1200"/>
              </a:spcBef>
              <a:buFont typeface="Arial" pitchFamily="-112" charset="0"/>
              <a:buChar char="•"/>
            </a:pPr>
            <a:r>
              <a:rPr lang="en-US" sz="1800">
                <a:solidFill>
                  <a:srgbClr val="FFFFFF"/>
                </a:solidFill>
                <a:ea typeface="ヒラギノ角ゴ Pro W3" pitchFamily="-112" charset="-128"/>
                <a:cs typeface="ヒラギノ角ゴ Pro W3" pitchFamily="-112" charset="-128"/>
              </a:rPr>
              <a:t>Schedule your service appointments whenever you need, with U.S. based certified technical specialists available 24/7 </a:t>
            </a:r>
          </a:p>
          <a:p>
            <a:pPr marL="400050" indent="-400050" defTabSz="914400">
              <a:spcBef>
                <a:spcPts val="1200"/>
              </a:spcBef>
              <a:buFont typeface="Arial" pitchFamily="-112" charset="0"/>
              <a:buChar char="•"/>
            </a:pPr>
            <a:r>
              <a:rPr lang="en-US" sz="1800">
                <a:solidFill>
                  <a:srgbClr val="FFFFFF"/>
                </a:solidFill>
                <a:ea typeface="ヒラギノ角ゴ Pro W3" pitchFamily="-112" charset="-128"/>
                <a:cs typeface="ヒラギノ角ゴ Pro W3" pitchFamily="-112" charset="-128"/>
              </a:rPr>
              <a:t>Secure remote support delivered over the Internet – no in-home visits required </a:t>
            </a:r>
          </a:p>
          <a:p>
            <a:pPr marL="400050" indent="-400050" defTabSz="914400">
              <a:spcBef>
                <a:spcPts val="1200"/>
              </a:spcBef>
              <a:buFont typeface="Arial" pitchFamily="-112" charset="0"/>
              <a:buChar char="•"/>
            </a:pPr>
            <a:r>
              <a:rPr lang="en-US" sz="1800">
                <a:solidFill>
                  <a:srgbClr val="FFFFFF"/>
                </a:solidFill>
                <a:ea typeface="ヒラギノ角ゴ Pro W3" pitchFamily="-112" charset="-128"/>
                <a:cs typeface="ヒラギノ角ゴ Pro W3" pitchFamily="-112" charset="-128"/>
              </a:rPr>
              <a:t>Low-cost plans for single computer or multi</a:t>
            </a:r>
            <a:endParaRPr lang="en-US" sz="1800">
              <a:solidFill>
                <a:srgbClr val="FFFFFF"/>
              </a:solidFill>
              <a:ea typeface="Arial" pitchFamily="-112" charset="0"/>
              <a:cs typeface="Arial" pitchFamily="-112" charset="0"/>
            </a:endParaRPr>
          </a:p>
        </p:txBody>
      </p:sp>
      <p:sp>
        <p:nvSpPr>
          <p:cNvPr id="14" name="TextBox 13"/>
          <p:cNvSpPr txBox="1"/>
          <p:nvPr/>
        </p:nvSpPr>
        <p:spPr>
          <a:xfrm>
            <a:off x="5690516" y="527348"/>
            <a:ext cx="2853506" cy="461665"/>
          </a:xfrm>
          <a:prstGeom prst="rect">
            <a:avLst/>
          </a:prstGeom>
          <a:noFill/>
        </p:spPr>
        <p:txBody>
          <a:bodyPr wrap="square" rtlCol="0">
            <a:spAutoFit/>
          </a:bodyPr>
          <a:lstStyle/>
          <a:p>
            <a:pPr algn="ctr"/>
            <a:r>
              <a:rPr lang="en-US" b="1" dirty="0" smtClean="0">
                <a:solidFill>
                  <a:srgbClr val="FF0000"/>
                </a:solidFill>
                <a:effectLst>
                  <a:outerShdw blurRad="50800" dist="38100" dir="2700000">
                    <a:srgbClr val="000000">
                      <a:alpha val="43000"/>
                    </a:srgbClr>
                  </a:outerShdw>
                </a:effectLst>
                <a:cs typeface="Arial"/>
              </a:rPr>
              <a:t>1 - 2 Points</a:t>
            </a:r>
            <a:endParaRPr lang="en-US" b="1" dirty="0">
              <a:effectLst>
                <a:outerShdw blurRad="50800" dist="38100" dir="2700000">
                  <a:srgbClr val="000000">
                    <a:alpha val="43000"/>
                  </a:srgbClr>
                </a:outerShdw>
              </a:effectLst>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6330950" y="0"/>
            <a:ext cx="2813050"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Subtitle 2"/>
          <p:cNvSpPr txBox="1">
            <a:spLocks/>
          </p:cNvSpPr>
          <p:nvPr/>
        </p:nvSpPr>
        <p:spPr bwMode="auto">
          <a:xfrm>
            <a:off x="6386513"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 &amp; Canada</a:t>
            </a:r>
          </a:p>
        </p:txBody>
      </p:sp>
      <p:pic>
        <p:nvPicPr>
          <p:cNvPr id="56324" name="Picture 7" descr="weekly_training59.jpg"/>
          <p:cNvPicPr>
            <a:picLocks noChangeAspect="1"/>
          </p:cNvPicPr>
          <p:nvPr/>
        </p:nvPicPr>
        <p:blipFill>
          <a:blip r:embed="rId3"/>
          <a:srcRect/>
          <a:stretch>
            <a:fillRect/>
          </a:stretch>
        </p:blipFill>
        <p:spPr bwMode="auto">
          <a:xfrm>
            <a:off x="0" y="0"/>
            <a:ext cx="4449763" cy="6858000"/>
          </a:xfrm>
          <a:prstGeom prst="rect">
            <a:avLst/>
          </a:prstGeom>
          <a:noFill/>
          <a:ln w="9525">
            <a:noFill/>
            <a:miter lim="800000"/>
            <a:headEnd/>
            <a:tailEnd/>
          </a:ln>
        </p:spPr>
      </p:pic>
      <p:sp>
        <p:nvSpPr>
          <p:cNvPr id="56325" name="TextBox 8"/>
          <p:cNvSpPr txBox="1">
            <a:spLocks noChangeArrowheads="1"/>
          </p:cNvSpPr>
          <p:nvPr/>
        </p:nvSpPr>
        <p:spPr bwMode="auto">
          <a:xfrm>
            <a:off x="9097963" y="2638425"/>
            <a:ext cx="184150" cy="369888"/>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1" name="Rectangle 10"/>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ACN Mobile World</a:t>
            </a:r>
          </a:p>
        </p:txBody>
      </p:sp>
      <p:sp>
        <p:nvSpPr>
          <p:cNvPr id="56328" name="Rectangle 1"/>
          <p:cNvSpPr>
            <a:spLocks noChangeArrowheads="1"/>
          </p:cNvSpPr>
          <p:nvPr/>
        </p:nvSpPr>
        <p:spPr bwMode="auto">
          <a:xfrm>
            <a:off x="4841875" y="1347788"/>
            <a:ext cx="3711575" cy="1631950"/>
          </a:xfrm>
          <a:prstGeom prst="rect">
            <a:avLst/>
          </a:prstGeom>
          <a:noFill/>
          <a:ln w="9525">
            <a:noFill/>
            <a:miter lim="800000"/>
            <a:headEnd/>
            <a:tailEnd/>
          </a:ln>
        </p:spPr>
        <p:txBody>
          <a:bodyPr>
            <a:prstTxWarp prst="textNoShape">
              <a:avLst/>
            </a:prstTxWarp>
            <a:spAutoFit/>
          </a:bodyPr>
          <a:lstStyle/>
          <a:p>
            <a:pPr defTabSz="914400"/>
            <a:r>
              <a:rPr lang="en-US" sz="2000">
                <a:solidFill>
                  <a:srgbClr val="FFFFFF"/>
                </a:solidFill>
                <a:ea typeface="ヒラギノ角ゴ Pro W3" pitchFamily="-112" charset="-128"/>
                <a:cs typeface="ヒラギノ角ゴ Pro W3" pitchFamily="-112" charset="-128"/>
              </a:rPr>
              <a:t>ACN Mobile World can save you money when you dial internationally or make </a:t>
            </a:r>
            <a:br>
              <a:rPr lang="en-US" sz="2000">
                <a:solidFill>
                  <a:srgbClr val="FFFFFF"/>
                </a:solidFill>
                <a:ea typeface="ヒラギノ角ゴ Pro W3" pitchFamily="-112" charset="-128"/>
                <a:cs typeface="ヒラギノ角ゴ Pro W3" pitchFamily="-112" charset="-128"/>
              </a:rPr>
            </a:br>
            <a:r>
              <a:rPr lang="en-US" sz="2000">
                <a:solidFill>
                  <a:srgbClr val="FFFFFF"/>
                </a:solidFill>
                <a:ea typeface="ヒラギノ角ゴ Pro W3" pitchFamily="-112" charset="-128"/>
                <a:cs typeface="ヒラギノ角ゴ Pro W3" pitchFamily="-112" charset="-128"/>
              </a:rPr>
              <a:t>long distance calls from your existing mobile phone. </a:t>
            </a:r>
          </a:p>
        </p:txBody>
      </p:sp>
      <p:sp>
        <p:nvSpPr>
          <p:cNvPr id="56329" name="Rectangle 2"/>
          <p:cNvSpPr>
            <a:spLocks noChangeArrowheads="1"/>
          </p:cNvSpPr>
          <p:nvPr/>
        </p:nvSpPr>
        <p:spPr bwMode="auto">
          <a:xfrm>
            <a:off x="4841875" y="3429000"/>
            <a:ext cx="3463925" cy="1938338"/>
          </a:xfrm>
          <a:prstGeom prst="rect">
            <a:avLst/>
          </a:prstGeom>
          <a:noFill/>
          <a:ln w="9525">
            <a:noFill/>
            <a:miter lim="800000"/>
            <a:headEnd/>
            <a:tailEnd/>
          </a:ln>
        </p:spPr>
        <p:txBody>
          <a:bodyPr>
            <a:prstTxWarp prst="textNoShape">
              <a:avLst/>
            </a:prstTxWarp>
            <a:spAutoFit/>
          </a:bodyPr>
          <a:lstStyle/>
          <a:p>
            <a:pPr defTabSz="914400"/>
            <a:r>
              <a:rPr lang="en-US" sz="2000">
                <a:solidFill>
                  <a:srgbClr val="FFFFFF"/>
                </a:solidFill>
                <a:ea typeface="ヒラギノ角ゴ Pro W3" pitchFamily="-112" charset="-128"/>
                <a:cs typeface="ヒラギノ角ゴ Pro W3" pitchFamily="-112" charset="-128"/>
              </a:rPr>
              <a:t>Download the application or use the Call Back Service* to make calls when traveling, when you have limited coverage, or to cut back on your mobile phone minutes.</a:t>
            </a:r>
          </a:p>
        </p:txBody>
      </p:sp>
      <p:sp>
        <p:nvSpPr>
          <p:cNvPr id="14" name="TextBox 13"/>
          <p:cNvSpPr txBox="1"/>
          <p:nvPr/>
        </p:nvSpPr>
        <p:spPr>
          <a:xfrm>
            <a:off x="4948275" y="527348"/>
            <a:ext cx="3357525" cy="461665"/>
          </a:xfrm>
          <a:prstGeom prst="rect">
            <a:avLst/>
          </a:prstGeom>
          <a:noFill/>
        </p:spPr>
        <p:txBody>
          <a:bodyPr wrap="square" rtlCol="0">
            <a:spAutoFit/>
          </a:bodyPr>
          <a:lstStyle/>
          <a:p>
            <a:pPr algn="ctr"/>
            <a:r>
              <a:rPr lang="en-US" b="1" dirty="0" smtClean="0">
                <a:solidFill>
                  <a:srgbClr val="FF0000"/>
                </a:solidFill>
                <a:effectLst>
                  <a:outerShdw blurRad="50800" dist="38100" dir="2700000">
                    <a:srgbClr val="000000">
                      <a:alpha val="43000"/>
                    </a:srgbClr>
                  </a:outerShdw>
                </a:effectLst>
                <a:cs typeface="Arial"/>
              </a:rPr>
              <a:t>1 Point</a:t>
            </a:r>
            <a:endParaRPr lang="en-US" b="1" dirty="0">
              <a:effectLst>
                <a:outerShdw blurRad="50800" dist="38100" dir="2700000">
                  <a:srgbClr val="000000">
                    <a:alpha val="43000"/>
                  </a:srgbClr>
                </a:outerShdw>
              </a:effectLst>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 name="Rectangle 11"/>
          <p:cNvSpPr/>
          <p:nvPr/>
        </p:nvSpPr>
        <p:spPr>
          <a:xfrm>
            <a:off x="6330950" y="0"/>
            <a:ext cx="2813050" cy="571500"/>
          </a:xfrm>
          <a:prstGeom prst="rect">
            <a:avLst/>
          </a:prstGeom>
          <a:solidFill>
            <a:srgbClr val="3CC5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Subtitle 2"/>
          <p:cNvSpPr txBox="1">
            <a:spLocks/>
          </p:cNvSpPr>
          <p:nvPr/>
        </p:nvSpPr>
        <p:spPr bwMode="auto">
          <a:xfrm>
            <a:off x="6386513" y="-15875"/>
            <a:ext cx="2867025" cy="687388"/>
          </a:xfrm>
          <a:prstGeom prst="rect">
            <a:avLst/>
          </a:prstGeom>
          <a:noFill/>
          <a:ln>
            <a:noFill/>
          </a:ln>
          <a:extLst/>
        </p:spPr>
        <p:txBody>
          <a:bodyPr lIns="91438" tIns="45719" rIns="91438" bIns="45719">
            <a:normAutofit/>
          </a:bodyPr>
          <a:lstStyle>
            <a:lvl1pPr marL="0" indent="0" algn="ctr" defTabSz="455613" rtl="0" eaLnBrk="0" fontAlgn="base" hangingPunct="0">
              <a:spcBef>
                <a:spcPct val="20000"/>
              </a:spcBef>
              <a:spcAft>
                <a:spcPct val="0"/>
              </a:spcAft>
              <a:buFont typeface="Arial" charset="0"/>
              <a:buNone/>
              <a:defRPr sz="3200" kern="1200">
                <a:solidFill>
                  <a:schemeClr val="tx1">
                    <a:tint val="75000"/>
                  </a:schemeClr>
                </a:solidFill>
                <a:latin typeface="Arial"/>
                <a:ea typeface="ＭＳ Ｐゴシック" charset="0"/>
                <a:cs typeface="Geneva" charset="-128"/>
              </a:defRPr>
            </a:lvl1pPr>
            <a:lvl2pPr marL="457190" indent="0" algn="ctr" defTabSz="455613" rtl="0" eaLnBrk="0" fontAlgn="base" hangingPunct="0">
              <a:spcBef>
                <a:spcPct val="20000"/>
              </a:spcBef>
              <a:spcAft>
                <a:spcPct val="0"/>
              </a:spcAft>
              <a:buFont typeface="Arial" charset="0"/>
              <a:buNone/>
              <a:defRPr sz="2800" kern="1200">
                <a:solidFill>
                  <a:schemeClr val="tx1">
                    <a:tint val="75000"/>
                  </a:schemeClr>
                </a:solidFill>
                <a:latin typeface="Arial"/>
                <a:ea typeface="Arial" charset="0"/>
                <a:cs typeface="Arial"/>
              </a:defRPr>
            </a:lvl2pPr>
            <a:lvl3pPr marL="914380" indent="0" algn="ctr" defTabSz="455613" rtl="0" eaLnBrk="0" fontAlgn="base" hangingPunct="0">
              <a:spcBef>
                <a:spcPct val="20000"/>
              </a:spcBef>
              <a:spcAft>
                <a:spcPct val="0"/>
              </a:spcAft>
              <a:buFont typeface="Arial" charset="0"/>
              <a:buNone/>
              <a:defRPr sz="2400" kern="1200">
                <a:solidFill>
                  <a:schemeClr val="tx1">
                    <a:tint val="75000"/>
                  </a:schemeClr>
                </a:solidFill>
                <a:latin typeface="Arial"/>
                <a:ea typeface="Arial" charset="0"/>
                <a:cs typeface="Arial"/>
              </a:defRPr>
            </a:lvl3pPr>
            <a:lvl4pPr marL="137157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4pPr>
            <a:lvl5pPr marL="1828760" indent="0" algn="ctr" defTabSz="455613" rtl="0" eaLnBrk="0" fontAlgn="base" hangingPunct="0">
              <a:spcBef>
                <a:spcPct val="20000"/>
              </a:spcBef>
              <a:spcAft>
                <a:spcPct val="0"/>
              </a:spcAft>
              <a:buFont typeface="Arial" charset="0"/>
              <a:buNone/>
              <a:defRPr sz="2000" kern="1200">
                <a:solidFill>
                  <a:schemeClr val="tx1">
                    <a:tint val="75000"/>
                  </a:schemeClr>
                </a:solidFill>
                <a:latin typeface="Arial"/>
                <a:ea typeface="Arial" charset="0"/>
                <a:cs typeface="Arial"/>
              </a:defRPr>
            </a:lvl5pPr>
            <a:lvl6pPr marL="228595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14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329"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520" indent="0" algn="ctr" defTabSz="45719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defTabSz="457190" eaLnBrk="1" fontAlgn="auto" hangingPunct="1">
              <a:spcAft>
                <a:spcPts val="0"/>
              </a:spcAft>
              <a:defRPr/>
            </a:pPr>
            <a:r>
              <a:rPr lang="en-US" sz="2900" dirty="0" smtClean="0">
                <a:solidFill>
                  <a:schemeClr val="bg1"/>
                </a:solidFill>
                <a:ea typeface="+mn-ea"/>
                <a:cs typeface="Arial"/>
              </a:rPr>
              <a:t>U.S. &amp; Canada</a:t>
            </a:r>
          </a:p>
        </p:txBody>
      </p:sp>
      <p:sp>
        <p:nvSpPr>
          <p:cNvPr id="57348" name="TextBox 8"/>
          <p:cNvSpPr txBox="1">
            <a:spLocks noChangeArrowheads="1"/>
          </p:cNvSpPr>
          <p:nvPr/>
        </p:nvSpPr>
        <p:spPr bwMode="auto">
          <a:xfrm>
            <a:off x="9097963" y="2638425"/>
            <a:ext cx="184150" cy="369888"/>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57349" name="TextBox 4"/>
          <p:cNvSpPr txBox="1">
            <a:spLocks noChangeArrowheads="1"/>
          </p:cNvSpPr>
          <p:nvPr/>
        </p:nvSpPr>
        <p:spPr bwMode="auto">
          <a:xfrm>
            <a:off x="5472113" y="1225550"/>
            <a:ext cx="3625850" cy="4893645"/>
          </a:xfrm>
          <a:prstGeom prst="rect">
            <a:avLst/>
          </a:prstGeom>
          <a:noFill/>
          <a:ln w="9525">
            <a:noFill/>
            <a:miter lim="800000"/>
            <a:headEnd/>
            <a:tailEnd/>
          </a:ln>
        </p:spPr>
        <p:txBody>
          <a:bodyPr lIns="91438" tIns="45719" rIns="91438" bIns="45719">
            <a:prstTxWarp prst="textNoShape">
              <a:avLst/>
            </a:prstTxWarp>
            <a:spAutoFit/>
          </a:bodyPr>
          <a:lstStyle/>
          <a:p>
            <a:r>
              <a:rPr lang="en-US" dirty="0"/>
              <a:t>Energy</a:t>
            </a:r>
            <a:endParaRPr lang="en-US" dirty="0" smtClean="0"/>
          </a:p>
          <a:p>
            <a:pPr>
              <a:buFont typeface="Arial"/>
              <a:buChar char="•"/>
            </a:pPr>
            <a:r>
              <a:rPr lang="en-US" dirty="0" smtClean="0">
                <a:solidFill>
                  <a:srgbClr val="FF0000"/>
                </a:solidFill>
                <a:effectLst>
                  <a:outerShdw blurRad="50800" dist="38100" dir="2700000">
                    <a:srgbClr val="000000">
                      <a:alpha val="43000"/>
                    </a:srgbClr>
                  </a:outerShdw>
                </a:effectLst>
              </a:rPr>
              <a:t>2 - 5 Preferred Points</a:t>
            </a:r>
          </a:p>
          <a:p>
            <a:r>
              <a:rPr lang="en-US" dirty="0"/>
              <a:t>Digital Talk Express</a:t>
            </a:r>
            <a:endParaRPr lang="en-US" dirty="0" smtClean="0"/>
          </a:p>
          <a:p>
            <a:pPr>
              <a:buFont typeface="Arial"/>
              <a:buChar char="•"/>
            </a:pPr>
            <a:r>
              <a:rPr lang="en-US" dirty="0" smtClean="0">
                <a:solidFill>
                  <a:srgbClr val="FF0000"/>
                </a:solidFill>
                <a:effectLst>
                  <a:outerShdw blurRad="50800" dist="38100" dir="2700000">
                    <a:srgbClr val="000000">
                      <a:alpha val="43000"/>
                    </a:srgbClr>
                  </a:outerShdw>
                </a:effectLst>
              </a:rPr>
              <a:t>4 - 8 Preferred Points</a:t>
            </a:r>
          </a:p>
          <a:p>
            <a:r>
              <a:rPr lang="en-US" dirty="0"/>
              <a:t>Business Advantage </a:t>
            </a:r>
            <a:r>
              <a:rPr lang="en-US" sz="1600" dirty="0"/>
              <a:t>(U.S.)</a:t>
            </a:r>
            <a:endParaRPr lang="en-US" sz="1600" dirty="0" smtClean="0"/>
          </a:p>
          <a:p>
            <a:pPr>
              <a:buFont typeface="Arial"/>
              <a:buChar char="•"/>
            </a:pPr>
            <a:r>
              <a:rPr lang="en-US" dirty="0" smtClean="0">
                <a:solidFill>
                  <a:srgbClr val="FF0000"/>
                </a:solidFill>
                <a:effectLst>
                  <a:outerShdw blurRad="50800" dist="38100" dir="2700000">
                    <a:srgbClr val="000000">
                      <a:alpha val="43000"/>
                    </a:srgbClr>
                  </a:outerShdw>
                </a:effectLst>
              </a:rPr>
              <a:t>4 - 8 Preferred Points</a:t>
            </a:r>
            <a:endParaRPr lang="en-US" dirty="0" smtClean="0">
              <a:effectLst>
                <a:outerShdw blurRad="50800" dist="38100" dir="2700000">
                  <a:srgbClr val="000000">
                    <a:alpha val="43000"/>
                  </a:srgbClr>
                </a:outerShdw>
              </a:effectLst>
            </a:endParaRPr>
          </a:p>
          <a:p>
            <a:r>
              <a:rPr lang="en-US" dirty="0"/>
              <a:t>Satellite TV </a:t>
            </a:r>
            <a:r>
              <a:rPr lang="en-US" sz="1600" dirty="0"/>
              <a:t>(U.S.)</a:t>
            </a:r>
            <a:endParaRPr lang="en-US" sz="1600" dirty="0" smtClean="0"/>
          </a:p>
          <a:p>
            <a:pPr>
              <a:buFont typeface="Arial"/>
              <a:buChar char="•"/>
            </a:pPr>
            <a:r>
              <a:rPr lang="en-US" dirty="0" smtClean="0">
                <a:solidFill>
                  <a:srgbClr val="FF0000"/>
                </a:solidFill>
                <a:effectLst>
                  <a:outerShdw blurRad="50800" dist="38100" dir="2700000">
                    <a:srgbClr val="000000">
                      <a:alpha val="43000"/>
                    </a:srgbClr>
                  </a:outerShdw>
                </a:effectLst>
              </a:rPr>
              <a:t>2 Preferred Points</a:t>
            </a:r>
          </a:p>
          <a:p>
            <a:r>
              <a:rPr lang="en-US" dirty="0" smtClean="0"/>
              <a:t>Premium Technical Support</a:t>
            </a:r>
          </a:p>
          <a:p>
            <a:pPr>
              <a:buFont typeface="Arial"/>
              <a:buChar char="•"/>
            </a:pPr>
            <a:r>
              <a:rPr lang="en-US" dirty="0" smtClean="0">
                <a:solidFill>
                  <a:srgbClr val="FF0000"/>
                </a:solidFill>
                <a:effectLst>
                  <a:outerShdw blurRad="50800" dist="38100" dir="2700000">
                    <a:srgbClr val="000000">
                      <a:alpha val="43000"/>
                    </a:srgbClr>
                  </a:outerShdw>
                </a:effectLst>
              </a:rPr>
              <a:t>1 - 3 Points</a:t>
            </a:r>
          </a:p>
          <a:p>
            <a:endParaRPr lang="en-US" dirty="0"/>
          </a:p>
          <a:p>
            <a:endParaRPr lang="en-US" dirty="0"/>
          </a:p>
        </p:txBody>
      </p:sp>
      <p:sp>
        <p:nvSpPr>
          <p:cNvPr id="9" name="Rectangle 8"/>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ACN Business Services</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8370" name="TextBox 8"/>
          <p:cNvSpPr txBox="1">
            <a:spLocks noChangeArrowheads="1"/>
          </p:cNvSpPr>
          <p:nvPr/>
        </p:nvSpPr>
        <p:spPr bwMode="auto">
          <a:xfrm>
            <a:off x="9642475" y="3224213"/>
            <a:ext cx="184150" cy="369887"/>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58371" name="TextBox 6"/>
          <p:cNvSpPr txBox="1">
            <a:spLocks noChangeArrowheads="1"/>
          </p:cNvSpPr>
          <p:nvPr/>
        </p:nvSpPr>
        <p:spPr bwMode="auto">
          <a:xfrm>
            <a:off x="709613" y="4957763"/>
            <a:ext cx="3825875" cy="584200"/>
          </a:xfrm>
          <a:prstGeom prst="rect">
            <a:avLst/>
          </a:prstGeom>
          <a:noFill/>
          <a:ln w="9525">
            <a:noFill/>
            <a:miter lim="800000"/>
            <a:headEnd/>
            <a:tailEnd/>
          </a:ln>
        </p:spPr>
        <p:txBody>
          <a:bodyPr>
            <a:prstTxWarp prst="textNoShape">
              <a:avLst/>
            </a:prstTxWarp>
            <a:spAutoFit/>
          </a:bodyPr>
          <a:lstStyle/>
          <a:p>
            <a:pPr algn="ctr"/>
            <a:r>
              <a:rPr lang="en-US" sz="1800">
                <a:solidFill>
                  <a:schemeClr val="bg1"/>
                </a:solidFill>
              </a:rPr>
              <a:t>Your ACN Direct Online Store</a:t>
            </a:r>
          </a:p>
          <a:p>
            <a:pPr algn="ctr"/>
            <a:endParaRPr lang="en-US" sz="1400">
              <a:solidFill>
                <a:srgbClr val="8AC6CD"/>
              </a:solidFill>
            </a:endParaRPr>
          </a:p>
        </p:txBody>
      </p:sp>
      <p:sp>
        <p:nvSpPr>
          <p:cNvPr id="58372" name="TextBox 4"/>
          <p:cNvSpPr txBox="1">
            <a:spLocks noChangeArrowheads="1"/>
          </p:cNvSpPr>
          <p:nvPr/>
        </p:nvSpPr>
        <p:spPr bwMode="auto">
          <a:xfrm>
            <a:off x="431800" y="965200"/>
            <a:ext cx="7466013" cy="461963"/>
          </a:xfrm>
          <a:prstGeom prst="rect">
            <a:avLst/>
          </a:prstGeom>
          <a:noFill/>
          <a:ln w="9525">
            <a:noFill/>
            <a:miter lim="800000"/>
            <a:headEnd/>
            <a:tailEnd/>
          </a:ln>
        </p:spPr>
        <p:txBody>
          <a:bodyPr lIns="91438" tIns="45719" rIns="91438" bIns="45719">
            <a:prstTxWarp prst="textNoShape">
              <a:avLst/>
            </a:prstTxWarp>
            <a:spAutoFit/>
          </a:bodyPr>
          <a:lstStyle/>
          <a:p>
            <a:r>
              <a:rPr lang="en-US">
                <a:solidFill>
                  <a:srgbClr val="3CC5DD"/>
                </a:solidFill>
              </a:rPr>
              <a:t>IBO Back Office and Your ACN Direct Online Store</a:t>
            </a:r>
          </a:p>
        </p:txBody>
      </p:sp>
      <p:sp>
        <p:nvSpPr>
          <p:cNvPr id="13" name="Rectangle 12"/>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Subtitle 2"/>
          <p:cNvSpPr>
            <a:spLocks noGrp="1"/>
          </p:cNvSpPr>
          <p:nvPr>
            <p:ph type="subTitle" idx="1"/>
          </p:nvPr>
        </p:nvSpPr>
        <p:spPr>
          <a:xfrm>
            <a:off x="269875" y="407988"/>
            <a:ext cx="9144000" cy="687387"/>
          </a:xfrm>
        </p:spPr>
        <p:txBody>
          <a:bodyPr rtlCol="0">
            <a:normAutofit/>
          </a:bodyPr>
          <a:lstStyle/>
          <a:p>
            <a:pPr algn="l" defTabSz="457190" eaLnBrk="1" fontAlgn="auto" hangingPunct="1">
              <a:spcAft>
                <a:spcPts val="0"/>
              </a:spcAft>
              <a:buFont typeface="Arial" charset="0"/>
              <a:buNone/>
              <a:defRPr/>
            </a:pPr>
            <a:r>
              <a:rPr lang="en-US" sz="2900" dirty="0" smtClean="0">
                <a:solidFill>
                  <a:schemeClr val="bg1"/>
                </a:solidFill>
                <a:ea typeface="+mn-ea"/>
                <a:cs typeface="Arial"/>
              </a:rPr>
              <a:t>Additional Product Information</a:t>
            </a:r>
          </a:p>
        </p:txBody>
      </p:sp>
      <p:pic>
        <p:nvPicPr>
          <p:cNvPr id="58375" name="Picture 6" descr="acn_product.jpg"/>
          <p:cNvPicPr>
            <a:picLocks noChangeAspect="1"/>
          </p:cNvPicPr>
          <p:nvPr/>
        </p:nvPicPr>
        <p:blipFill>
          <a:blip r:embed="rId3"/>
          <a:srcRect/>
          <a:stretch>
            <a:fillRect/>
          </a:stretch>
        </p:blipFill>
        <p:spPr bwMode="auto">
          <a:xfrm>
            <a:off x="1184275" y="1985963"/>
            <a:ext cx="6118225" cy="3840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2" name="TextBox 8"/>
          <p:cNvSpPr txBox="1">
            <a:spLocks noChangeArrowheads="1"/>
          </p:cNvSpPr>
          <p:nvPr/>
        </p:nvSpPr>
        <p:spPr bwMode="auto">
          <a:xfrm>
            <a:off x="9097963" y="2638425"/>
            <a:ext cx="184150" cy="369888"/>
          </a:xfrm>
          <a:prstGeom prst="rect">
            <a:avLst/>
          </a:prstGeom>
          <a:noFill/>
          <a:ln w="9525">
            <a:noFill/>
            <a:miter lim="800000"/>
            <a:headEnd/>
            <a:tailEnd/>
          </a:ln>
        </p:spPr>
        <p:txBody>
          <a:bodyPr wrap="none" lIns="91438" tIns="45719" rIns="91438" bIns="45719">
            <a:prstTxWarp prst="textNoShape">
              <a:avLst/>
            </a:prstTxWarp>
            <a:spAutoFit/>
          </a:bodyPr>
          <a:lstStyle/>
          <a:p>
            <a:endParaRPr lang="en-US" sz="1800"/>
          </a:p>
        </p:txBody>
      </p:sp>
      <p:sp>
        <p:nvSpPr>
          <p:cNvPr id="13" name="Rectangle 12"/>
          <p:cNvSpPr/>
          <p:nvPr/>
        </p:nvSpPr>
        <p:spPr>
          <a:xfrm>
            <a:off x="0" y="417513"/>
            <a:ext cx="9144000" cy="5715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895" name="Subtitle 2"/>
          <p:cNvSpPr>
            <a:spLocks noGrp="1"/>
          </p:cNvSpPr>
          <p:nvPr>
            <p:ph type="subTitle" idx="1"/>
          </p:nvPr>
        </p:nvSpPr>
        <p:spPr>
          <a:xfrm>
            <a:off x="269875" y="407988"/>
            <a:ext cx="9144000" cy="687387"/>
          </a:xfrm>
        </p:spPr>
        <p:txBody>
          <a:bodyPr/>
          <a:lstStyle/>
          <a:p>
            <a:pPr algn="l" eaLnBrk="1" hangingPunct="1"/>
            <a:r>
              <a:rPr lang="en-US" sz="2900" dirty="0" smtClean="0">
                <a:solidFill>
                  <a:schemeClr val="bg1"/>
                </a:solidFill>
                <a:latin typeface="Arial" pitchFamily="-112" charset="0"/>
                <a:ea typeface="Arial" pitchFamily="-112" charset="0"/>
                <a:cs typeface="Arial" pitchFamily="-112" charset="0"/>
              </a:rPr>
              <a:t>Legacy International - </a:t>
            </a:r>
            <a:r>
              <a:rPr lang="en-US" sz="2900" dirty="0" smtClean="0">
                <a:solidFill>
                  <a:srgbClr val="8EB4E3"/>
                </a:solidFill>
                <a:latin typeface="Arial" pitchFamily="-112" charset="0"/>
                <a:ea typeface="Arial" pitchFamily="-112" charset="0"/>
                <a:cs typeface="Arial" pitchFamily="-112" charset="0"/>
              </a:rPr>
              <a:t>50 Point Leaders</a:t>
            </a:r>
            <a:endParaRPr lang="en-US" sz="2900" dirty="0">
              <a:solidFill>
                <a:srgbClr val="8EB4E3"/>
              </a:solidFill>
              <a:latin typeface="Arial" pitchFamily="-112" charset="0"/>
              <a:ea typeface="Arial" pitchFamily="-112" charset="0"/>
              <a:cs typeface="Arial" pitchFamily="-112" charset="0"/>
            </a:endParaRPr>
          </a:p>
        </p:txBody>
      </p:sp>
      <p:sp>
        <p:nvSpPr>
          <p:cNvPr id="14" name="Subtitle 2"/>
          <p:cNvSpPr txBox="1">
            <a:spLocks/>
          </p:cNvSpPr>
          <p:nvPr/>
        </p:nvSpPr>
        <p:spPr bwMode="auto">
          <a:xfrm>
            <a:off x="460717" y="1741047"/>
            <a:ext cx="8190914" cy="4407877"/>
          </a:xfrm>
          <a:prstGeom prst="rect">
            <a:avLst/>
          </a:prstGeom>
          <a:noFill/>
          <a:ln w="9525">
            <a:noFill/>
            <a:miter lim="800000"/>
            <a:headEnd/>
            <a:tailEnd/>
          </a:ln>
          <a:extLst>
            <a:ext uri="{909E8E84-426E-40DD-AFC4-6F175D3DCCD1}">
              <a14:hiddenFill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a:solidFill>
                  <a:srgbClr val="FFFFFF"/>
                </a:solidFill>
              </a14:hiddenFill>
            </a:ext>
            <a:ext uri="{91240B29-F687-4F45-9708-019B960494DF}">
              <a14:hiddenLine xmlns:r="http://schemas.openxmlformats.org/officeDocument/2006/relationships" xmlns:mc="http://schemas.openxmlformats.org/markup-compatibility/2006" xmlns:mv="urn:schemas-microsoft-com:mac:vml" xmlns:a14="http://schemas.microsoft.com/office/drawing/2010/main" xmlns:a="http://schemas.openxmlformats.org/drawingml/2006/main" xmlns:p="http://schemas.openxmlformats.org/presentationml/2006/main" xmlns="" w="9525">
                <a:solidFill>
                  <a:srgbClr val="000000"/>
                </a:solidFill>
                <a:miter lim="800000"/>
                <a:headEnd/>
                <a:tailEnd/>
              </a14:hiddenLine>
            </a:ext>
          </a:extLst>
        </p:spPr>
        <p:txBody>
          <a:bodyPr vert="horz" wrap="square" lIns="91440" tIns="45720" rIns="91440" bIns="45720" numCol="2" anchor="t" anchorCtr="0" compatLnSpc="1">
            <a:prstTxWarp prst="textNoShape">
              <a:avLst/>
            </a:prstTxWarp>
          </a:bodyPr>
          <a:lstStyle/>
          <a:p>
            <a:pPr marL="457200" marR="0" lvl="0" indent="-457200" algn="l" defTabSz="457200" rtl="0" eaLnBrk="0" fontAlgn="base" latinLnBrk="0" hangingPunct="0">
              <a:lnSpc>
                <a:spcPct val="100000"/>
              </a:lnSpc>
              <a:spcBef>
                <a:spcPct val="20000"/>
              </a:spcBef>
              <a:spcAft>
                <a:spcPct val="0"/>
              </a:spcAft>
              <a:buClrTx/>
              <a:buSzTx/>
              <a:buFont typeface="Arial" pitchFamily="34" charset="0"/>
              <a:buChar char="•"/>
              <a:tabLst/>
              <a:defRPr/>
            </a:pPr>
            <a:r>
              <a:rPr kumimoji="0" lang="en-US" sz="3200" b="0" i="0" u="none" strike="noStrike" kern="1200" cap="none" spc="0" normalizeH="0" baseline="0" noProof="0" dirty="0" err="1" smtClean="0">
                <a:ln>
                  <a:noFill/>
                </a:ln>
                <a:solidFill>
                  <a:schemeClr val="bg1"/>
                </a:solidFill>
                <a:effectLst/>
                <a:uLnTx/>
                <a:uFillTx/>
                <a:latin typeface="+mn-lt"/>
                <a:ea typeface="ＭＳ Ｐゴシック" pitchFamily="34" charset="-128"/>
                <a:cs typeface="Geneva" pitchFamily="-109" charset="-128"/>
              </a:rPr>
              <a:t>Jebre</a:t>
            </a:r>
            <a:r>
              <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rPr>
              <a:t> Clemmons</a:t>
            </a:r>
          </a:p>
          <a:p>
            <a:pPr marL="457200" marR="0" lvl="0" indent="-457200" algn="l" defTabSz="457200" rtl="0" eaLnBrk="0" fontAlgn="base" latinLnBrk="0" hangingPunct="0">
              <a:lnSpc>
                <a:spcPct val="100000"/>
              </a:lnSpc>
              <a:spcBef>
                <a:spcPct val="20000"/>
              </a:spcBef>
              <a:spcAft>
                <a:spcPct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rPr>
              <a:t>Chris Smith</a:t>
            </a:r>
          </a:p>
          <a:p>
            <a:pPr marL="457200" marR="0" lvl="0" indent="-457200" algn="l" defTabSz="457200" rtl="0" eaLnBrk="0" fontAlgn="base" latinLnBrk="0" hangingPunct="0">
              <a:lnSpc>
                <a:spcPct val="100000"/>
              </a:lnSpc>
              <a:spcBef>
                <a:spcPct val="20000"/>
              </a:spcBef>
              <a:spcAft>
                <a:spcPct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rPr>
              <a:t>Dan Reif</a:t>
            </a:r>
          </a:p>
          <a:p>
            <a:pPr marL="457200" marR="0" lvl="0" indent="-457200" algn="l" defTabSz="457200" rtl="0" eaLnBrk="0" fontAlgn="base" latinLnBrk="0" hangingPunct="0">
              <a:lnSpc>
                <a:spcPct val="100000"/>
              </a:lnSpc>
              <a:spcBef>
                <a:spcPct val="20000"/>
              </a:spcBef>
              <a:spcAft>
                <a:spcPct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rPr>
              <a:t>Paul Chuck</a:t>
            </a:r>
          </a:p>
          <a:p>
            <a:pPr marL="457200" marR="0" lvl="0" indent="-457200" algn="l" defTabSz="457200" rtl="0" eaLnBrk="0" fontAlgn="base" latinLnBrk="0" hangingPunct="0">
              <a:lnSpc>
                <a:spcPct val="100000"/>
              </a:lnSpc>
              <a:spcBef>
                <a:spcPct val="20000"/>
              </a:spcBef>
              <a:spcAft>
                <a:spcPct val="0"/>
              </a:spcAft>
              <a:buClrTx/>
              <a:buSzTx/>
              <a:buFont typeface="Arial" pitchFamily="34" charset="0"/>
              <a:buChar char="•"/>
              <a:tabLst/>
              <a:defRPr/>
            </a:pPr>
            <a:r>
              <a:rPr kumimoji="0" lang="en-US" sz="3200" b="0" i="0" u="none" strike="noStrike" kern="1200" cap="none" spc="0" normalizeH="0" baseline="0" noProof="0" dirty="0" err="1" smtClean="0">
                <a:ln>
                  <a:noFill/>
                </a:ln>
                <a:solidFill>
                  <a:schemeClr val="bg1"/>
                </a:solidFill>
                <a:effectLst/>
                <a:uLnTx/>
                <a:uFillTx/>
                <a:latin typeface="+mn-lt"/>
                <a:ea typeface="ＭＳ Ｐゴシック" pitchFamily="34" charset="-128"/>
                <a:cs typeface="Geneva" pitchFamily="-109" charset="-128"/>
              </a:rPr>
              <a:t>Bouthanh</a:t>
            </a:r>
            <a:r>
              <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rPr>
              <a:t> </a:t>
            </a:r>
            <a:r>
              <a:rPr kumimoji="0" lang="en-US" sz="3200" b="0" i="0" u="none" strike="noStrike" kern="1200" cap="none" spc="0" normalizeH="0" baseline="0" noProof="0" dirty="0" err="1" smtClean="0">
                <a:ln>
                  <a:noFill/>
                </a:ln>
                <a:solidFill>
                  <a:schemeClr val="bg1"/>
                </a:solidFill>
                <a:effectLst/>
                <a:uLnTx/>
                <a:uFillTx/>
                <a:latin typeface="+mn-lt"/>
                <a:ea typeface="ＭＳ Ｐゴシック" pitchFamily="34" charset="-128"/>
                <a:cs typeface="Geneva" pitchFamily="-109" charset="-128"/>
              </a:rPr>
              <a:t>Manivong</a:t>
            </a:r>
            <a:endPar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endParaRPr>
          </a:p>
          <a:p>
            <a:pPr marL="457200" marR="0" lvl="0" indent="-457200" algn="l" defTabSz="457200" rtl="0" eaLnBrk="0" fontAlgn="base" latinLnBrk="0" hangingPunct="0">
              <a:lnSpc>
                <a:spcPct val="100000"/>
              </a:lnSpc>
              <a:spcBef>
                <a:spcPct val="20000"/>
              </a:spcBef>
              <a:spcAft>
                <a:spcPct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rPr>
              <a:t>Aye </a:t>
            </a:r>
            <a:r>
              <a:rPr kumimoji="0" lang="en-US" sz="3200" b="0" i="0" u="none" strike="noStrike" kern="1200" cap="none" spc="0" normalizeH="0" baseline="0" noProof="0" dirty="0" err="1" smtClean="0">
                <a:ln>
                  <a:noFill/>
                </a:ln>
                <a:solidFill>
                  <a:schemeClr val="bg1"/>
                </a:solidFill>
                <a:effectLst/>
                <a:uLnTx/>
                <a:uFillTx/>
                <a:latin typeface="+mn-lt"/>
                <a:ea typeface="ＭＳ Ｐゴシック" pitchFamily="34" charset="-128"/>
                <a:cs typeface="Geneva" pitchFamily="-109" charset="-128"/>
              </a:rPr>
              <a:t>Phve</a:t>
            </a:r>
            <a:endPar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endParaRPr>
          </a:p>
          <a:p>
            <a:pPr marL="457200" marR="0" lvl="0" indent="-457200" algn="l" defTabSz="457200" rtl="0" eaLnBrk="0" fontAlgn="base" latinLnBrk="0" hangingPunct="0">
              <a:lnSpc>
                <a:spcPct val="100000"/>
              </a:lnSpc>
              <a:spcBef>
                <a:spcPct val="20000"/>
              </a:spcBef>
              <a:spcAft>
                <a:spcPct val="0"/>
              </a:spcAft>
              <a:buClrTx/>
              <a:buSzTx/>
              <a:buFont typeface="Arial" pitchFamily="34" charset="0"/>
              <a:buChar char="•"/>
              <a:tabLst/>
              <a:defRPr/>
            </a:pPr>
            <a:r>
              <a:rPr kumimoji="0" lang="en-US" sz="3200" b="0" i="0" u="none" strike="noStrike" kern="1200" cap="none" spc="0" normalizeH="0" baseline="0" noProof="0" dirty="0" err="1" smtClean="0">
                <a:ln>
                  <a:noFill/>
                </a:ln>
                <a:solidFill>
                  <a:schemeClr val="bg1"/>
                </a:solidFill>
                <a:effectLst/>
                <a:uLnTx/>
                <a:uFillTx/>
                <a:latin typeface="+mn-lt"/>
                <a:ea typeface="ＭＳ Ｐゴシック" pitchFamily="34" charset="-128"/>
                <a:cs typeface="Geneva" pitchFamily="-109" charset="-128"/>
              </a:rPr>
              <a:t>Noven</a:t>
            </a:r>
            <a:r>
              <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rPr>
              <a:t> Say</a:t>
            </a:r>
          </a:p>
          <a:p>
            <a:pPr marL="457200" marR="0" lvl="0" indent="-457200" algn="l" defTabSz="457200" rtl="0" eaLnBrk="0" fontAlgn="base" latinLnBrk="0" hangingPunct="0">
              <a:lnSpc>
                <a:spcPct val="100000"/>
              </a:lnSpc>
              <a:spcBef>
                <a:spcPct val="20000"/>
              </a:spcBef>
              <a:spcAft>
                <a:spcPct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rPr>
              <a:t>Peter </a:t>
            </a:r>
            <a:r>
              <a:rPr kumimoji="0" lang="en-US" sz="3200" b="0" i="0" u="none" strike="noStrike" kern="1200" cap="none" spc="0" normalizeH="0" baseline="0" noProof="0" dirty="0" err="1" smtClean="0">
                <a:ln>
                  <a:noFill/>
                </a:ln>
                <a:solidFill>
                  <a:schemeClr val="bg1"/>
                </a:solidFill>
                <a:effectLst/>
                <a:uLnTx/>
                <a:uFillTx/>
                <a:latin typeface="+mn-lt"/>
                <a:ea typeface="ＭＳ Ｐゴシック" pitchFamily="34" charset="-128"/>
                <a:cs typeface="Geneva" pitchFamily="-109" charset="-128"/>
              </a:rPr>
              <a:t>Paing</a:t>
            </a:r>
            <a:endPar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endParaRPr>
          </a:p>
          <a:p>
            <a:pPr marL="457200" marR="0" lvl="0" indent="-457200" algn="l" defTabSz="457200" rtl="0" eaLnBrk="0" fontAlgn="base" latinLnBrk="0" hangingPunct="0">
              <a:lnSpc>
                <a:spcPct val="100000"/>
              </a:lnSpc>
              <a:spcBef>
                <a:spcPct val="20000"/>
              </a:spcBef>
              <a:spcAft>
                <a:spcPct val="0"/>
              </a:spcAft>
              <a:buClrTx/>
              <a:buSzTx/>
              <a:buFont typeface="Arial" pitchFamily="34" charset="0"/>
              <a:buChar char="•"/>
              <a:tabLst/>
              <a:defRPr/>
            </a:pPr>
            <a:r>
              <a:rPr kumimoji="0" lang="en-US" sz="3200" b="0" i="0" u="none" strike="noStrike" kern="1200" cap="none" spc="0" normalizeH="0" baseline="0" noProof="0" dirty="0" smtClean="0">
                <a:ln>
                  <a:noFill/>
                </a:ln>
                <a:solidFill>
                  <a:schemeClr val="bg1"/>
                </a:solidFill>
                <a:effectLst/>
                <a:uLnTx/>
                <a:uFillTx/>
                <a:latin typeface="+mn-lt"/>
                <a:ea typeface="ＭＳ Ｐゴシック" pitchFamily="34" charset="-128"/>
                <a:cs typeface="Geneva" pitchFamily="-109" charset="-128"/>
              </a:rPr>
              <a:t>Biak Sang</a:t>
            </a:r>
            <a:endParaRPr kumimoji="0" lang="en-US" sz="3200" b="0" i="0" u="none" strike="noStrike" kern="1200" cap="none" spc="0" normalizeH="0" baseline="0" noProof="0" dirty="0">
              <a:ln>
                <a:noFill/>
              </a:ln>
              <a:solidFill>
                <a:schemeClr val="bg1"/>
              </a:solidFill>
              <a:effectLst/>
              <a:uLnTx/>
              <a:uFillTx/>
              <a:latin typeface="+mn-lt"/>
              <a:ea typeface="ＭＳ Ｐゴシック" pitchFamily="34" charset="-128"/>
              <a:cs typeface="Geneva" pitchFamily="-109"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7104</TotalTime>
  <Words>4490</Words>
  <Application>Microsoft Macintosh PowerPoint</Application>
  <PresentationFormat>On-screen Show (4:3)</PresentationFormat>
  <Paragraphs>827</Paragraphs>
  <Slides>130</Slides>
  <Notes>7</Notes>
  <HiddenSlides>0</HiddenSlides>
  <MMClips>0</MMClips>
  <ScaleCrop>false</ScaleCrop>
  <HeadingPairs>
    <vt:vector size="4" baseType="variant">
      <vt:variant>
        <vt:lpstr>Design Template</vt:lpstr>
      </vt:variant>
      <vt:variant>
        <vt:i4>2</vt:i4>
      </vt:variant>
      <vt:variant>
        <vt:lpstr>Slide Titles</vt:lpstr>
      </vt:variant>
      <vt:variant>
        <vt:i4>130</vt:i4>
      </vt:variant>
    </vt:vector>
  </HeadingPairs>
  <TitlesOfParts>
    <vt:vector size="132" baseType="lpstr">
      <vt:lpstr>Office Theme</vt:lpstr>
      <vt:lpstr>1_Office Theme</vt:lpstr>
      <vt:lpstr>Weekly Training</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ACN’s App - ACN2GO  for iPad, iPhone, iPod Touch,  Android Phones and Tablets</vt:lpstr>
      <vt:lpstr>And it doesn’t stop there! Your Business Assistant also includes: </vt:lpstr>
      <vt:lpstr>Sign Up for Your Business Assistant</vt:lpstr>
      <vt:lpstr>Slide 28</vt:lpstr>
      <vt:lpstr>Compensation</vt:lpstr>
      <vt:lpstr>Learn it</vt:lpstr>
      <vt:lpstr>Compensation is only earned at ACN when customers are acquired</vt:lpstr>
      <vt:lpstr>Slide 32</vt:lpstr>
      <vt:lpstr>Compensation Plan – Overriding Residual Income</vt:lpstr>
      <vt:lpstr>Compensation Plan – Overriding Residual Income</vt:lpstr>
      <vt:lpstr>Compensation Plan – Overriding Residual Income</vt:lpstr>
      <vt:lpstr>Slide 36</vt:lpstr>
      <vt:lpstr>Compensation Plan – Overriding Residual Income</vt:lpstr>
      <vt:lpstr>Compensation Plan – Overriding Residual Income</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vector>
  </TitlesOfParts>
  <Company>ACN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Weekly Training</dc:title>
  <dc:creator>Kelly McGauran</dc:creator>
  <cp:lastModifiedBy>Dan Reif</cp:lastModifiedBy>
  <cp:revision>263</cp:revision>
  <cp:lastPrinted>2013-03-06T20:26:17Z</cp:lastPrinted>
  <dcterms:created xsi:type="dcterms:W3CDTF">2013-07-05T19:25:57Z</dcterms:created>
  <dcterms:modified xsi:type="dcterms:W3CDTF">2013-07-05T21:36:29Z</dcterms:modified>
</cp:coreProperties>
</file>